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Fira Sans Extra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34" roundtripDataSignature="AMtx7mjJ2kixdkFFD0kd8TFPFL5RF75K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45A427-F6F5-410A-A751-1C80FD2D4DB2}">
  <a:tblStyle styleId="{1745A427-F6F5-410A-A751-1C80FD2D4D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5350B65-52D6-4F86-BD68-B4201EEF75D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5.xml"/><Relationship Id="rId33" Type="http://schemas.openxmlformats.org/officeDocument/2006/relationships/font" Target="fonts/FiraSansExtraCondensed-boldItalic.fntdata"/><Relationship Id="rId10" Type="http://schemas.openxmlformats.org/officeDocument/2006/relationships/slide" Target="slides/slide4.xml"/><Relationship Id="rId32" Type="http://schemas.openxmlformats.org/officeDocument/2006/relationships/font" Target="fonts/FiraSansExtraCondensed-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975aaa1b2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9975aaa1b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face87a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6face87a0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face87a04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6face87a04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90d8b6ea7_4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990d8b6ea7_4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face87a04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6face87a04_1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face87a04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face87a04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face87a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6face87a0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faeb86a18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6faeb86a18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face87a04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6face87a04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face87a0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6face87a0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975aaa1b2_2_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9975aaa1b2_2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975aaa1b2_2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9975aaa1b2_2_7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0360e0d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d0360e0df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90d8b6ea7_6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990d8b6ea7_6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face87a0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face87a04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90d8b6ea7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990d8b6ea7_6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face87a04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6face87a04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face87a04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6face87a04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7"/>
          <p:cNvSpPr txBox="1"/>
          <p:nvPr>
            <p:ph type="ctrTitle"/>
          </p:nvPr>
        </p:nvSpPr>
        <p:spPr>
          <a:xfrm>
            <a:off x="4772100" y="1176600"/>
            <a:ext cx="3914700" cy="230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7"/>
          <p:cNvSpPr txBox="1"/>
          <p:nvPr>
            <p:ph idx="1" type="subTitle"/>
          </p:nvPr>
        </p:nvSpPr>
        <p:spPr>
          <a:xfrm>
            <a:off x="4772100" y="3484800"/>
            <a:ext cx="3914700" cy="48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58"/>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5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60"/>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0"/>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6"/>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huggingface.co/datasets/Amirkid/MedQuad-dataset" TargetMode="External"/><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9975aaa1b2_2_0"/>
          <p:cNvSpPr txBox="1"/>
          <p:nvPr>
            <p:ph type="ctrTitle"/>
          </p:nvPr>
        </p:nvSpPr>
        <p:spPr>
          <a:xfrm>
            <a:off x="4688275" y="681675"/>
            <a:ext cx="4046400" cy="209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t/>
            </a:r>
            <a:endParaRPr>
              <a:solidFill>
                <a:srgbClr val="384060"/>
              </a:solidFill>
            </a:endParaRPr>
          </a:p>
          <a:p>
            <a:pPr indent="0" lvl="0" marL="0" rtl="0" algn="r">
              <a:lnSpc>
                <a:spcPct val="100000"/>
              </a:lnSpc>
              <a:spcBef>
                <a:spcPts val="0"/>
              </a:spcBef>
              <a:spcAft>
                <a:spcPts val="0"/>
              </a:spcAft>
              <a:buSzPts val="4800"/>
              <a:buNone/>
            </a:pPr>
            <a:r>
              <a:t/>
            </a:r>
            <a:endParaRPr>
              <a:solidFill>
                <a:srgbClr val="384060"/>
              </a:solidFill>
            </a:endParaRPr>
          </a:p>
          <a:p>
            <a:pPr indent="0" lvl="0" marL="0" rtl="0" algn="r">
              <a:lnSpc>
                <a:spcPct val="100000"/>
              </a:lnSpc>
              <a:spcBef>
                <a:spcPts val="0"/>
              </a:spcBef>
              <a:spcAft>
                <a:spcPts val="0"/>
              </a:spcAft>
              <a:buSzPts val="4800"/>
              <a:buNone/>
            </a:pPr>
            <a:r>
              <a:rPr lang="en-US">
                <a:solidFill>
                  <a:srgbClr val="384060"/>
                </a:solidFill>
              </a:rPr>
              <a:t>MediQA Chatbot </a:t>
            </a:r>
            <a:r>
              <a:rPr lang="en-US" sz="3600"/>
              <a:t>🤖🧠🩺</a:t>
            </a:r>
            <a:endParaRPr sz="3600"/>
          </a:p>
          <a:p>
            <a:pPr indent="0" lvl="0" marL="0" rtl="0" algn="r">
              <a:lnSpc>
                <a:spcPct val="100000"/>
              </a:lnSpc>
              <a:spcBef>
                <a:spcPts val="0"/>
              </a:spcBef>
              <a:spcAft>
                <a:spcPts val="0"/>
              </a:spcAft>
              <a:buSzPts val="4800"/>
              <a:buNone/>
            </a:pPr>
            <a:r>
              <a:t/>
            </a:r>
            <a:endParaRPr>
              <a:solidFill>
                <a:srgbClr val="384060"/>
              </a:solidFill>
            </a:endParaRPr>
          </a:p>
        </p:txBody>
      </p:sp>
      <p:sp>
        <p:nvSpPr>
          <p:cNvPr id="55" name="Google Shape;55;g29975aaa1b2_2_0"/>
          <p:cNvSpPr txBox="1"/>
          <p:nvPr>
            <p:ph idx="1" type="subTitle"/>
          </p:nvPr>
        </p:nvSpPr>
        <p:spPr>
          <a:xfrm>
            <a:off x="4754125" y="2127025"/>
            <a:ext cx="3914700" cy="1583400"/>
          </a:xfrm>
          <a:prstGeom prst="rect">
            <a:avLst/>
          </a:prstGeom>
          <a:noFill/>
          <a:ln>
            <a:noFill/>
          </a:ln>
        </p:spPr>
        <p:txBody>
          <a:bodyPr anchorCtr="0" anchor="t" bIns="91425" lIns="91425" spcFirstLastPara="1" rIns="91425" wrap="square" tIns="91425">
            <a:noAutofit/>
          </a:bodyPr>
          <a:lstStyle/>
          <a:p>
            <a:pPr indent="-342900" lvl="0" marL="457200" rtl="0" algn="r">
              <a:lnSpc>
                <a:spcPct val="100000"/>
              </a:lnSpc>
              <a:spcBef>
                <a:spcPts val="0"/>
              </a:spcBef>
              <a:spcAft>
                <a:spcPts val="0"/>
              </a:spcAft>
              <a:buSzPts val="1400"/>
              <a:buNone/>
            </a:pPr>
            <a:r>
              <a:rPr lang="en-US" sz="1800">
                <a:solidFill>
                  <a:srgbClr val="384060"/>
                </a:solidFill>
                <a:latin typeface="Fira Sans Extra Condensed"/>
                <a:ea typeface="Fira Sans Extra Condensed"/>
                <a:cs typeface="Fira Sans Extra Condensed"/>
                <a:sym typeface="Fira Sans Extra Condensed"/>
              </a:rPr>
              <a:t>Md. Shafi Ud Doula -st124047</a:t>
            </a:r>
            <a:endParaRPr sz="1800">
              <a:solidFill>
                <a:srgbClr val="384060"/>
              </a:solidFill>
              <a:latin typeface="Fira Sans Extra Condensed"/>
              <a:ea typeface="Fira Sans Extra Condensed"/>
              <a:cs typeface="Fira Sans Extra Condensed"/>
              <a:sym typeface="Fira Sans Extra Condensed"/>
            </a:endParaRPr>
          </a:p>
          <a:p>
            <a:pPr indent="-342900" lvl="0" marL="457200" rtl="0" algn="r">
              <a:lnSpc>
                <a:spcPct val="100000"/>
              </a:lnSpc>
              <a:spcBef>
                <a:spcPts val="0"/>
              </a:spcBef>
              <a:spcAft>
                <a:spcPts val="0"/>
              </a:spcAft>
              <a:buSzPts val="1400"/>
              <a:buNone/>
            </a:pPr>
            <a:r>
              <a:rPr lang="en-US" sz="1800">
                <a:solidFill>
                  <a:srgbClr val="384060"/>
                </a:solidFill>
                <a:latin typeface="Fira Sans Extra Condensed"/>
                <a:ea typeface="Fira Sans Extra Condensed"/>
                <a:cs typeface="Fira Sans Extra Condensed"/>
                <a:sym typeface="Fira Sans Extra Condensed"/>
              </a:rPr>
              <a:t>Sonu Adhikari-st124409</a:t>
            </a:r>
            <a:endParaRPr sz="1800">
              <a:solidFill>
                <a:srgbClr val="384060"/>
              </a:solidFill>
              <a:latin typeface="Fira Sans Extra Condensed"/>
              <a:ea typeface="Fira Sans Extra Condensed"/>
              <a:cs typeface="Fira Sans Extra Condensed"/>
              <a:sym typeface="Fira Sans Extra Condensed"/>
            </a:endParaRPr>
          </a:p>
          <a:p>
            <a:pPr indent="-342900" lvl="0" marL="457200" rtl="0" algn="r">
              <a:lnSpc>
                <a:spcPct val="100000"/>
              </a:lnSpc>
              <a:spcBef>
                <a:spcPts val="0"/>
              </a:spcBef>
              <a:spcAft>
                <a:spcPts val="0"/>
              </a:spcAft>
              <a:buSzPts val="1400"/>
              <a:buNone/>
            </a:pPr>
            <a:r>
              <a:rPr lang="en-US" sz="1800">
                <a:solidFill>
                  <a:srgbClr val="384060"/>
                </a:solidFill>
                <a:latin typeface="Fira Sans Extra Condensed"/>
                <a:ea typeface="Fira Sans Extra Condensed"/>
                <a:cs typeface="Fira Sans Extra Condensed"/>
                <a:sym typeface="Fira Sans Extra Condensed"/>
              </a:rPr>
              <a:t>Ashmita Phuyal-st124454</a:t>
            </a:r>
            <a:endParaRPr sz="1800">
              <a:solidFill>
                <a:srgbClr val="384060"/>
              </a:solidFill>
              <a:latin typeface="Fira Sans Extra Condensed"/>
              <a:ea typeface="Fira Sans Extra Condensed"/>
              <a:cs typeface="Fira Sans Extra Condensed"/>
              <a:sym typeface="Fira Sans Extra Condensed"/>
            </a:endParaRPr>
          </a:p>
          <a:p>
            <a:pPr indent="-342900" lvl="0" marL="457200" rtl="0" algn="r">
              <a:lnSpc>
                <a:spcPct val="100000"/>
              </a:lnSpc>
              <a:spcBef>
                <a:spcPts val="0"/>
              </a:spcBef>
              <a:spcAft>
                <a:spcPts val="0"/>
              </a:spcAft>
              <a:buSzPts val="1400"/>
              <a:buNone/>
            </a:pPr>
            <a:r>
              <a:rPr lang="en-US" sz="1800">
                <a:solidFill>
                  <a:srgbClr val="384060"/>
                </a:solidFill>
                <a:latin typeface="Fira Sans Extra Condensed"/>
                <a:ea typeface="Fira Sans Extra Condensed"/>
                <a:cs typeface="Fira Sans Extra Condensed"/>
                <a:sym typeface="Fira Sans Extra Condensed"/>
              </a:rPr>
              <a:t>Tanzil Al Sabah-st123845</a:t>
            </a:r>
            <a:endParaRPr sz="1800">
              <a:solidFill>
                <a:srgbClr val="384060"/>
              </a:solidFill>
              <a:latin typeface="Fira Sans Extra Condensed"/>
              <a:ea typeface="Fira Sans Extra Condensed"/>
              <a:cs typeface="Fira Sans Extra Condensed"/>
              <a:sym typeface="Fira Sans Extra Condensed"/>
            </a:endParaRPr>
          </a:p>
          <a:p>
            <a:pPr indent="-342900" lvl="0" marL="457200" rtl="0" algn="r">
              <a:lnSpc>
                <a:spcPct val="100000"/>
              </a:lnSpc>
              <a:spcBef>
                <a:spcPts val="0"/>
              </a:spcBef>
              <a:spcAft>
                <a:spcPts val="0"/>
              </a:spcAft>
              <a:buSzPts val="1400"/>
              <a:buNone/>
            </a:pPr>
            <a:r>
              <a:rPr lang="en-US" sz="1800">
                <a:solidFill>
                  <a:srgbClr val="384060"/>
                </a:solidFill>
                <a:latin typeface="Fira Sans Extra Condensed"/>
                <a:ea typeface="Fira Sans Extra Condensed"/>
                <a:cs typeface="Fira Sans Extra Condensed"/>
                <a:sym typeface="Fira Sans Extra Condensed"/>
              </a:rPr>
              <a:t>Sai Haneesha Bestha-st124089</a:t>
            </a:r>
            <a:endParaRPr sz="1800">
              <a:solidFill>
                <a:srgbClr val="384060"/>
              </a:solidFill>
              <a:latin typeface="Fira Sans Extra Condensed"/>
              <a:ea typeface="Fira Sans Extra Condensed"/>
              <a:cs typeface="Fira Sans Extra Condensed"/>
              <a:sym typeface="Fira Sans Extra Condensed"/>
            </a:endParaRPr>
          </a:p>
          <a:p>
            <a:pPr indent="-342900" lvl="0" marL="457200" rtl="0" algn="r">
              <a:lnSpc>
                <a:spcPct val="100000"/>
              </a:lnSpc>
              <a:spcBef>
                <a:spcPts val="0"/>
              </a:spcBef>
              <a:spcAft>
                <a:spcPts val="0"/>
              </a:spcAft>
              <a:buSzPts val="1400"/>
              <a:buNone/>
            </a:pPr>
            <a:r>
              <a:t/>
            </a:r>
            <a:endParaRPr sz="1800">
              <a:solidFill>
                <a:srgbClr val="384060"/>
              </a:solidFill>
              <a:latin typeface="Fira Sans Extra Condensed"/>
              <a:ea typeface="Fira Sans Extra Condensed"/>
              <a:cs typeface="Fira Sans Extra Condensed"/>
              <a:sym typeface="Fira Sans Extra Condensed"/>
            </a:endParaRPr>
          </a:p>
        </p:txBody>
      </p:sp>
      <p:sp>
        <p:nvSpPr>
          <p:cNvPr id="56" name="Google Shape;56;g29975aaa1b2_2_0"/>
          <p:cNvSpPr txBox="1"/>
          <p:nvPr/>
        </p:nvSpPr>
        <p:spPr>
          <a:xfrm>
            <a:off x="4126729" y="4007614"/>
            <a:ext cx="45720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384060"/>
                </a:solidFill>
                <a:latin typeface="Fira Sans Extra Condensed"/>
                <a:ea typeface="Fira Sans Extra Condensed"/>
                <a:cs typeface="Fira Sans Extra Condensed"/>
                <a:sym typeface="Fira Sans Extra Condensed"/>
              </a:rPr>
              <a:t>Course: </a:t>
            </a:r>
            <a:r>
              <a:rPr lang="en-US">
                <a:solidFill>
                  <a:srgbClr val="384060"/>
                </a:solidFill>
                <a:latin typeface="Fira Sans Extra Condensed"/>
                <a:ea typeface="Fira Sans Extra Condensed"/>
                <a:cs typeface="Fira Sans Extra Condensed"/>
                <a:sym typeface="Fira Sans Extra Condensed"/>
              </a:rPr>
              <a:t>Artificial Intelligence: Natural Language Understanding	</a:t>
            </a:r>
            <a:r>
              <a:rPr b="0" i="0" lang="en-US" sz="1400" u="none" cap="none" strike="noStrike">
                <a:solidFill>
                  <a:srgbClr val="384060"/>
                </a:solidFill>
                <a:latin typeface="Fira Sans Extra Condensed"/>
                <a:ea typeface="Fira Sans Extra Condensed"/>
                <a:cs typeface="Fira Sans Extra Condensed"/>
                <a:sym typeface="Fira Sans Extra Condensed"/>
              </a:rPr>
              <a:t>Course Instructor: </a:t>
            </a:r>
            <a:r>
              <a:rPr lang="en-US">
                <a:solidFill>
                  <a:srgbClr val="384060"/>
                </a:solidFill>
                <a:latin typeface="Fira Sans Extra Condensed"/>
                <a:ea typeface="Fira Sans Extra Condensed"/>
                <a:cs typeface="Fira Sans Extra Condensed"/>
                <a:sym typeface="Fira Sans Extra Condensed"/>
              </a:rPr>
              <a:t>Dr. Chaklam Silpasuwanchai</a:t>
            </a:r>
            <a:endParaRPr b="0" i="0" sz="1400" u="none" cap="none" strike="noStrike">
              <a:solidFill>
                <a:srgbClr val="384060"/>
              </a:solidFill>
              <a:latin typeface="Fira Sans Extra Condensed"/>
              <a:ea typeface="Fira Sans Extra Condensed"/>
              <a:cs typeface="Fira Sans Extra Condensed"/>
              <a:sym typeface="Fira Sans Extra Condensed"/>
            </a:endParaRPr>
          </a:p>
        </p:txBody>
      </p:sp>
      <p:sp>
        <p:nvSpPr>
          <p:cNvPr id="57" name="Google Shape;57;g29975aaa1b2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58" name="Google Shape;58;g29975aaa1b2_2_0"/>
          <p:cNvPicPr preferRelativeResize="0"/>
          <p:nvPr/>
        </p:nvPicPr>
        <p:blipFill>
          <a:blip r:embed="rId3">
            <a:alphaModFix/>
          </a:blip>
          <a:stretch>
            <a:fillRect/>
          </a:stretch>
        </p:blipFill>
        <p:spPr>
          <a:xfrm>
            <a:off x="-740750" y="0"/>
            <a:ext cx="5143501" cy="51435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6face87a04_1_0"/>
          <p:cNvSpPr txBox="1"/>
          <p:nvPr>
            <p:ph type="title"/>
          </p:nvPr>
        </p:nvSpPr>
        <p:spPr>
          <a:xfrm>
            <a:off x="3292950" y="284425"/>
            <a:ext cx="2558100" cy="74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600">
                <a:solidFill>
                  <a:srgbClr val="283851"/>
                </a:solidFill>
              </a:rPr>
              <a:t>Tokenization</a:t>
            </a:r>
            <a:endParaRPr sz="3600">
              <a:solidFill>
                <a:srgbClr val="283851"/>
              </a:solidFill>
            </a:endParaRPr>
          </a:p>
        </p:txBody>
      </p:sp>
      <p:sp>
        <p:nvSpPr>
          <p:cNvPr id="172" name="Google Shape;172;g26face87a04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3" name="Google Shape;173;g26face87a04_1_0"/>
          <p:cNvSpPr txBox="1"/>
          <p:nvPr/>
        </p:nvSpPr>
        <p:spPr>
          <a:xfrm>
            <a:off x="474751" y="1597100"/>
            <a:ext cx="4021500" cy="1059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We're using the GPT2TokenizerFast from the transformers library to tokenize text efficiently for processing with the GPT-2 model.</a:t>
            </a:r>
            <a:endParaRPr sz="1500">
              <a:solidFill>
                <a:srgbClr val="242C44"/>
              </a:solidFill>
              <a:latin typeface="Fira Sans Extra Condensed"/>
              <a:ea typeface="Fira Sans Extra Condensed"/>
              <a:cs typeface="Fira Sans Extra Condensed"/>
              <a:sym typeface="Fira Sans Extra Condensed"/>
            </a:endParaRPr>
          </a:p>
        </p:txBody>
      </p:sp>
      <p:sp>
        <p:nvSpPr>
          <p:cNvPr id="174" name="Google Shape;174;g26face87a04_1_0"/>
          <p:cNvSpPr txBox="1"/>
          <p:nvPr/>
        </p:nvSpPr>
        <p:spPr>
          <a:xfrm>
            <a:off x="474750" y="3035550"/>
            <a:ext cx="3869400" cy="1059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We’re using NLTK library for carrying out the tokenization for the seq2seq model.</a:t>
            </a:r>
            <a:endParaRPr sz="1500">
              <a:solidFill>
                <a:srgbClr val="242C44"/>
              </a:solidFill>
              <a:latin typeface="Fira Sans Extra Condensed"/>
              <a:ea typeface="Fira Sans Extra Condensed"/>
              <a:cs typeface="Fira Sans Extra Condensed"/>
              <a:sym typeface="Fira Sans Extra Condensed"/>
            </a:endParaRPr>
          </a:p>
        </p:txBody>
      </p:sp>
      <p:sp>
        <p:nvSpPr>
          <p:cNvPr id="175" name="Google Shape;175;g26face87a04_1_0"/>
          <p:cNvSpPr/>
          <p:nvPr/>
        </p:nvSpPr>
        <p:spPr>
          <a:xfrm>
            <a:off x="4429288" y="1604738"/>
            <a:ext cx="4458300" cy="1044000"/>
          </a:xfrm>
          <a:prstGeom prst="rect">
            <a:avLst/>
          </a:prstGeom>
          <a:solidFill>
            <a:srgbClr val="28385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76" name="Google Shape;176;g26face87a04_1_0"/>
          <p:cNvPicPr preferRelativeResize="0"/>
          <p:nvPr/>
        </p:nvPicPr>
        <p:blipFill>
          <a:blip r:embed="rId3">
            <a:alphaModFix/>
          </a:blip>
          <a:stretch>
            <a:fillRect/>
          </a:stretch>
        </p:blipFill>
        <p:spPr>
          <a:xfrm>
            <a:off x="4544750" y="1739713"/>
            <a:ext cx="4227400" cy="695325"/>
          </a:xfrm>
          <a:prstGeom prst="rect">
            <a:avLst/>
          </a:prstGeom>
          <a:noFill/>
          <a:ln>
            <a:noFill/>
          </a:ln>
        </p:spPr>
      </p:pic>
      <p:sp>
        <p:nvSpPr>
          <p:cNvPr id="177" name="Google Shape;177;g26face87a04_1_0"/>
          <p:cNvSpPr/>
          <p:nvPr/>
        </p:nvSpPr>
        <p:spPr>
          <a:xfrm>
            <a:off x="4429288" y="2990750"/>
            <a:ext cx="4458300" cy="1044000"/>
          </a:xfrm>
          <a:prstGeom prst="rect">
            <a:avLst/>
          </a:prstGeom>
          <a:solidFill>
            <a:srgbClr val="28385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78" name="Google Shape;178;g26face87a04_1_0"/>
          <p:cNvPicPr preferRelativeResize="0"/>
          <p:nvPr/>
        </p:nvPicPr>
        <p:blipFill>
          <a:blip r:embed="rId4">
            <a:alphaModFix/>
          </a:blip>
          <a:stretch>
            <a:fillRect/>
          </a:stretch>
        </p:blipFill>
        <p:spPr>
          <a:xfrm>
            <a:off x="4559463" y="3146038"/>
            <a:ext cx="419797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6face87a04_1_193"/>
          <p:cNvSpPr txBox="1"/>
          <p:nvPr>
            <p:ph type="title"/>
          </p:nvPr>
        </p:nvSpPr>
        <p:spPr>
          <a:xfrm>
            <a:off x="2077350" y="276925"/>
            <a:ext cx="4989300" cy="74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600">
                <a:solidFill>
                  <a:srgbClr val="283851"/>
                </a:solidFill>
              </a:rPr>
              <a:t>Modeling and Fine tuning</a:t>
            </a:r>
            <a:endParaRPr sz="3600">
              <a:solidFill>
                <a:srgbClr val="283851"/>
              </a:solidFill>
            </a:endParaRPr>
          </a:p>
        </p:txBody>
      </p:sp>
      <p:sp>
        <p:nvSpPr>
          <p:cNvPr id="184" name="Google Shape;184;g26face87a04_1_1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5" name="Google Shape;185;g26face87a04_1_193"/>
          <p:cNvSpPr txBox="1"/>
          <p:nvPr/>
        </p:nvSpPr>
        <p:spPr>
          <a:xfrm>
            <a:off x="462200" y="1189950"/>
            <a:ext cx="3362100" cy="138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242C44"/>
                </a:solidFill>
                <a:latin typeface="Fira Sans Extra Condensed"/>
                <a:ea typeface="Fira Sans Extra Condensed"/>
                <a:cs typeface="Fira Sans Extra Condensed"/>
                <a:sym typeface="Fira Sans Extra Condensed"/>
              </a:rPr>
              <a:t>Hyperparameters for </a:t>
            </a:r>
            <a:r>
              <a:rPr b="1" lang="en-US" sz="1500">
                <a:solidFill>
                  <a:srgbClr val="242C44"/>
                </a:solidFill>
                <a:latin typeface="Fira Sans Extra Condensed"/>
                <a:ea typeface="Fira Sans Extra Condensed"/>
                <a:cs typeface="Fira Sans Extra Condensed"/>
                <a:sym typeface="Fira Sans Extra Condensed"/>
              </a:rPr>
              <a:t>Fine Tuning GPT-2</a:t>
            </a:r>
            <a:r>
              <a:rPr b="1" lang="en-US" sz="1500">
                <a:solidFill>
                  <a:srgbClr val="242C44"/>
                </a:solidFill>
                <a:latin typeface="Fira Sans Extra Condensed"/>
                <a:ea typeface="Fira Sans Extra Condensed"/>
                <a:cs typeface="Fira Sans Extra Condensed"/>
                <a:sym typeface="Fira Sans Extra Condensed"/>
              </a:rPr>
              <a:t>:</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Evaluation Strategy: epoch</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Learning Rate: 2e-5 </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Weight Decay: 0.01 </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Number of Training Epochs: 3</a:t>
            </a:r>
            <a:endParaRPr sz="1500">
              <a:solidFill>
                <a:srgbClr val="242C44"/>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500">
              <a:solidFill>
                <a:srgbClr val="242C44"/>
              </a:solidFill>
              <a:latin typeface="Fira Sans Extra Condensed"/>
              <a:ea typeface="Fira Sans Extra Condensed"/>
              <a:cs typeface="Fira Sans Extra Condensed"/>
              <a:sym typeface="Fira Sans Extra Condensed"/>
            </a:endParaRPr>
          </a:p>
        </p:txBody>
      </p:sp>
      <p:sp>
        <p:nvSpPr>
          <p:cNvPr id="186" name="Google Shape;186;g26face87a04_1_193"/>
          <p:cNvSpPr/>
          <p:nvPr/>
        </p:nvSpPr>
        <p:spPr>
          <a:xfrm>
            <a:off x="4441825" y="1182875"/>
            <a:ext cx="4001100" cy="3473700"/>
          </a:xfrm>
          <a:prstGeom prst="rect">
            <a:avLst/>
          </a:prstGeom>
          <a:solidFill>
            <a:srgbClr val="242C4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7" name="Google Shape;187;g26face87a04_1_193"/>
          <p:cNvSpPr txBox="1"/>
          <p:nvPr/>
        </p:nvSpPr>
        <p:spPr>
          <a:xfrm>
            <a:off x="462200" y="2922975"/>
            <a:ext cx="3492000" cy="20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242C44"/>
                </a:solidFill>
                <a:latin typeface="Fira Sans Extra Condensed"/>
                <a:ea typeface="Fira Sans Extra Condensed"/>
                <a:cs typeface="Fira Sans Extra Condensed"/>
                <a:sym typeface="Fira Sans Extra Condensed"/>
              </a:rPr>
              <a:t>Hyperparameters for Seq2Seq:</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Hidden Layers</a:t>
            </a:r>
            <a:r>
              <a:rPr lang="en-US" sz="1500">
                <a:solidFill>
                  <a:srgbClr val="242C44"/>
                </a:solidFill>
                <a:latin typeface="Fira Sans Extra Condensed"/>
                <a:ea typeface="Fira Sans Extra Condensed"/>
                <a:cs typeface="Fira Sans Extra Condensed"/>
                <a:sym typeface="Fira Sans Extra Condensed"/>
              </a:rPr>
              <a:t> = 512</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Number of Iterations </a:t>
            </a:r>
            <a:r>
              <a:rPr lang="en-US" sz="1500">
                <a:solidFill>
                  <a:srgbClr val="242C44"/>
                </a:solidFill>
                <a:latin typeface="Fira Sans Extra Condensed"/>
                <a:ea typeface="Fira Sans Extra Condensed"/>
                <a:cs typeface="Fira Sans Extra Condensed"/>
                <a:sym typeface="Fira Sans Extra Condensed"/>
              </a:rPr>
              <a:t>= 15000  </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Teacher_forcing_ratio = 0.5</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Learning Rate Encoder = 0.0001  </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Learning Rate Decoder = 0.0005  </a:t>
            </a:r>
            <a:endParaRPr sz="1500">
              <a:solidFill>
                <a:srgbClr val="242C4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42C44"/>
              </a:buClr>
              <a:buSzPts val="1500"/>
              <a:buFont typeface="Fira Sans Extra Condensed"/>
              <a:buChar char="●"/>
            </a:pPr>
            <a:r>
              <a:rPr lang="en-US" sz="1500">
                <a:solidFill>
                  <a:srgbClr val="242C44"/>
                </a:solidFill>
                <a:latin typeface="Fira Sans Extra Condensed"/>
                <a:ea typeface="Fira Sans Extra Condensed"/>
                <a:cs typeface="Fira Sans Extra Condensed"/>
                <a:sym typeface="Fira Sans Extra Condensed"/>
              </a:rPr>
              <a:t>Optimizer = Adam Optimizer</a:t>
            </a:r>
            <a:endParaRPr sz="1500">
              <a:solidFill>
                <a:srgbClr val="242C44"/>
              </a:solidFill>
              <a:latin typeface="Fira Sans Extra Condensed"/>
              <a:ea typeface="Fira Sans Extra Condensed"/>
              <a:cs typeface="Fira Sans Extra Condensed"/>
              <a:sym typeface="Fira Sans Extra Condensed"/>
            </a:endParaRPr>
          </a:p>
        </p:txBody>
      </p:sp>
      <p:pic>
        <p:nvPicPr>
          <p:cNvPr id="188" name="Google Shape;188;g26face87a04_1_193"/>
          <p:cNvPicPr preferRelativeResize="0"/>
          <p:nvPr/>
        </p:nvPicPr>
        <p:blipFill>
          <a:blip r:embed="rId3">
            <a:alphaModFix/>
          </a:blip>
          <a:stretch>
            <a:fillRect/>
          </a:stretch>
        </p:blipFill>
        <p:spPr>
          <a:xfrm>
            <a:off x="4765075" y="1424300"/>
            <a:ext cx="336210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990d8b6ea7_4_135"/>
          <p:cNvSpPr txBox="1"/>
          <p:nvPr>
            <p:ph type="title"/>
          </p:nvPr>
        </p:nvSpPr>
        <p:spPr>
          <a:xfrm>
            <a:off x="457200" y="1711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42C44"/>
                </a:solidFill>
              </a:rPr>
              <a:t>Results &amp; Evaluation</a:t>
            </a:r>
            <a:endParaRPr sz="3200">
              <a:solidFill>
                <a:srgbClr val="242C44"/>
              </a:solidFill>
            </a:endParaRPr>
          </a:p>
        </p:txBody>
      </p:sp>
      <p:sp>
        <p:nvSpPr>
          <p:cNvPr id="194" name="Google Shape;194;g2990d8b6ea7_4_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195" name="Google Shape;195;g2990d8b6ea7_4_135"/>
          <p:cNvGraphicFramePr/>
          <p:nvPr/>
        </p:nvGraphicFramePr>
        <p:xfrm>
          <a:off x="952500" y="1143750"/>
          <a:ext cx="3000000" cy="3000000"/>
        </p:xfrm>
        <a:graphic>
          <a:graphicData uri="http://schemas.openxmlformats.org/drawingml/2006/table">
            <a:tbl>
              <a:tblPr>
                <a:noFill/>
                <a:tableStyleId>{1745A427-F6F5-410A-A751-1C80FD2D4DB2}</a:tableStyleId>
              </a:tblPr>
              <a:tblGrid>
                <a:gridCol w="2413000"/>
                <a:gridCol w="2413000"/>
                <a:gridCol w="2413000"/>
              </a:tblGrid>
              <a:tr h="381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Metric</a:t>
                      </a:r>
                      <a:endParaRPr b="1" sz="1800">
                        <a:latin typeface="Fira Sans Extra Condensed"/>
                        <a:ea typeface="Fira Sans Extra Condensed"/>
                        <a:cs typeface="Fira Sans Extra Condensed"/>
                        <a:sym typeface="Fira Sans Extra Condensed"/>
                      </a:endParaRPr>
                    </a:p>
                  </a:txBody>
                  <a:tcPr marT="91425" marB="91425" marR="91425" marL="91425" anchor="b">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solidFill>
                      <a:srgbClr val="A2A2A2"/>
                    </a:solidFill>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Seq2Seq</a:t>
                      </a:r>
                      <a:endParaRPr b="1" sz="1800">
                        <a:latin typeface="Fira Sans Extra Condensed"/>
                        <a:ea typeface="Fira Sans Extra Condensed"/>
                        <a:cs typeface="Fira Sans Extra Condensed"/>
                        <a:sym typeface="Fira Sans Extra Condensed"/>
                      </a:endParaRPr>
                    </a:p>
                  </a:txBody>
                  <a:tcPr marT="91425" marB="91425" marR="91425" marL="91425" anchor="b">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solidFill>
                      <a:srgbClr val="A2A2A2"/>
                    </a:solidFill>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GPT-2</a:t>
                      </a:r>
                      <a:endParaRPr b="1" sz="1800">
                        <a:latin typeface="Fira Sans Extra Condensed"/>
                        <a:ea typeface="Fira Sans Extra Condensed"/>
                        <a:cs typeface="Fira Sans Extra Condensed"/>
                        <a:sym typeface="Fira Sans Extra Condensed"/>
                      </a:endParaRPr>
                    </a:p>
                  </a:txBody>
                  <a:tcPr marT="91425" marB="91425" marR="91425" marL="91425" anchor="b">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solidFill>
                      <a:srgbClr val="A2A2A2"/>
                    </a:solidFill>
                  </a:tcPr>
                </a:tc>
              </a:tr>
              <a:tr h="381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BLEU Score</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0.1857</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0.3056</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ROUGE Score</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0.4170</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0.3934</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Precision</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0.2648</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0.3647</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Recall</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0.1485</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0.2485</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r>
              <a:tr h="100000">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F1 Score</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0.1723</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Fira Sans Extra Condensed"/>
                          <a:ea typeface="Fira Sans Extra Condensed"/>
                          <a:cs typeface="Fira Sans Extra Condensed"/>
                          <a:sym typeface="Fira Sans Extra Condensed"/>
                        </a:rPr>
                        <a:t>0.2723</a:t>
                      </a:r>
                      <a:endParaRPr b="1" sz="18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0D0D0D"/>
                      </a:solidFill>
                      <a:prstDash val="solid"/>
                      <a:round/>
                      <a:headEnd len="sm" w="sm" type="none"/>
                      <a:tailEnd len="sm" w="sm" type="none"/>
                    </a:lnL>
                    <a:lnR cap="flat" cmpd="sng" w="9525">
                      <a:solidFill>
                        <a:srgbClr val="0D0D0D"/>
                      </a:solidFill>
                      <a:prstDash val="solid"/>
                      <a:round/>
                      <a:headEnd len="sm" w="sm" type="none"/>
                      <a:tailEnd len="sm" w="sm" type="none"/>
                    </a:lnR>
                    <a:lnT cap="flat" cmpd="sng" w="9525">
                      <a:solidFill>
                        <a:srgbClr val="0D0D0D"/>
                      </a:solidFill>
                      <a:prstDash val="solid"/>
                      <a:round/>
                      <a:headEnd len="sm" w="sm" type="none"/>
                      <a:tailEnd len="sm" w="sm" type="none"/>
                    </a:lnT>
                    <a:lnB cap="flat" cmpd="sng" w="9525">
                      <a:solidFill>
                        <a:srgbClr val="0D0D0D"/>
                      </a:solidFill>
                      <a:prstDash val="solid"/>
                      <a:round/>
                      <a:headEnd len="sm" w="sm" type="none"/>
                      <a:tailEnd len="sm" w="sm" type="none"/>
                    </a:lnB>
                  </a:tcPr>
                </a:tc>
              </a:tr>
            </a:tbl>
          </a:graphicData>
        </a:graphic>
      </p:graphicFrame>
      <p:sp>
        <p:nvSpPr>
          <p:cNvPr id="196" name="Google Shape;196;g2990d8b6ea7_4_135"/>
          <p:cNvSpPr txBox="1"/>
          <p:nvPr/>
        </p:nvSpPr>
        <p:spPr>
          <a:xfrm>
            <a:off x="1010225" y="4196050"/>
            <a:ext cx="7181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242C44"/>
                </a:solidFill>
                <a:latin typeface="Fira Sans Extra Condensed"/>
                <a:ea typeface="Fira Sans Extra Condensed"/>
                <a:cs typeface="Fira Sans Extra Condensed"/>
                <a:sym typeface="Fira Sans Extra Condensed"/>
              </a:rPr>
              <a:t>GPT-2 performs better than the Seq2Seq Model </a:t>
            </a:r>
            <a:endParaRPr sz="1800">
              <a:solidFill>
                <a:srgbClr val="242C44"/>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6face87a04_1_215"/>
          <p:cNvSpPr txBox="1"/>
          <p:nvPr>
            <p:ph type="title"/>
          </p:nvPr>
        </p:nvSpPr>
        <p:spPr>
          <a:xfrm>
            <a:off x="535475" y="133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83851"/>
                </a:solidFill>
              </a:rPr>
              <a:t>Evaluation Seq2Seq</a:t>
            </a:r>
            <a:endParaRPr sz="3200">
              <a:solidFill>
                <a:srgbClr val="283851"/>
              </a:solidFill>
            </a:endParaRPr>
          </a:p>
        </p:txBody>
      </p:sp>
      <p:sp>
        <p:nvSpPr>
          <p:cNvPr id="202" name="Google Shape;202;g26face87a04_1_2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cxnSp>
        <p:nvCxnSpPr>
          <p:cNvPr id="203" name="Google Shape;203;g26face87a04_1_215"/>
          <p:cNvCxnSpPr>
            <a:stCxn id="204" idx="0"/>
          </p:cNvCxnSpPr>
          <p:nvPr/>
        </p:nvCxnSpPr>
        <p:spPr>
          <a:xfrm flipH="1" rot="10800000">
            <a:off x="4549250" y="2701525"/>
            <a:ext cx="4200" cy="232500"/>
          </a:xfrm>
          <a:prstGeom prst="straightConnector1">
            <a:avLst/>
          </a:prstGeom>
          <a:noFill/>
          <a:ln cap="flat" cmpd="sng" w="9525">
            <a:solidFill>
              <a:schemeClr val="dk2"/>
            </a:solidFill>
            <a:prstDash val="solid"/>
            <a:round/>
            <a:headEnd len="sm" w="sm" type="none"/>
            <a:tailEnd len="sm" w="sm" type="none"/>
          </a:ln>
        </p:spPr>
      </p:cxnSp>
      <p:pic>
        <p:nvPicPr>
          <p:cNvPr id="205" name="Google Shape;205;g26face87a04_1_215"/>
          <p:cNvPicPr preferRelativeResize="0"/>
          <p:nvPr/>
        </p:nvPicPr>
        <p:blipFill>
          <a:blip r:embed="rId3">
            <a:alphaModFix/>
          </a:blip>
          <a:stretch>
            <a:fillRect/>
          </a:stretch>
        </p:blipFill>
        <p:spPr>
          <a:xfrm>
            <a:off x="677150" y="893352"/>
            <a:ext cx="3755538" cy="3356798"/>
          </a:xfrm>
          <a:prstGeom prst="rect">
            <a:avLst/>
          </a:prstGeom>
          <a:noFill/>
          <a:ln>
            <a:noFill/>
          </a:ln>
        </p:spPr>
      </p:pic>
      <p:pic>
        <p:nvPicPr>
          <p:cNvPr id="206" name="Google Shape;206;g26face87a04_1_215"/>
          <p:cNvPicPr preferRelativeResize="0"/>
          <p:nvPr/>
        </p:nvPicPr>
        <p:blipFill>
          <a:blip r:embed="rId4">
            <a:alphaModFix/>
          </a:blip>
          <a:stretch>
            <a:fillRect/>
          </a:stretch>
        </p:blipFill>
        <p:spPr>
          <a:xfrm>
            <a:off x="4670017" y="893350"/>
            <a:ext cx="3755534" cy="33220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face87a04_1_151"/>
          <p:cNvSpPr txBox="1"/>
          <p:nvPr>
            <p:ph type="title"/>
          </p:nvPr>
        </p:nvSpPr>
        <p:spPr>
          <a:xfrm>
            <a:off x="535475" y="133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83851"/>
                </a:solidFill>
              </a:rPr>
              <a:t>Evaluation GPT2</a:t>
            </a:r>
            <a:endParaRPr sz="3200">
              <a:solidFill>
                <a:srgbClr val="283851"/>
              </a:solidFill>
            </a:endParaRPr>
          </a:p>
        </p:txBody>
      </p:sp>
      <p:sp>
        <p:nvSpPr>
          <p:cNvPr id="212" name="Google Shape;212;g26face87a04_1_1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13" name="Google Shape;213;g26face87a04_1_151"/>
          <p:cNvPicPr preferRelativeResize="0"/>
          <p:nvPr/>
        </p:nvPicPr>
        <p:blipFill>
          <a:blip r:embed="rId3">
            <a:alphaModFix/>
          </a:blip>
          <a:stretch>
            <a:fillRect/>
          </a:stretch>
        </p:blipFill>
        <p:spPr>
          <a:xfrm>
            <a:off x="1070100" y="1187300"/>
            <a:ext cx="6889251" cy="1267700"/>
          </a:xfrm>
          <a:prstGeom prst="rect">
            <a:avLst/>
          </a:prstGeom>
          <a:noFill/>
          <a:ln>
            <a:noFill/>
          </a:ln>
        </p:spPr>
      </p:pic>
      <p:sp>
        <p:nvSpPr>
          <p:cNvPr id="214" name="Google Shape;214;g26face87a04_1_151"/>
          <p:cNvSpPr txBox="1"/>
          <p:nvPr/>
        </p:nvSpPr>
        <p:spPr>
          <a:xfrm>
            <a:off x="917775" y="2960350"/>
            <a:ext cx="6939300" cy="155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The average training loss over 3 epochs is 1.462085, </a:t>
            </a:r>
            <a:r>
              <a:rPr lang="en-US" sz="1800">
                <a:solidFill>
                  <a:schemeClr val="dk1"/>
                </a:solidFill>
                <a:latin typeface="Fira Sans Extra Condensed"/>
                <a:ea typeface="Fira Sans Extra Condensed"/>
                <a:cs typeface="Fira Sans Extra Condensed"/>
                <a:sym typeface="Fira Sans Extra Condensed"/>
              </a:rPr>
              <a:t>validation loss is 1.507439 and testing loss is 1.489766.</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Training loss appears to be lower than validation and testing losses</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Validation and testing losses are relatively close</a:t>
            </a:r>
            <a:endParaRPr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6face87a04_0_11"/>
          <p:cNvSpPr txBox="1"/>
          <p:nvPr/>
        </p:nvSpPr>
        <p:spPr>
          <a:xfrm>
            <a:off x="6027650" y="1038962"/>
            <a:ext cx="2984700" cy="2410500"/>
          </a:xfrm>
          <a:prstGeom prst="rect">
            <a:avLst/>
          </a:prstGeom>
          <a:solidFill>
            <a:srgbClr val="788EE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220" name="Google Shape;220;g26face87a04_0_11"/>
          <p:cNvSpPr txBox="1"/>
          <p:nvPr/>
        </p:nvSpPr>
        <p:spPr>
          <a:xfrm>
            <a:off x="246250" y="1040072"/>
            <a:ext cx="2804400" cy="2475300"/>
          </a:xfrm>
          <a:prstGeom prst="rect">
            <a:avLst/>
          </a:prstGeom>
          <a:solidFill>
            <a:srgbClr val="38406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221" name="Google Shape;221;g26face87a04_0_11"/>
          <p:cNvSpPr txBox="1"/>
          <p:nvPr>
            <p:ph type="title"/>
          </p:nvPr>
        </p:nvSpPr>
        <p:spPr>
          <a:xfrm>
            <a:off x="457200" y="1698143"/>
            <a:ext cx="82296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42C44"/>
                </a:solidFill>
              </a:rPr>
              <a:t>Which model</a:t>
            </a:r>
            <a:endParaRPr sz="3200">
              <a:solidFill>
                <a:srgbClr val="242C44"/>
              </a:solidFill>
            </a:endParaRPr>
          </a:p>
          <a:p>
            <a:pPr indent="0" lvl="0" marL="0" rtl="0" algn="ctr">
              <a:lnSpc>
                <a:spcPct val="100000"/>
              </a:lnSpc>
              <a:spcBef>
                <a:spcPts val="0"/>
              </a:spcBef>
              <a:spcAft>
                <a:spcPts val="0"/>
              </a:spcAft>
              <a:buSzPts val="2400"/>
              <a:buNone/>
            </a:pPr>
            <a:r>
              <a:rPr lang="en-US" sz="3200">
                <a:solidFill>
                  <a:srgbClr val="242C44"/>
                </a:solidFill>
              </a:rPr>
              <a:t>to pick?</a:t>
            </a:r>
            <a:endParaRPr sz="3200">
              <a:solidFill>
                <a:srgbClr val="242C44"/>
              </a:solidFill>
            </a:endParaRPr>
          </a:p>
        </p:txBody>
      </p:sp>
      <p:sp>
        <p:nvSpPr>
          <p:cNvPr id="222" name="Google Shape;222;g26face87a04_0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23" name="Google Shape;223;g26face87a04_0_11"/>
          <p:cNvSpPr txBox="1"/>
          <p:nvPr/>
        </p:nvSpPr>
        <p:spPr>
          <a:xfrm>
            <a:off x="375000" y="1185730"/>
            <a:ext cx="2565000" cy="2189700"/>
          </a:xfrm>
          <a:prstGeom prst="rect">
            <a:avLst/>
          </a:prstGeom>
          <a:solidFill>
            <a:schemeClr val="lt1"/>
          </a:solid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384060"/>
              </a:buClr>
              <a:buSzPts val="1500"/>
              <a:buFont typeface="Fira Sans Extra Condensed"/>
              <a:buChar char="●"/>
            </a:pPr>
            <a:r>
              <a:rPr b="1" lang="en-US" sz="1500">
                <a:solidFill>
                  <a:srgbClr val="384060"/>
                </a:solidFill>
                <a:latin typeface="Fira Sans Extra Condensed"/>
                <a:ea typeface="Fira Sans Extra Condensed"/>
                <a:cs typeface="Fira Sans Extra Condensed"/>
                <a:sym typeface="Fira Sans Extra Condensed"/>
              </a:rPr>
              <a:t>Outperformed other models in many metrics.</a:t>
            </a:r>
            <a:endParaRPr b="1" sz="1500">
              <a:solidFill>
                <a:srgbClr val="384060"/>
              </a:solidFill>
              <a:latin typeface="Fira Sans Extra Condensed"/>
              <a:ea typeface="Fira Sans Extra Condensed"/>
              <a:cs typeface="Fira Sans Extra Condensed"/>
              <a:sym typeface="Fira Sans Extra Condensed"/>
            </a:endParaRPr>
          </a:p>
          <a:p>
            <a:pPr indent="-323850" lvl="0" marL="457200" marR="0" rtl="0" algn="l">
              <a:lnSpc>
                <a:spcPct val="100000"/>
              </a:lnSpc>
              <a:spcBef>
                <a:spcPts val="0"/>
              </a:spcBef>
              <a:spcAft>
                <a:spcPts val="0"/>
              </a:spcAft>
              <a:buClr>
                <a:srgbClr val="384060"/>
              </a:buClr>
              <a:buSzPts val="1500"/>
              <a:buFont typeface="Fira Sans Extra Condensed"/>
              <a:buChar char="●"/>
            </a:pPr>
            <a:r>
              <a:rPr b="1" lang="en-US" sz="1500">
                <a:solidFill>
                  <a:srgbClr val="384060"/>
                </a:solidFill>
                <a:latin typeface="Fira Sans Extra Condensed"/>
                <a:ea typeface="Fira Sans Extra Condensed"/>
                <a:cs typeface="Fira Sans Extra Condensed"/>
                <a:sym typeface="Fira Sans Extra Condensed"/>
              </a:rPr>
              <a:t>Showed a gap between automated scores and human perception.</a:t>
            </a:r>
            <a:endParaRPr b="1" sz="1500">
              <a:solidFill>
                <a:srgbClr val="384060"/>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500"/>
              <a:buFont typeface="Arial"/>
              <a:buNone/>
            </a:pPr>
            <a:r>
              <a:rPr b="1" lang="en-US" sz="1500">
                <a:solidFill>
                  <a:schemeClr val="dk1"/>
                </a:solidFill>
                <a:latin typeface="Fira Sans Extra Condensed"/>
                <a:ea typeface="Fira Sans Extra Condensed"/>
                <a:cs typeface="Fira Sans Extra Condensed"/>
                <a:sym typeface="Fira Sans Extra Condensed"/>
              </a:rPr>
              <a:t>GPT2 </a:t>
            </a:r>
            <a:r>
              <a:rPr b="1" i="0" lang="en-US" sz="1500" u="none" cap="none" strike="noStrike">
                <a:solidFill>
                  <a:schemeClr val="dk1"/>
                </a:solidFill>
                <a:latin typeface="Fira Sans Extra Condensed"/>
                <a:ea typeface="Fira Sans Extra Condensed"/>
                <a:cs typeface="Fira Sans Extra Condensed"/>
                <a:sym typeface="Fira Sans Extra Condensed"/>
              </a:rPr>
              <a:t>Model ?</a:t>
            </a:r>
            <a:endParaRPr b="1" i="0" sz="1500" u="none" cap="none" strike="noStrike">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Fira Sans Extra Condensed"/>
              <a:ea typeface="Fira Sans Extra Condensed"/>
              <a:cs typeface="Fira Sans Extra Condensed"/>
              <a:sym typeface="Fira Sans Extra Condensed"/>
            </a:endParaRPr>
          </a:p>
        </p:txBody>
      </p:sp>
      <p:sp>
        <p:nvSpPr>
          <p:cNvPr id="224" name="Google Shape;224;g26face87a04_0_11"/>
          <p:cNvSpPr txBox="1"/>
          <p:nvPr/>
        </p:nvSpPr>
        <p:spPr>
          <a:xfrm>
            <a:off x="6162700" y="1146528"/>
            <a:ext cx="2745600" cy="2222700"/>
          </a:xfrm>
          <a:prstGeom prst="rect">
            <a:avLst/>
          </a:prstGeom>
          <a:solidFill>
            <a:schemeClr val="lt1"/>
          </a:solid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283851"/>
              </a:buClr>
              <a:buSzPts val="1500"/>
              <a:buFont typeface="Fira Sans Extra Condensed"/>
              <a:buChar char="●"/>
            </a:pPr>
            <a:r>
              <a:rPr b="1" lang="en-US" sz="1500">
                <a:solidFill>
                  <a:srgbClr val="283851"/>
                </a:solidFill>
                <a:latin typeface="Fira Sans Extra Condensed"/>
                <a:ea typeface="Fira Sans Extra Condensed"/>
                <a:cs typeface="Fira Sans Extra Condensed"/>
                <a:sym typeface="Fira Sans Extra Condensed"/>
              </a:rPr>
              <a:t>Outperformed by GPT-2 in most metrics.</a:t>
            </a:r>
            <a:endParaRPr b="1" sz="1500">
              <a:solidFill>
                <a:srgbClr val="283851"/>
              </a:solidFill>
              <a:latin typeface="Fira Sans Extra Condensed"/>
              <a:ea typeface="Fira Sans Extra Condensed"/>
              <a:cs typeface="Fira Sans Extra Condensed"/>
              <a:sym typeface="Fira Sans Extra Condensed"/>
            </a:endParaRPr>
          </a:p>
          <a:p>
            <a:pPr indent="-323850" lvl="0" marL="457200" marR="0" rtl="0" algn="l">
              <a:lnSpc>
                <a:spcPct val="100000"/>
              </a:lnSpc>
              <a:spcBef>
                <a:spcPts val="0"/>
              </a:spcBef>
              <a:spcAft>
                <a:spcPts val="0"/>
              </a:spcAft>
              <a:buClr>
                <a:srgbClr val="283851"/>
              </a:buClr>
              <a:buSzPts val="1500"/>
              <a:buFont typeface="Fira Sans Extra Condensed"/>
              <a:buChar char="●"/>
            </a:pPr>
            <a:r>
              <a:rPr b="1" lang="en-US" sz="1500">
                <a:solidFill>
                  <a:srgbClr val="283851"/>
                </a:solidFill>
                <a:latin typeface="Fira Sans Extra Condensed"/>
                <a:ea typeface="Fira Sans Extra Condensed"/>
                <a:cs typeface="Fira Sans Extra Condensed"/>
                <a:sym typeface="Fira Sans Extra Condensed"/>
              </a:rPr>
              <a:t>Human evaluations indicated limitations in providing relevant medical advice.</a:t>
            </a:r>
            <a:endParaRPr b="1" sz="1500">
              <a:solidFill>
                <a:srgbClr val="28385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400"/>
              <a:buFont typeface="Arial"/>
              <a:buNone/>
            </a:pPr>
            <a:r>
              <a:rPr b="1" lang="en-US" sz="1500">
                <a:solidFill>
                  <a:schemeClr val="dk1"/>
                </a:solidFill>
                <a:latin typeface="Fira Sans Extra Condensed"/>
                <a:ea typeface="Fira Sans Extra Condensed"/>
                <a:cs typeface="Fira Sans Extra Condensed"/>
                <a:sym typeface="Fira Sans Extra Condensed"/>
              </a:rPr>
              <a:t>Seq2Seq </a:t>
            </a:r>
            <a:r>
              <a:rPr b="1" i="0" lang="en-US" sz="1500" u="none" cap="none" strike="noStrike">
                <a:solidFill>
                  <a:schemeClr val="dk1"/>
                </a:solidFill>
                <a:latin typeface="Fira Sans Extra Condensed"/>
                <a:ea typeface="Fira Sans Extra Condensed"/>
                <a:cs typeface="Fira Sans Extra Condensed"/>
                <a:sym typeface="Fira Sans Extra Condensed"/>
              </a:rPr>
              <a:t>Model ?</a:t>
            </a:r>
            <a:endParaRPr b="1" i="0" sz="1500" u="none" cap="none" strike="noStrike">
              <a:solidFill>
                <a:schemeClr val="dk1"/>
              </a:solidFill>
              <a:latin typeface="Fira Sans Extra Condensed"/>
              <a:ea typeface="Fira Sans Extra Condensed"/>
              <a:cs typeface="Fira Sans Extra Condensed"/>
              <a:sym typeface="Fira Sans Extra Condensed"/>
            </a:endParaRPr>
          </a:p>
        </p:txBody>
      </p:sp>
      <p:cxnSp>
        <p:nvCxnSpPr>
          <p:cNvPr id="225" name="Google Shape;225;g26face87a04_0_11"/>
          <p:cNvCxnSpPr/>
          <p:nvPr/>
        </p:nvCxnSpPr>
        <p:spPr>
          <a:xfrm rot="10800000">
            <a:off x="3089750" y="2146548"/>
            <a:ext cx="304500" cy="0"/>
          </a:xfrm>
          <a:prstGeom prst="straightConnector1">
            <a:avLst/>
          </a:prstGeom>
          <a:noFill/>
          <a:ln cap="flat" cmpd="sng" w="9525">
            <a:solidFill>
              <a:schemeClr val="dk2"/>
            </a:solidFill>
            <a:prstDash val="solid"/>
            <a:round/>
            <a:headEnd len="sm" w="sm" type="none"/>
            <a:tailEnd len="sm" w="sm" type="none"/>
          </a:ln>
        </p:spPr>
      </p:cxnSp>
      <p:cxnSp>
        <p:nvCxnSpPr>
          <p:cNvPr id="226" name="Google Shape;226;g26face87a04_0_11"/>
          <p:cNvCxnSpPr/>
          <p:nvPr/>
        </p:nvCxnSpPr>
        <p:spPr>
          <a:xfrm rot="10800000">
            <a:off x="5731700" y="2146548"/>
            <a:ext cx="304500" cy="0"/>
          </a:xfrm>
          <a:prstGeom prst="straightConnector1">
            <a:avLst/>
          </a:prstGeom>
          <a:noFill/>
          <a:ln cap="flat" cmpd="sng" w="9525">
            <a:solidFill>
              <a:schemeClr val="dk2"/>
            </a:solidFill>
            <a:prstDash val="solid"/>
            <a:round/>
            <a:headEnd len="sm" w="sm" type="none"/>
            <a:tailEnd len="sm" w="sm" type="none"/>
          </a:ln>
        </p:spPr>
      </p:cxnSp>
      <p:sp>
        <p:nvSpPr>
          <p:cNvPr id="227" name="Google Shape;227;g26face87a04_0_11"/>
          <p:cNvSpPr txBox="1"/>
          <p:nvPr/>
        </p:nvSpPr>
        <p:spPr>
          <a:xfrm>
            <a:off x="820500" y="3808174"/>
            <a:ext cx="7503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384060"/>
                </a:solidFill>
                <a:latin typeface="Fira Sans Extra Condensed"/>
                <a:ea typeface="Fira Sans Extra Condensed"/>
                <a:cs typeface="Fira Sans Extra Condensed"/>
                <a:sym typeface="Fira Sans Extra Condensed"/>
              </a:rPr>
              <a:t>Overall, the GPT-2 model outperformed the Seq2Seq model in most metrics, particularly in generating more relevant and accurate medical advice. The Seq2Seq model showed decent performance but lagged in human evaluation and some automated metrics.</a:t>
            </a:r>
            <a:endParaRPr b="1" sz="1500">
              <a:solidFill>
                <a:srgbClr val="38406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6faeb86a18_13_0"/>
          <p:cNvSpPr txBox="1"/>
          <p:nvPr>
            <p:ph type="title"/>
          </p:nvPr>
        </p:nvSpPr>
        <p:spPr>
          <a:xfrm>
            <a:off x="524325" y="10015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83851"/>
                </a:solidFill>
              </a:rPr>
              <a:t>Human </a:t>
            </a:r>
            <a:r>
              <a:rPr lang="en-US" sz="3200">
                <a:solidFill>
                  <a:srgbClr val="283851"/>
                </a:solidFill>
              </a:rPr>
              <a:t>Evaluation</a:t>
            </a:r>
            <a:endParaRPr sz="3200">
              <a:solidFill>
                <a:srgbClr val="283851"/>
              </a:solidFill>
            </a:endParaRPr>
          </a:p>
        </p:txBody>
      </p:sp>
      <p:sp>
        <p:nvSpPr>
          <p:cNvPr id="233" name="Google Shape;233;g26faeb86a18_13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34" name="Google Shape;234;g26faeb86a18_13_0"/>
          <p:cNvSpPr txBox="1"/>
          <p:nvPr/>
        </p:nvSpPr>
        <p:spPr>
          <a:xfrm>
            <a:off x="0" y="836800"/>
            <a:ext cx="2479200" cy="33786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0D0D0D"/>
              </a:buClr>
              <a:buSzPts val="1500"/>
              <a:buFont typeface="Roboto"/>
              <a:buChar char="●"/>
            </a:pPr>
            <a:r>
              <a:rPr b="1" lang="en-US" sz="1500">
                <a:solidFill>
                  <a:srgbClr val="0D0D0D"/>
                </a:solidFill>
                <a:latin typeface="Roboto"/>
                <a:ea typeface="Roboto"/>
                <a:cs typeface="Roboto"/>
                <a:sym typeface="Roboto"/>
              </a:rPr>
              <a:t>Rating Scale: Ranges from 1 (Poor) to 5 (Excellent).</a:t>
            </a:r>
            <a:endParaRPr b="1" sz="1500">
              <a:solidFill>
                <a:srgbClr val="0D0D0D"/>
              </a:solidFill>
              <a:latin typeface="Roboto"/>
              <a:ea typeface="Roboto"/>
              <a:cs typeface="Roboto"/>
              <a:sym typeface="Roboto"/>
            </a:endParaRPr>
          </a:p>
          <a:p>
            <a:pPr indent="0" lvl="0" marL="457200" rtl="0" algn="l">
              <a:lnSpc>
                <a:spcPct val="115000"/>
              </a:lnSpc>
              <a:spcBef>
                <a:spcPts val="1200"/>
              </a:spcBef>
              <a:spcAft>
                <a:spcPts val="0"/>
              </a:spcAft>
              <a:buNone/>
            </a:pPr>
            <a:r>
              <a:t/>
            </a:r>
            <a:endParaRPr b="1" sz="1500">
              <a:solidFill>
                <a:srgbClr val="0D0D0D"/>
              </a:solidFill>
              <a:latin typeface="Roboto"/>
              <a:ea typeface="Roboto"/>
              <a:cs typeface="Roboto"/>
              <a:sym typeface="Roboto"/>
            </a:endParaRPr>
          </a:p>
          <a:p>
            <a:pPr indent="-323850" lvl="0" marL="457200" rtl="0" algn="l">
              <a:lnSpc>
                <a:spcPct val="115000"/>
              </a:lnSpc>
              <a:spcBef>
                <a:spcPts val="1200"/>
              </a:spcBef>
              <a:spcAft>
                <a:spcPts val="0"/>
              </a:spcAft>
              <a:buClr>
                <a:srgbClr val="0D0D0D"/>
              </a:buClr>
              <a:buSzPts val="1500"/>
              <a:buFont typeface="Roboto"/>
              <a:buChar char="●"/>
            </a:pPr>
            <a:r>
              <a:rPr b="1" lang="en-US" sz="1500">
                <a:solidFill>
                  <a:srgbClr val="0D0D0D"/>
                </a:solidFill>
                <a:latin typeface="Roboto"/>
                <a:ea typeface="Roboto"/>
                <a:cs typeface="Roboto"/>
                <a:sym typeface="Roboto"/>
              </a:rPr>
              <a:t>Evaluator Comments: Specific feedback from medical professionals, noting both strengths and areas need improvement.</a:t>
            </a:r>
            <a:endParaRPr b="1" sz="1500">
              <a:solidFill>
                <a:srgbClr val="0D0D0D"/>
              </a:solidFill>
              <a:latin typeface="Roboto"/>
              <a:ea typeface="Roboto"/>
              <a:cs typeface="Roboto"/>
              <a:sym typeface="Roboto"/>
            </a:endParaRPr>
          </a:p>
        </p:txBody>
      </p:sp>
      <p:graphicFrame>
        <p:nvGraphicFramePr>
          <p:cNvPr id="235" name="Google Shape;235;g26faeb86a18_13_0"/>
          <p:cNvGraphicFramePr/>
          <p:nvPr/>
        </p:nvGraphicFramePr>
        <p:xfrm>
          <a:off x="2849100" y="1260775"/>
          <a:ext cx="3000000" cy="3000000"/>
        </p:xfrm>
        <a:graphic>
          <a:graphicData uri="http://schemas.openxmlformats.org/drawingml/2006/table">
            <a:tbl>
              <a:tblPr>
                <a:solidFill>
                  <a:srgbClr val="FFFFFF"/>
                </a:solidFill>
                <a:tableStyleId>{C5350B65-52D6-4F86-BD68-B4201EEF75D7}</a:tableStyleId>
              </a:tblPr>
              <a:tblGrid>
                <a:gridCol w="1262475"/>
                <a:gridCol w="841650"/>
                <a:gridCol w="3962775"/>
              </a:tblGrid>
              <a:tr h="401875">
                <a:tc>
                  <a:txBody>
                    <a:bodyPr/>
                    <a:lstStyle/>
                    <a:p>
                      <a:pPr indent="0" lvl="0" marL="0" rtl="0" algn="ctr">
                        <a:lnSpc>
                          <a:spcPct val="171429"/>
                        </a:lnSpc>
                        <a:spcBef>
                          <a:spcPts val="0"/>
                        </a:spcBef>
                        <a:spcAft>
                          <a:spcPts val="0"/>
                        </a:spcAft>
                        <a:buNone/>
                      </a:pPr>
                      <a:r>
                        <a:rPr b="1" lang="en-US" sz="850">
                          <a:solidFill>
                            <a:srgbClr val="0D0D0D"/>
                          </a:solidFill>
                          <a:latin typeface="Roboto"/>
                          <a:ea typeface="Roboto"/>
                          <a:cs typeface="Roboto"/>
                          <a:sym typeface="Roboto"/>
                        </a:rPr>
                        <a:t>Category</a:t>
                      </a:r>
                      <a:endParaRPr b="1" sz="850">
                        <a:solidFill>
                          <a:srgbClr val="0D0D0D"/>
                        </a:solidFill>
                        <a:latin typeface="Roboto"/>
                        <a:ea typeface="Roboto"/>
                        <a:cs typeface="Roboto"/>
                        <a:sym typeface="Roboto"/>
                      </a:endParaRPr>
                    </a:p>
                  </a:txBody>
                  <a:tcPr marT="91425" marB="91425" marR="91425" marL="91425" anchor="b">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solidFill>
                      <a:srgbClr val="9FC5E8"/>
                    </a:solidFill>
                  </a:tcPr>
                </a:tc>
                <a:tc>
                  <a:txBody>
                    <a:bodyPr/>
                    <a:lstStyle/>
                    <a:p>
                      <a:pPr indent="0" lvl="0" marL="0" rtl="0" algn="ctr">
                        <a:lnSpc>
                          <a:spcPct val="171429"/>
                        </a:lnSpc>
                        <a:spcBef>
                          <a:spcPts val="0"/>
                        </a:spcBef>
                        <a:spcAft>
                          <a:spcPts val="0"/>
                        </a:spcAft>
                        <a:buNone/>
                      </a:pPr>
                      <a:r>
                        <a:rPr b="1" lang="en-US" sz="850">
                          <a:solidFill>
                            <a:srgbClr val="0D0D0D"/>
                          </a:solidFill>
                          <a:latin typeface="Roboto"/>
                          <a:ea typeface="Roboto"/>
                          <a:cs typeface="Roboto"/>
                          <a:sym typeface="Roboto"/>
                        </a:rPr>
                        <a:t>Rating (1-5)</a:t>
                      </a:r>
                      <a:endParaRPr b="1" sz="850">
                        <a:solidFill>
                          <a:srgbClr val="0D0D0D"/>
                        </a:solidFill>
                        <a:latin typeface="Roboto"/>
                        <a:ea typeface="Roboto"/>
                        <a:cs typeface="Roboto"/>
                        <a:sym typeface="Roboto"/>
                      </a:endParaRPr>
                    </a:p>
                  </a:txBody>
                  <a:tcPr marT="91425" marB="91425" marR="91425" marL="91425" anchor="b">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solidFill>
                      <a:srgbClr val="9FC5E8"/>
                    </a:solidFill>
                  </a:tcPr>
                </a:tc>
                <a:tc>
                  <a:txBody>
                    <a:bodyPr/>
                    <a:lstStyle/>
                    <a:p>
                      <a:pPr indent="0" lvl="0" marL="0" rtl="0" algn="ctr">
                        <a:lnSpc>
                          <a:spcPct val="171429"/>
                        </a:lnSpc>
                        <a:spcBef>
                          <a:spcPts val="0"/>
                        </a:spcBef>
                        <a:spcAft>
                          <a:spcPts val="0"/>
                        </a:spcAft>
                        <a:buNone/>
                      </a:pPr>
                      <a:r>
                        <a:rPr b="1" lang="en-US" sz="850">
                          <a:solidFill>
                            <a:srgbClr val="0D0D0D"/>
                          </a:solidFill>
                          <a:latin typeface="Roboto"/>
                          <a:ea typeface="Roboto"/>
                          <a:cs typeface="Roboto"/>
                          <a:sym typeface="Roboto"/>
                        </a:rPr>
                        <a:t>Evaluator Comments (Doctors' Feedback)</a:t>
                      </a:r>
                      <a:endParaRPr b="1" sz="850">
                        <a:solidFill>
                          <a:srgbClr val="0D0D0D"/>
                        </a:solidFill>
                        <a:latin typeface="Roboto"/>
                        <a:ea typeface="Roboto"/>
                        <a:cs typeface="Roboto"/>
                        <a:sym typeface="Roboto"/>
                      </a:endParaRPr>
                    </a:p>
                  </a:txBody>
                  <a:tcPr marT="91425" marB="91425" marR="91425" marL="91425" anchor="b">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solidFill>
                      <a:srgbClr val="9FC5E8"/>
                    </a:solidFill>
                  </a:tcPr>
                </a:tc>
              </a:tr>
              <a:tr h="401875">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Medical Accuracy</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2</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"Frequently inaccurate or overly generic, lacking specific medical detail."</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r h="633075">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Guideline Adherence</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2</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"Often fails to follow clinical guidelines, especially in complex cases."</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r h="633075">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Clarity</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3</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"Responses are understandable but sometimes use jargon that could confuse patients."</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r h="401875">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Empathy</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2</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"Struggles to convey genuine empathy, often comes off as detached."</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r h="633075">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Response Relevance</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2</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850">
                          <a:solidFill>
                            <a:srgbClr val="0D0D0D"/>
                          </a:solidFill>
                          <a:highlight>
                            <a:srgbClr val="FFFFFF"/>
                          </a:highlight>
                          <a:latin typeface="Roboto"/>
                          <a:ea typeface="Roboto"/>
                          <a:cs typeface="Roboto"/>
                          <a:sym typeface="Roboto"/>
                        </a:rPr>
                        <a:t>"Irrelevant or off-topic responses are common, particularly in nuanced discussions."</a:t>
                      </a:r>
                      <a:endParaRPr sz="850">
                        <a:solidFill>
                          <a:srgbClr val="0D0D0D"/>
                        </a:solidFill>
                        <a:highlight>
                          <a:srgbClr val="FFFFFF"/>
                        </a:highlight>
                        <a:latin typeface="Roboto"/>
                        <a:ea typeface="Roboto"/>
                        <a:cs typeface="Roboto"/>
                        <a:sym typeface="Roboto"/>
                      </a:endParaRPr>
                    </a:p>
                  </a:txBody>
                  <a:tcPr marT="91425" marB="91425" marR="91425" marL="91425"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7625">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6face87a04_2_155"/>
          <p:cNvSpPr txBox="1"/>
          <p:nvPr>
            <p:ph type="title"/>
          </p:nvPr>
        </p:nvSpPr>
        <p:spPr>
          <a:xfrm>
            <a:off x="535475" y="133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83851"/>
                </a:solidFill>
              </a:rPr>
              <a:t>Deployment</a:t>
            </a:r>
            <a:endParaRPr sz="3200">
              <a:solidFill>
                <a:srgbClr val="283851"/>
              </a:solidFill>
            </a:endParaRPr>
          </a:p>
        </p:txBody>
      </p:sp>
      <p:sp>
        <p:nvSpPr>
          <p:cNvPr id="241" name="Google Shape;241;g26face87a04_2_1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42" name="Google Shape;242;g26face87a04_2_155"/>
          <p:cNvPicPr preferRelativeResize="0"/>
          <p:nvPr/>
        </p:nvPicPr>
        <p:blipFill rotWithShape="1">
          <a:blip r:embed="rId3">
            <a:alphaModFix/>
          </a:blip>
          <a:srcRect b="0" l="10506" r="0" t="0"/>
          <a:stretch/>
        </p:blipFill>
        <p:spPr>
          <a:xfrm>
            <a:off x="6135175" y="629275"/>
            <a:ext cx="2337275" cy="4209399"/>
          </a:xfrm>
          <a:prstGeom prst="rect">
            <a:avLst/>
          </a:prstGeom>
          <a:noFill/>
          <a:ln cap="flat" cmpd="sng" w="9525">
            <a:solidFill>
              <a:schemeClr val="dk2"/>
            </a:solidFill>
            <a:prstDash val="solid"/>
            <a:round/>
            <a:headEnd len="sm" w="sm" type="none"/>
            <a:tailEnd len="sm" w="sm" type="none"/>
          </a:ln>
        </p:spPr>
      </p:pic>
      <p:sp>
        <p:nvSpPr>
          <p:cNvPr id="243" name="Google Shape;243;g26face87a04_2_155"/>
          <p:cNvSpPr txBox="1"/>
          <p:nvPr/>
        </p:nvSpPr>
        <p:spPr>
          <a:xfrm>
            <a:off x="223150" y="994500"/>
            <a:ext cx="5413500" cy="2251800"/>
          </a:xfrm>
          <a:prstGeom prst="rect">
            <a:avLst/>
          </a:prstGeom>
          <a:noFill/>
          <a:ln>
            <a:noFill/>
          </a:ln>
        </p:spPr>
        <p:txBody>
          <a:bodyPr anchorCtr="0" anchor="t" bIns="91425" lIns="91425" spcFirstLastPara="1" rIns="91425" wrap="square" tIns="91425">
            <a:spAutoFit/>
          </a:bodyPr>
          <a:lstStyle/>
          <a:p>
            <a:pPr indent="-336550" lvl="1" marL="914400" rtl="0" algn="l">
              <a:lnSpc>
                <a:spcPct val="115000"/>
              </a:lnSpc>
              <a:spcBef>
                <a:spcPts val="0"/>
              </a:spcBef>
              <a:spcAft>
                <a:spcPts val="0"/>
              </a:spcAft>
              <a:buClr>
                <a:srgbClr val="0D0D0D"/>
              </a:buClr>
              <a:buSzPts val="1700"/>
              <a:buFont typeface="Roboto"/>
              <a:buChar char="●"/>
            </a:pPr>
            <a:r>
              <a:rPr b="1" lang="en-US" sz="1700">
                <a:solidFill>
                  <a:srgbClr val="0D0D0D"/>
                </a:solidFill>
                <a:latin typeface="Fira Sans Extra Condensed"/>
                <a:ea typeface="Fira Sans Extra Condensed"/>
                <a:cs typeface="Fira Sans Extra Condensed"/>
                <a:sym typeface="Fira Sans Extra Condensed"/>
              </a:rPr>
              <a:t>Purpose:</a:t>
            </a:r>
            <a:r>
              <a:rPr lang="en-US" sz="1700">
                <a:solidFill>
                  <a:srgbClr val="0D0D0D"/>
                </a:solidFill>
                <a:latin typeface="Fira Sans Extra Condensed"/>
                <a:ea typeface="Fira Sans Extra Condensed"/>
                <a:cs typeface="Fira Sans Extra Condensed"/>
                <a:sym typeface="Fira Sans Extra Condensed"/>
              </a:rPr>
              <a:t> Instantly answers medical queries using AI.</a:t>
            </a:r>
            <a:endParaRPr sz="1700">
              <a:solidFill>
                <a:srgbClr val="0D0D0D"/>
              </a:solidFill>
              <a:latin typeface="Fira Sans Extra Condensed"/>
              <a:ea typeface="Fira Sans Extra Condensed"/>
              <a:cs typeface="Fira Sans Extra Condensed"/>
              <a:sym typeface="Fira Sans Extra Condensed"/>
            </a:endParaRPr>
          </a:p>
          <a:p>
            <a:pPr indent="-336550" lvl="1" marL="914400" rtl="0" algn="l">
              <a:lnSpc>
                <a:spcPct val="115000"/>
              </a:lnSpc>
              <a:spcBef>
                <a:spcPts val="0"/>
              </a:spcBef>
              <a:spcAft>
                <a:spcPts val="0"/>
              </a:spcAft>
              <a:buClr>
                <a:srgbClr val="0D0D0D"/>
              </a:buClr>
              <a:buSzPts val="1700"/>
              <a:buFont typeface="Roboto"/>
              <a:buChar char="●"/>
            </a:pPr>
            <a:r>
              <a:rPr b="1" lang="en-US" sz="1700">
                <a:solidFill>
                  <a:srgbClr val="0D0D0D"/>
                </a:solidFill>
                <a:latin typeface="Fira Sans Extra Condensed"/>
                <a:ea typeface="Fira Sans Extra Condensed"/>
                <a:cs typeface="Fira Sans Extra Condensed"/>
                <a:sym typeface="Fira Sans Extra Condensed"/>
              </a:rPr>
              <a:t>Features: </a:t>
            </a:r>
            <a:r>
              <a:rPr lang="en-US" sz="1700">
                <a:solidFill>
                  <a:srgbClr val="0D0D0D"/>
                </a:solidFill>
                <a:latin typeface="Fira Sans Extra Condensed"/>
                <a:ea typeface="Fira Sans Extra Condensed"/>
                <a:cs typeface="Fira Sans Extra Condensed"/>
                <a:sym typeface="Fira Sans Extra Condensed"/>
              </a:rPr>
              <a:t>Real-time responses, handles both simple greetings and complex medical questions.</a:t>
            </a:r>
            <a:endParaRPr sz="1700">
              <a:solidFill>
                <a:srgbClr val="0D0D0D"/>
              </a:solidFill>
              <a:latin typeface="Fira Sans Extra Condensed"/>
              <a:ea typeface="Fira Sans Extra Condensed"/>
              <a:cs typeface="Fira Sans Extra Condensed"/>
              <a:sym typeface="Fira Sans Extra Condensed"/>
            </a:endParaRPr>
          </a:p>
          <a:p>
            <a:pPr indent="-336550" lvl="1" marL="914400" rtl="0" algn="l">
              <a:lnSpc>
                <a:spcPct val="115000"/>
              </a:lnSpc>
              <a:spcBef>
                <a:spcPts val="0"/>
              </a:spcBef>
              <a:spcAft>
                <a:spcPts val="0"/>
              </a:spcAft>
              <a:buClr>
                <a:srgbClr val="0D0D0D"/>
              </a:buClr>
              <a:buSzPts val="1700"/>
              <a:buFont typeface="Roboto"/>
              <a:buChar char="●"/>
            </a:pPr>
            <a:r>
              <a:rPr b="1" lang="en-US" sz="1700">
                <a:solidFill>
                  <a:srgbClr val="0D0D0D"/>
                </a:solidFill>
                <a:latin typeface="Fira Sans Extra Condensed"/>
                <a:ea typeface="Fira Sans Extra Condensed"/>
                <a:cs typeface="Fira Sans Extra Condensed"/>
                <a:sym typeface="Fira Sans Extra Condensed"/>
              </a:rPr>
              <a:t>Technology:</a:t>
            </a:r>
            <a:r>
              <a:rPr lang="en-US" sz="1700">
                <a:solidFill>
                  <a:srgbClr val="0D0D0D"/>
                </a:solidFill>
                <a:latin typeface="Fira Sans Extra Condensed"/>
                <a:ea typeface="Fira Sans Extra Condensed"/>
                <a:cs typeface="Fira Sans Extra Condensed"/>
                <a:sym typeface="Fira Sans Extra Condensed"/>
              </a:rPr>
              <a:t> Powered by Python, Flask, and AI models via Torch and Transformers.</a:t>
            </a:r>
            <a:endParaRPr sz="1700">
              <a:solidFill>
                <a:srgbClr val="0D0D0D"/>
              </a:solidFill>
              <a:latin typeface="Fira Sans Extra Condensed"/>
              <a:ea typeface="Fira Sans Extra Condensed"/>
              <a:cs typeface="Fira Sans Extra Condensed"/>
              <a:sym typeface="Fira Sans Extra Condensed"/>
            </a:endParaRPr>
          </a:p>
          <a:p>
            <a:pPr indent="-336550" lvl="1" marL="914400" rtl="0" algn="l">
              <a:lnSpc>
                <a:spcPct val="115000"/>
              </a:lnSpc>
              <a:spcBef>
                <a:spcPts val="0"/>
              </a:spcBef>
              <a:spcAft>
                <a:spcPts val="0"/>
              </a:spcAft>
              <a:buClr>
                <a:srgbClr val="0D0D0D"/>
              </a:buClr>
              <a:buSzPts val="1700"/>
              <a:buFont typeface="Roboto"/>
              <a:buChar char="●"/>
            </a:pPr>
            <a:r>
              <a:rPr b="1" lang="en-US" sz="1700">
                <a:solidFill>
                  <a:srgbClr val="0D0D0D"/>
                </a:solidFill>
                <a:latin typeface="Fira Sans Extra Condensed"/>
                <a:ea typeface="Fira Sans Extra Condensed"/>
                <a:cs typeface="Fira Sans Extra Condensed"/>
                <a:sym typeface="Fira Sans Extra Condensed"/>
              </a:rPr>
              <a:t>Benefits: </a:t>
            </a:r>
            <a:r>
              <a:rPr lang="en-US" sz="1700">
                <a:solidFill>
                  <a:srgbClr val="0D0D0D"/>
                </a:solidFill>
                <a:latin typeface="Fira Sans Extra Condensed"/>
                <a:ea typeface="Fira Sans Extra Condensed"/>
                <a:cs typeface="Fira Sans Extra Condensed"/>
                <a:sym typeface="Fira Sans Extra Condensed"/>
              </a:rPr>
              <a:t>Accessible 24/7 medical assistance, </a:t>
            </a:r>
            <a:r>
              <a:rPr lang="en-US" sz="1700">
                <a:solidFill>
                  <a:srgbClr val="0D0D0D"/>
                </a:solidFill>
                <a:latin typeface="Fira Sans Extra Condensed"/>
                <a:ea typeface="Fira Sans Extra Condensed"/>
                <a:cs typeface="Fira Sans Extra Condensed"/>
                <a:sym typeface="Fira Sans Extra Condensed"/>
              </a:rPr>
              <a:t>reduces routine workload for healthcare professionals.</a:t>
            </a:r>
            <a:endParaRPr sz="1700">
              <a:solidFill>
                <a:srgbClr val="0D0D0D"/>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6face87a04_1_26"/>
          <p:cNvSpPr txBox="1"/>
          <p:nvPr>
            <p:ph type="title"/>
          </p:nvPr>
        </p:nvSpPr>
        <p:spPr>
          <a:xfrm>
            <a:off x="535475" y="133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solidFill>
                  <a:srgbClr val="283851"/>
                </a:solidFill>
              </a:rPr>
              <a:t>Limitations/Future Enhancements</a:t>
            </a:r>
            <a:endParaRPr sz="3200">
              <a:solidFill>
                <a:srgbClr val="283851"/>
              </a:solidFill>
            </a:endParaRPr>
          </a:p>
        </p:txBody>
      </p:sp>
      <p:sp>
        <p:nvSpPr>
          <p:cNvPr id="249" name="Google Shape;249;g26face87a04_1_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cxnSp>
        <p:nvCxnSpPr>
          <p:cNvPr id="250" name="Google Shape;250;g26face87a04_1_26"/>
          <p:cNvCxnSpPr>
            <a:stCxn id="251" idx="0"/>
          </p:cNvCxnSpPr>
          <p:nvPr/>
        </p:nvCxnSpPr>
        <p:spPr>
          <a:xfrm flipH="1" rot="10800000">
            <a:off x="4549250" y="2701525"/>
            <a:ext cx="4200" cy="232500"/>
          </a:xfrm>
          <a:prstGeom prst="straightConnector1">
            <a:avLst/>
          </a:prstGeom>
          <a:noFill/>
          <a:ln cap="flat" cmpd="sng" w="9525">
            <a:solidFill>
              <a:schemeClr val="dk2"/>
            </a:solidFill>
            <a:prstDash val="solid"/>
            <a:round/>
            <a:headEnd len="sm" w="sm" type="none"/>
            <a:tailEnd len="sm" w="sm" type="none"/>
          </a:ln>
        </p:spPr>
      </p:cxnSp>
      <p:sp>
        <p:nvSpPr>
          <p:cNvPr id="252" name="Google Shape;252;g26face87a04_1_26"/>
          <p:cNvSpPr txBox="1"/>
          <p:nvPr/>
        </p:nvSpPr>
        <p:spPr>
          <a:xfrm>
            <a:off x="700525" y="1083525"/>
            <a:ext cx="3859200" cy="368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Fira Sans Extra Condensed"/>
                <a:ea typeface="Fira Sans Extra Condensed"/>
                <a:cs typeface="Fira Sans Extra Condensed"/>
                <a:sym typeface="Fira Sans Extra Condensed"/>
              </a:rPr>
              <a:t>Limitations:</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Lack of Domain Knowledge</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Limited computational resources</a:t>
            </a:r>
            <a:endParaRPr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solidFill>
                <a:schemeClr val="dk1"/>
              </a:solidFill>
              <a:latin typeface="Fira Sans Extra Condensed"/>
              <a:ea typeface="Fira Sans Extra Condensed"/>
              <a:cs typeface="Fira Sans Extra Condensed"/>
              <a:sym typeface="Fira Sans Extra Condensed"/>
            </a:endParaRPr>
          </a:p>
        </p:txBody>
      </p:sp>
      <p:sp>
        <p:nvSpPr>
          <p:cNvPr id="253" name="Google Shape;253;g26face87a04_1_26"/>
          <p:cNvSpPr txBox="1"/>
          <p:nvPr/>
        </p:nvSpPr>
        <p:spPr>
          <a:xfrm>
            <a:off x="4905792" y="1083525"/>
            <a:ext cx="3859200" cy="3689100"/>
          </a:xfrm>
          <a:prstGeom prst="rect">
            <a:avLst/>
          </a:prstGeom>
          <a:noFill/>
          <a:ln cap="flat" cmpd="sng" w="9525">
            <a:solidFill>
              <a:srgbClr val="38406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Fira Sans Extra Condensed"/>
                <a:ea typeface="Fira Sans Extra Condensed"/>
                <a:cs typeface="Fira Sans Extra Condensed"/>
                <a:sym typeface="Fira Sans Extra Condensed"/>
              </a:rPr>
              <a:t>Future Enhancements:</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Experimenting with diverse datasets</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Engage </a:t>
            </a:r>
            <a:r>
              <a:rPr lang="en-US" sz="1800">
                <a:solidFill>
                  <a:schemeClr val="dk1"/>
                </a:solidFill>
                <a:latin typeface="Fira Sans Extra Condensed"/>
                <a:ea typeface="Fira Sans Extra Condensed"/>
                <a:cs typeface="Fira Sans Extra Condensed"/>
                <a:sym typeface="Fira Sans Extra Condensed"/>
              </a:rPr>
              <a:t>stakeholders, including </a:t>
            </a:r>
            <a:r>
              <a:rPr lang="en-US" sz="1800">
                <a:solidFill>
                  <a:schemeClr val="dk1"/>
                </a:solidFill>
                <a:latin typeface="Fira Sans Extra Condensed"/>
                <a:ea typeface="Fira Sans Extra Condensed"/>
                <a:cs typeface="Fira Sans Extra Condensed"/>
                <a:sym typeface="Fira Sans Extra Condensed"/>
              </a:rPr>
              <a:t>healthcare professionals and patients, to gather feedback and ensure alignment with industry standards</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Integration of human Evaluation </a:t>
            </a:r>
            <a:endParaRPr sz="18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Implementation of sophisticated models for intent query classification</a:t>
            </a:r>
            <a:endParaRPr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59" name="Google Shape;259;p55"/>
          <p:cNvSpPr txBox="1"/>
          <p:nvPr/>
        </p:nvSpPr>
        <p:spPr>
          <a:xfrm>
            <a:off x="0" y="1663809"/>
            <a:ext cx="91440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b="1" i="0" lang="en-US" sz="10000" u="none" cap="none" strike="noStrike">
                <a:solidFill>
                  <a:srgbClr val="242C44"/>
                </a:solidFill>
                <a:latin typeface="Fira Sans Extra Condensed"/>
                <a:ea typeface="Fira Sans Extra Condensed"/>
                <a:cs typeface="Fira Sans Extra Condensed"/>
                <a:sym typeface="Fira Sans Extra Condensed"/>
              </a:rPr>
              <a:t>THANK YOU</a:t>
            </a:r>
            <a:endParaRPr b="0" i="0" sz="1400" u="none" cap="none" strike="noStrike">
              <a:solidFill>
                <a:srgbClr val="242C4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9975aaa1b2_2_558"/>
          <p:cNvSpPr txBox="1"/>
          <p:nvPr/>
        </p:nvSpPr>
        <p:spPr>
          <a:xfrm>
            <a:off x="286493" y="2850482"/>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9975aaa1b2_2_558"/>
          <p:cNvSpPr txBox="1"/>
          <p:nvPr/>
        </p:nvSpPr>
        <p:spPr>
          <a:xfrm>
            <a:off x="6706811" y="1131826"/>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9975aaa1b2_2_558"/>
          <p:cNvSpPr txBox="1"/>
          <p:nvPr/>
        </p:nvSpPr>
        <p:spPr>
          <a:xfrm>
            <a:off x="286512" y="1167146"/>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29975aaa1b2_2_558"/>
          <p:cNvSpPr txBox="1"/>
          <p:nvPr/>
        </p:nvSpPr>
        <p:spPr>
          <a:xfrm>
            <a:off x="3496654" y="1167162"/>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84060"/>
              </a:solidFill>
              <a:latin typeface="Arial"/>
              <a:ea typeface="Arial"/>
              <a:cs typeface="Arial"/>
              <a:sym typeface="Arial"/>
            </a:endParaRPr>
          </a:p>
        </p:txBody>
      </p:sp>
      <p:sp>
        <p:nvSpPr>
          <p:cNvPr id="67" name="Google Shape;67;g29975aaa1b2_2_558"/>
          <p:cNvSpPr txBox="1"/>
          <p:nvPr>
            <p:ph type="title"/>
          </p:nvPr>
        </p:nvSpPr>
        <p:spPr>
          <a:xfrm>
            <a:off x="457200" y="16057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600">
                <a:solidFill>
                  <a:srgbClr val="384060"/>
                </a:solidFill>
              </a:rPr>
              <a:t>Content</a:t>
            </a:r>
            <a:endParaRPr sz="3600">
              <a:solidFill>
                <a:srgbClr val="384060"/>
              </a:solidFill>
            </a:endParaRPr>
          </a:p>
        </p:txBody>
      </p:sp>
      <p:grpSp>
        <p:nvGrpSpPr>
          <p:cNvPr id="68" name="Google Shape;68;g29975aaa1b2_2_558"/>
          <p:cNvGrpSpPr/>
          <p:nvPr/>
        </p:nvGrpSpPr>
        <p:grpSpPr>
          <a:xfrm>
            <a:off x="379361" y="2918472"/>
            <a:ext cx="1980300" cy="856956"/>
            <a:chOff x="6698486" y="3766250"/>
            <a:chExt cx="1980300" cy="839659"/>
          </a:xfrm>
        </p:grpSpPr>
        <p:sp>
          <p:nvSpPr>
            <p:cNvPr id="69" name="Google Shape;69;g29975aaa1b2_2_558"/>
            <p:cNvSpPr txBox="1"/>
            <p:nvPr/>
          </p:nvSpPr>
          <p:spPr>
            <a:xfrm>
              <a:off x="6698486" y="4070409"/>
              <a:ext cx="1980300" cy="535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Data Preprocessing,</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Results &amp; Evaluation</a:t>
              </a:r>
              <a:endParaRPr b="1" sz="1800">
                <a:latin typeface="Fira Sans Extra Condensed"/>
                <a:ea typeface="Fira Sans Extra Condensed"/>
                <a:cs typeface="Fira Sans Extra Condensed"/>
                <a:sym typeface="Fira Sans Extra Condensed"/>
              </a:endParaRPr>
            </a:p>
          </p:txBody>
        </p:sp>
        <p:sp>
          <p:nvSpPr>
            <p:cNvPr id="70" name="Google Shape;70;g29975aaa1b2_2_558"/>
            <p:cNvSpPr/>
            <p:nvPr/>
          </p:nvSpPr>
          <p:spPr>
            <a:xfrm>
              <a:off x="7528763" y="3766250"/>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4</a:t>
              </a:r>
              <a:endParaRPr b="0" i="0" sz="1400" u="none" cap="none" strike="noStrike">
                <a:solidFill>
                  <a:srgbClr val="000000"/>
                </a:solidFill>
                <a:latin typeface="Arial"/>
                <a:ea typeface="Arial"/>
                <a:cs typeface="Arial"/>
                <a:sym typeface="Arial"/>
              </a:endParaRPr>
            </a:p>
          </p:txBody>
        </p:sp>
      </p:grpSp>
      <p:grpSp>
        <p:nvGrpSpPr>
          <p:cNvPr id="71" name="Google Shape;71;g29975aaa1b2_2_558"/>
          <p:cNvGrpSpPr/>
          <p:nvPr/>
        </p:nvGrpSpPr>
        <p:grpSpPr>
          <a:xfrm>
            <a:off x="6793460" y="1170462"/>
            <a:ext cx="1980300" cy="860702"/>
            <a:chOff x="4642698" y="3687718"/>
            <a:chExt cx="1980300" cy="860702"/>
          </a:xfrm>
        </p:grpSpPr>
        <p:sp>
          <p:nvSpPr>
            <p:cNvPr id="72" name="Google Shape;72;g29975aaa1b2_2_558"/>
            <p:cNvSpPr txBox="1"/>
            <p:nvPr/>
          </p:nvSpPr>
          <p:spPr>
            <a:xfrm>
              <a:off x="4642698" y="4017420"/>
              <a:ext cx="1980300" cy="53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System Architecture</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&amp; Methodology</a:t>
              </a:r>
              <a:endParaRPr b="1" sz="1800">
                <a:latin typeface="Fira Sans Extra Condensed"/>
                <a:ea typeface="Fira Sans Extra Condensed"/>
                <a:cs typeface="Fira Sans Extra Condensed"/>
                <a:sym typeface="Fira Sans Extra Condensed"/>
              </a:endParaRPr>
            </a:p>
          </p:txBody>
        </p:sp>
        <p:sp>
          <p:nvSpPr>
            <p:cNvPr id="73" name="Google Shape;73;g29975aaa1b2_2_558"/>
            <p:cNvSpPr/>
            <p:nvPr/>
          </p:nvSpPr>
          <p:spPr>
            <a:xfrm>
              <a:off x="5478884" y="3687718"/>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3</a:t>
              </a:r>
              <a:endParaRPr b="0" i="0" sz="1400" u="none" cap="none" strike="noStrike">
                <a:solidFill>
                  <a:srgbClr val="000000"/>
                </a:solidFill>
                <a:latin typeface="Arial"/>
                <a:ea typeface="Arial"/>
                <a:cs typeface="Arial"/>
                <a:sym typeface="Arial"/>
              </a:endParaRPr>
            </a:p>
          </p:txBody>
        </p:sp>
      </p:grpSp>
      <p:grpSp>
        <p:nvGrpSpPr>
          <p:cNvPr id="74" name="Google Shape;74;g29975aaa1b2_2_558"/>
          <p:cNvGrpSpPr/>
          <p:nvPr/>
        </p:nvGrpSpPr>
        <p:grpSpPr>
          <a:xfrm>
            <a:off x="3352938" y="1224995"/>
            <a:ext cx="2463300" cy="854805"/>
            <a:chOff x="6463063" y="3766250"/>
            <a:chExt cx="2463300" cy="854805"/>
          </a:xfrm>
        </p:grpSpPr>
        <p:sp>
          <p:nvSpPr>
            <p:cNvPr id="75" name="Google Shape;75;g29975aaa1b2_2_558"/>
            <p:cNvSpPr txBox="1"/>
            <p:nvPr/>
          </p:nvSpPr>
          <p:spPr>
            <a:xfrm>
              <a:off x="6463063" y="4092755"/>
              <a:ext cx="2463300" cy="528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Problem Statement</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Solution Requirements</a:t>
              </a:r>
              <a:endParaRPr b="1" sz="1800">
                <a:latin typeface="Fira Sans Extra Condensed"/>
                <a:ea typeface="Fira Sans Extra Condensed"/>
                <a:cs typeface="Fira Sans Extra Condensed"/>
                <a:sym typeface="Fira Sans Extra Condensed"/>
              </a:endParaRPr>
            </a:p>
          </p:txBody>
        </p:sp>
        <p:sp>
          <p:nvSpPr>
            <p:cNvPr id="76" name="Google Shape;76;g29975aaa1b2_2_558"/>
            <p:cNvSpPr/>
            <p:nvPr/>
          </p:nvSpPr>
          <p:spPr>
            <a:xfrm>
              <a:off x="7528763" y="3766250"/>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2</a:t>
              </a:r>
              <a:endParaRPr b="0" i="0" sz="1400" u="none" cap="none" strike="noStrike">
                <a:solidFill>
                  <a:srgbClr val="000000"/>
                </a:solidFill>
                <a:latin typeface="Arial"/>
                <a:ea typeface="Arial"/>
                <a:cs typeface="Arial"/>
                <a:sym typeface="Arial"/>
              </a:endParaRPr>
            </a:p>
          </p:txBody>
        </p:sp>
      </p:grpSp>
      <p:grpSp>
        <p:nvGrpSpPr>
          <p:cNvPr id="77" name="Google Shape;77;g29975aaa1b2_2_558"/>
          <p:cNvGrpSpPr/>
          <p:nvPr/>
        </p:nvGrpSpPr>
        <p:grpSpPr>
          <a:xfrm>
            <a:off x="376710" y="1217670"/>
            <a:ext cx="1980300" cy="848101"/>
            <a:chOff x="4642698" y="3766250"/>
            <a:chExt cx="1980300" cy="848101"/>
          </a:xfrm>
        </p:grpSpPr>
        <p:sp>
          <p:nvSpPr>
            <p:cNvPr id="78" name="Google Shape;78;g29975aaa1b2_2_558"/>
            <p:cNvSpPr txBox="1"/>
            <p:nvPr/>
          </p:nvSpPr>
          <p:spPr>
            <a:xfrm>
              <a:off x="4642698" y="4086051"/>
              <a:ext cx="1980300" cy="528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Introduction &amp;</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Objective</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t/>
              </a:r>
              <a:endParaRPr b="1" sz="1800">
                <a:latin typeface="Fira Sans Extra Condensed"/>
                <a:ea typeface="Fira Sans Extra Condensed"/>
                <a:cs typeface="Fira Sans Extra Condensed"/>
                <a:sym typeface="Fira Sans Extra Condensed"/>
              </a:endParaRPr>
            </a:p>
          </p:txBody>
        </p:sp>
        <p:sp>
          <p:nvSpPr>
            <p:cNvPr id="79" name="Google Shape;79;g29975aaa1b2_2_558"/>
            <p:cNvSpPr/>
            <p:nvPr/>
          </p:nvSpPr>
          <p:spPr>
            <a:xfrm>
              <a:off x="5472975" y="3766250"/>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1</a:t>
              </a:r>
              <a:endParaRPr b="0" i="0" sz="1400" u="none" cap="none" strike="noStrike">
                <a:solidFill>
                  <a:srgbClr val="000000"/>
                </a:solidFill>
                <a:latin typeface="Arial"/>
                <a:ea typeface="Arial"/>
                <a:cs typeface="Arial"/>
                <a:sym typeface="Arial"/>
              </a:endParaRPr>
            </a:p>
          </p:txBody>
        </p:sp>
      </p:grpSp>
      <p:sp>
        <p:nvSpPr>
          <p:cNvPr id="80" name="Google Shape;80;g29975aaa1b2_2_5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1" name="Google Shape;81;g29975aaa1b2_2_558"/>
          <p:cNvSpPr txBox="1"/>
          <p:nvPr/>
        </p:nvSpPr>
        <p:spPr>
          <a:xfrm>
            <a:off x="3570679" y="2850487"/>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g29975aaa1b2_2_558"/>
          <p:cNvGrpSpPr/>
          <p:nvPr/>
        </p:nvGrpSpPr>
        <p:grpSpPr>
          <a:xfrm>
            <a:off x="3644706" y="2908320"/>
            <a:ext cx="1980300" cy="854804"/>
            <a:chOff x="6680806" y="3766250"/>
            <a:chExt cx="1980300" cy="854804"/>
          </a:xfrm>
        </p:grpSpPr>
        <p:sp>
          <p:nvSpPr>
            <p:cNvPr id="83" name="Google Shape;83;g29975aaa1b2_2_558"/>
            <p:cNvSpPr txBox="1"/>
            <p:nvPr/>
          </p:nvSpPr>
          <p:spPr>
            <a:xfrm>
              <a:off x="6680806" y="4092754"/>
              <a:ext cx="1980300" cy="528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Demo</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Application</a:t>
              </a:r>
              <a:endParaRPr b="1" sz="1800">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rgbClr val="000000"/>
                </a:buClr>
                <a:buSzPts val="1100"/>
                <a:buFont typeface="Arial"/>
                <a:buNone/>
              </a:pPr>
              <a:r>
                <a:t/>
              </a:r>
              <a:endParaRPr b="1" sz="1800">
                <a:latin typeface="Fira Sans Extra Condensed"/>
                <a:ea typeface="Fira Sans Extra Condensed"/>
                <a:cs typeface="Fira Sans Extra Condensed"/>
                <a:sym typeface="Fira Sans Extra Condensed"/>
              </a:endParaRPr>
            </a:p>
          </p:txBody>
        </p:sp>
        <p:sp>
          <p:nvSpPr>
            <p:cNvPr id="84" name="Google Shape;84;g29975aaa1b2_2_558"/>
            <p:cNvSpPr/>
            <p:nvPr/>
          </p:nvSpPr>
          <p:spPr>
            <a:xfrm>
              <a:off x="7528763" y="3766250"/>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Fira Sans Extra Condensed"/>
                  <a:ea typeface="Fira Sans Extra Condensed"/>
                  <a:cs typeface="Fira Sans Extra Condensed"/>
                  <a:sym typeface="Fira Sans Extra Condensed"/>
                </a:rPr>
                <a:t>5</a:t>
              </a:r>
              <a:endParaRPr b="0" i="0" sz="1400" u="none" cap="none" strike="noStrike">
                <a:solidFill>
                  <a:srgbClr val="000000"/>
                </a:solidFill>
                <a:latin typeface="Arial"/>
                <a:ea typeface="Arial"/>
                <a:cs typeface="Arial"/>
                <a:sym typeface="Arial"/>
              </a:endParaRPr>
            </a:p>
          </p:txBody>
        </p:sp>
      </p:grpSp>
      <p:sp>
        <p:nvSpPr>
          <p:cNvPr id="85" name="Google Shape;85;g29975aaa1b2_2_558"/>
          <p:cNvSpPr txBox="1"/>
          <p:nvPr/>
        </p:nvSpPr>
        <p:spPr>
          <a:xfrm>
            <a:off x="6708254" y="2820562"/>
            <a:ext cx="2150700" cy="307800"/>
          </a:xfrm>
          <a:prstGeom prst="rect">
            <a:avLst/>
          </a:prstGeom>
          <a:solidFill>
            <a:srgbClr val="384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g29975aaa1b2_2_558"/>
          <p:cNvGrpSpPr/>
          <p:nvPr/>
        </p:nvGrpSpPr>
        <p:grpSpPr>
          <a:xfrm>
            <a:off x="6782281" y="2885895"/>
            <a:ext cx="1980300" cy="854804"/>
            <a:chOff x="6680806" y="3766250"/>
            <a:chExt cx="1980300" cy="854804"/>
          </a:xfrm>
        </p:grpSpPr>
        <p:sp>
          <p:nvSpPr>
            <p:cNvPr id="87" name="Google Shape;87;g29975aaa1b2_2_558"/>
            <p:cNvSpPr txBox="1"/>
            <p:nvPr/>
          </p:nvSpPr>
          <p:spPr>
            <a:xfrm>
              <a:off x="6680806" y="4092754"/>
              <a:ext cx="1980300" cy="528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latin typeface="Fira Sans Extra Condensed"/>
                  <a:ea typeface="Fira Sans Extra Condensed"/>
                  <a:cs typeface="Fira Sans Extra Condensed"/>
                  <a:sym typeface="Fira Sans Extra Condensed"/>
                </a:rPr>
                <a:t>Limitation, </a:t>
              </a:r>
              <a:r>
                <a:rPr b="1" lang="en-US" sz="1800">
                  <a:latin typeface="Fira Sans Extra Condensed"/>
                  <a:ea typeface="Fira Sans Extra Condensed"/>
                  <a:cs typeface="Fira Sans Extra Condensed"/>
                  <a:sym typeface="Fira Sans Extra Condensed"/>
                </a:rPr>
                <a:t>Future Works &amp; Conclusion</a:t>
              </a:r>
              <a:endParaRPr b="1" sz="1800">
                <a:latin typeface="Fira Sans Extra Condensed"/>
                <a:ea typeface="Fira Sans Extra Condensed"/>
                <a:cs typeface="Fira Sans Extra Condensed"/>
                <a:sym typeface="Fira Sans Extra Condensed"/>
              </a:endParaRPr>
            </a:p>
          </p:txBody>
        </p:sp>
        <p:sp>
          <p:nvSpPr>
            <p:cNvPr id="88" name="Google Shape;88;g29975aaa1b2_2_558"/>
            <p:cNvSpPr/>
            <p:nvPr/>
          </p:nvSpPr>
          <p:spPr>
            <a:xfrm>
              <a:off x="7528763" y="3766250"/>
              <a:ext cx="319800" cy="319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Fira Sans Extra Condensed"/>
                  <a:ea typeface="Fira Sans Extra Condensed"/>
                  <a:cs typeface="Fira Sans Extra Condensed"/>
                  <a:sym typeface="Fira Sans Extra Condensed"/>
                </a:rPr>
                <a:t>6</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9975aaa1b2_2_716"/>
          <p:cNvSpPr txBox="1"/>
          <p:nvPr>
            <p:ph type="title"/>
          </p:nvPr>
        </p:nvSpPr>
        <p:spPr>
          <a:xfrm>
            <a:off x="457200" y="24245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600"/>
              <a:t>MediQA Chatbot 🤖🧠🩺</a:t>
            </a:r>
            <a:endParaRPr sz="3600"/>
          </a:p>
          <a:p>
            <a:pPr indent="0" lvl="0" marL="0" rtl="0" algn="ctr">
              <a:lnSpc>
                <a:spcPct val="100000"/>
              </a:lnSpc>
              <a:spcBef>
                <a:spcPts val="0"/>
              </a:spcBef>
              <a:spcAft>
                <a:spcPts val="0"/>
              </a:spcAft>
              <a:buSzPts val="2400"/>
              <a:buNone/>
            </a:pPr>
            <a:r>
              <a:t/>
            </a:r>
            <a:endParaRPr/>
          </a:p>
        </p:txBody>
      </p:sp>
      <p:sp>
        <p:nvSpPr>
          <p:cNvPr id="94" name="Google Shape;94;g29975aaa1b2_2_7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95" name="Google Shape;95;g29975aaa1b2_2_716"/>
          <p:cNvSpPr txBox="1"/>
          <p:nvPr/>
        </p:nvSpPr>
        <p:spPr>
          <a:xfrm>
            <a:off x="505950" y="1740238"/>
            <a:ext cx="3945000" cy="20868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96" name="Google Shape;96;g29975aaa1b2_2_716"/>
          <p:cNvSpPr txBox="1"/>
          <p:nvPr/>
        </p:nvSpPr>
        <p:spPr>
          <a:xfrm>
            <a:off x="4741675" y="1337325"/>
            <a:ext cx="3945000" cy="34326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97" name="Google Shape;97;g29975aaa1b2_2_716"/>
          <p:cNvSpPr txBox="1"/>
          <p:nvPr/>
        </p:nvSpPr>
        <p:spPr>
          <a:xfrm>
            <a:off x="714900" y="1924138"/>
            <a:ext cx="3549000" cy="17190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Fira Sans Extra Condensed"/>
                <a:ea typeface="Fira Sans Extra Condensed"/>
                <a:cs typeface="Fira Sans Extra Condensed"/>
                <a:sym typeface="Fira Sans Extra Condensed"/>
              </a:rPr>
              <a:t>An AI-driven virtual assistant that utilizes advanced NLP techniques to provide immediate and personalized medical information, helping users make informed healthcare decisions.</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98" name="Google Shape;98;g29975aaa1b2_2_716"/>
          <p:cNvSpPr txBox="1"/>
          <p:nvPr/>
        </p:nvSpPr>
        <p:spPr>
          <a:xfrm>
            <a:off x="4883175" y="1494775"/>
            <a:ext cx="3652800" cy="3107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lang="en-US" sz="1700">
                <a:solidFill>
                  <a:schemeClr val="dk1"/>
                </a:solidFill>
                <a:latin typeface="Fira Sans Extra Condensed"/>
                <a:ea typeface="Fira Sans Extra Condensed"/>
                <a:cs typeface="Fira Sans Extra Condensed"/>
                <a:sym typeface="Fira Sans Extra Condensed"/>
              </a:rPr>
              <a:t>Improve Health Literacy:</a:t>
            </a:r>
            <a:r>
              <a:rPr lang="en-US" sz="1700">
                <a:solidFill>
                  <a:schemeClr val="dk1"/>
                </a:solidFill>
                <a:latin typeface="Fira Sans Extra Condensed"/>
                <a:ea typeface="Fira Sans Extra Condensed"/>
                <a:cs typeface="Fira Sans Extra Condensed"/>
                <a:sym typeface="Fira Sans Extra Condensed"/>
              </a:rPr>
              <a:t> Enhance users' understanding of health issues, enabling informed decisions about their medical care.</a:t>
            </a:r>
            <a:endParaRPr sz="1700">
              <a:solidFill>
                <a:schemeClr val="dk1"/>
              </a:solidFill>
              <a:latin typeface="Fira Sans Extra Condensed"/>
              <a:ea typeface="Fira Sans Extra Condensed"/>
              <a:cs typeface="Fira Sans Extra Condensed"/>
              <a:sym typeface="Fira Sans Extra Condensed"/>
            </a:endParaRPr>
          </a:p>
          <a:p>
            <a:pPr indent="0" lvl="0" marL="0" marR="0" rtl="0" algn="just">
              <a:lnSpc>
                <a:spcPct val="100000"/>
              </a:lnSpc>
              <a:spcBef>
                <a:spcPts val="0"/>
              </a:spcBef>
              <a:spcAft>
                <a:spcPts val="0"/>
              </a:spcAft>
              <a:buClr>
                <a:srgbClr val="000000"/>
              </a:buClr>
              <a:buSzPts val="1800"/>
              <a:buFont typeface="Arial"/>
              <a:buNone/>
            </a:pPr>
            <a:r>
              <a:rPr b="1" lang="en-US" sz="1700">
                <a:solidFill>
                  <a:schemeClr val="dk1"/>
                </a:solidFill>
                <a:latin typeface="Fira Sans Extra Condensed"/>
                <a:ea typeface="Fira Sans Extra Condensed"/>
                <a:cs typeface="Fira Sans Extra Condensed"/>
                <a:sym typeface="Fira Sans Extra Condensed"/>
              </a:rPr>
              <a:t>Provide Timely Access to Data: </a:t>
            </a:r>
            <a:r>
              <a:rPr lang="en-US" sz="1700">
                <a:solidFill>
                  <a:schemeClr val="dk1"/>
                </a:solidFill>
                <a:latin typeface="Fira Sans Extra Condensed"/>
                <a:ea typeface="Fira Sans Extra Condensed"/>
                <a:cs typeface="Fira Sans Extra Condensed"/>
                <a:sym typeface="Fira Sans Extra Condensed"/>
              </a:rPr>
              <a:t>Offer 24/7 access to clinical data, facilitating timely health decisions and actions.</a:t>
            </a:r>
            <a:endParaRPr sz="1700">
              <a:solidFill>
                <a:schemeClr val="dk1"/>
              </a:solidFill>
              <a:latin typeface="Fira Sans Extra Condensed"/>
              <a:ea typeface="Fira Sans Extra Condensed"/>
              <a:cs typeface="Fira Sans Extra Condensed"/>
              <a:sym typeface="Fira Sans Extra Condensed"/>
            </a:endParaRPr>
          </a:p>
          <a:p>
            <a:pPr indent="0" lvl="0" marL="0" marR="0" rtl="0" algn="just">
              <a:lnSpc>
                <a:spcPct val="100000"/>
              </a:lnSpc>
              <a:spcBef>
                <a:spcPts val="0"/>
              </a:spcBef>
              <a:spcAft>
                <a:spcPts val="0"/>
              </a:spcAft>
              <a:buClr>
                <a:srgbClr val="000000"/>
              </a:buClr>
              <a:buSzPts val="1800"/>
              <a:buFont typeface="Arial"/>
              <a:buNone/>
            </a:pPr>
            <a:r>
              <a:rPr b="1" lang="en-US" sz="1700">
                <a:solidFill>
                  <a:schemeClr val="dk1"/>
                </a:solidFill>
                <a:latin typeface="Fira Sans Extra Condensed"/>
                <a:ea typeface="Fira Sans Extra Condensed"/>
                <a:cs typeface="Fira Sans Extra Condensed"/>
                <a:sym typeface="Fira Sans Extra Condensed"/>
              </a:rPr>
              <a:t>Demonstrate NLP Application:</a:t>
            </a:r>
            <a:r>
              <a:rPr lang="en-US" sz="1700">
                <a:solidFill>
                  <a:schemeClr val="dk1"/>
                </a:solidFill>
                <a:latin typeface="Fira Sans Extra Condensed"/>
                <a:ea typeface="Fira Sans Extra Condensed"/>
                <a:cs typeface="Fira Sans Extra Condensed"/>
                <a:sym typeface="Fira Sans Extra Condensed"/>
              </a:rPr>
              <a:t> Showcase the practical use of NLP in improving patient satisfaction and healthcare usability in our NLP course project.</a:t>
            </a:r>
            <a:endParaRPr sz="1700">
              <a:solidFill>
                <a:schemeClr val="dk1"/>
              </a:solidFill>
              <a:latin typeface="Fira Sans Extra Condensed"/>
              <a:ea typeface="Fira Sans Extra Condensed"/>
              <a:cs typeface="Fira Sans Extra Condensed"/>
              <a:sym typeface="Fira Sans Extra Condensed"/>
            </a:endParaRPr>
          </a:p>
        </p:txBody>
      </p:sp>
      <p:sp>
        <p:nvSpPr>
          <p:cNvPr id="99" name="Google Shape;99;g29975aaa1b2_2_716"/>
          <p:cNvSpPr txBox="1"/>
          <p:nvPr/>
        </p:nvSpPr>
        <p:spPr>
          <a:xfrm>
            <a:off x="505950" y="1290858"/>
            <a:ext cx="394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accent6"/>
                </a:solidFill>
                <a:latin typeface="Fira Sans Extra Condensed"/>
                <a:ea typeface="Fira Sans Extra Condensed"/>
                <a:cs typeface="Fira Sans Extra Condensed"/>
                <a:sym typeface="Fira Sans Extra Condensed"/>
              </a:rPr>
              <a:t>– </a:t>
            </a:r>
            <a:r>
              <a:rPr lang="en-US" sz="2200">
                <a:solidFill>
                  <a:schemeClr val="accent6"/>
                </a:solidFill>
                <a:latin typeface="Fira Sans Extra Condensed"/>
                <a:ea typeface="Fira Sans Extra Condensed"/>
                <a:cs typeface="Fira Sans Extra Condensed"/>
                <a:sym typeface="Fira Sans Extra Condensed"/>
              </a:rPr>
              <a:t>Introduction &amp; Background </a:t>
            </a:r>
            <a:r>
              <a:rPr b="0" i="0" lang="en-US" sz="2200" u="none" cap="none" strike="noStrike">
                <a:solidFill>
                  <a:schemeClr val="accent6"/>
                </a:solidFill>
                <a:latin typeface="Fira Sans Extra Condensed"/>
                <a:ea typeface="Fira Sans Extra Condensed"/>
                <a:cs typeface="Fira Sans Extra Condensed"/>
                <a:sym typeface="Fira Sans Extra Condensed"/>
              </a:rPr>
              <a:t>–</a:t>
            </a:r>
            <a:endParaRPr b="0" i="0" sz="2200" u="none" cap="none" strike="noStrike">
              <a:solidFill>
                <a:schemeClr val="accent6"/>
              </a:solidFill>
              <a:latin typeface="Fira Sans Extra Condensed"/>
              <a:ea typeface="Fira Sans Extra Condensed"/>
              <a:cs typeface="Fira Sans Extra Condensed"/>
              <a:sym typeface="Fira Sans Extra Condensed"/>
            </a:endParaRPr>
          </a:p>
        </p:txBody>
      </p:sp>
      <p:sp>
        <p:nvSpPr>
          <p:cNvPr id="100" name="Google Shape;100;g29975aaa1b2_2_716"/>
          <p:cNvSpPr txBox="1"/>
          <p:nvPr/>
        </p:nvSpPr>
        <p:spPr>
          <a:xfrm>
            <a:off x="4741675" y="922150"/>
            <a:ext cx="394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accent6"/>
                </a:solidFill>
                <a:latin typeface="Fira Sans Extra Condensed"/>
                <a:ea typeface="Fira Sans Extra Condensed"/>
                <a:cs typeface="Fira Sans Extra Condensed"/>
                <a:sym typeface="Fira Sans Extra Condensed"/>
              </a:rPr>
              <a:t>– Objective </a:t>
            </a:r>
            <a:r>
              <a:rPr lang="en-US" sz="2200">
                <a:solidFill>
                  <a:schemeClr val="accent6"/>
                </a:solidFill>
                <a:latin typeface="Fira Sans Extra Condensed"/>
                <a:ea typeface="Fira Sans Extra Condensed"/>
                <a:cs typeface="Fira Sans Extra Condensed"/>
                <a:sym typeface="Fira Sans Extra Condensed"/>
              </a:rPr>
              <a:t>&amp; Goals</a:t>
            </a:r>
            <a:r>
              <a:rPr b="0" i="0" lang="en-US" sz="2200" u="none" cap="none" strike="noStrike">
                <a:solidFill>
                  <a:schemeClr val="accent6"/>
                </a:solidFill>
                <a:latin typeface="Fira Sans Extra Condensed"/>
                <a:ea typeface="Fira Sans Extra Condensed"/>
                <a:cs typeface="Fira Sans Extra Condensed"/>
                <a:sym typeface="Fira Sans Extra Condensed"/>
              </a:rPr>
              <a:t>–</a:t>
            </a:r>
            <a:endParaRPr b="0" i="0" sz="2200" u="none" cap="none" strike="noStrike">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d0360e0df3_0_4"/>
          <p:cNvSpPr txBox="1"/>
          <p:nvPr>
            <p:ph type="title"/>
          </p:nvPr>
        </p:nvSpPr>
        <p:spPr>
          <a:xfrm>
            <a:off x="457200" y="24245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600"/>
              <a:t>Problem Statement &amp; Solution Requirements</a:t>
            </a:r>
            <a:endParaRPr sz="3600"/>
          </a:p>
          <a:p>
            <a:pPr indent="0" lvl="0" marL="0" rtl="0" algn="ctr">
              <a:lnSpc>
                <a:spcPct val="100000"/>
              </a:lnSpc>
              <a:spcBef>
                <a:spcPts val="0"/>
              </a:spcBef>
              <a:spcAft>
                <a:spcPts val="0"/>
              </a:spcAft>
              <a:buSzPts val="2400"/>
              <a:buNone/>
            </a:pPr>
            <a:r>
              <a:t/>
            </a:r>
            <a:endParaRPr/>
          </a:p>
        </p:txBody>
      </p:sp>
      <p:sp>
        <p:nvSpPr>
          <p:cNvPr id="106" name="Google Shape;106;g2d0360e0df3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07" name="Google Shape;107;g2d0360e0df3_0_4"/>
          <p:cNvSpPr txBox="1"/>
          <p:nvPr/>
        </p:nvSpPr>
        <p:spPr>
          <a:xfrm>
            <a:off x="516900" y="1337325"/>
            <a:ext cx="3945000" cy="35226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08" name="Google Shape;108;g2d0360e0df3_0_4"/>
          <p:cNvSpPr txBox="1"/>
          <p:nvPr/>
        </p:nvSpPr>
        <p:spPr>
          <a:xfrm>
            <a:off x="4741675" y="1337325"/>
            <a:ext cx="3945000" cy="35226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09" name="Google Shape;109;g2d0360e0df3_0_4"/>
          <p:cNvSpPr txBox="1"/>
          <p:nvPr/>
        </p:nvSpPr>
        <p:spPr>
          <a:xfrm>
            <a:off x="720000" y="1494750"/>
            <a:ext cx="3543900" cy="3168600"/>
          </a:xfrm>
          <a:prstGeom prst="rect">
            <a:avLst/>
          </a:prstGeom>
          <a:solidFill>
            <a:schemeClr val="lt1"/>
          </a:solid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Limited healthcare expert availability due to systemic constraints and logistical issues.</a:t>
            </a:r>
            <a:endParaRPr sz="1800">
              <a:solidFill>
                <a:schemeClr val="dk1"/>
              </a:solidFill>
              <a:latin typeface="Fira Sans Extra Condensed"/>
              <a:ea typeface="Fira Sans Extra Condensed"/>
              <a:cs typeface="Fira Sans Extra Condensed"/>
              <a:sym typeface="Fira Sans Extra Condensed"/>
            </a:endParaRPr>
          </a:p>
          <a:p>
            <a:pPr indent="-342900" lvl="0" marL="457200" marR="0" rtl="0" algn="l">
              <a:lnSpc>
                <a:spcPct val="100000"/>
              </a:lnSpc>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Delays in medical attention owing to inadequate knowledge or understanding of symptom severity.</a:t>
            </a:r>
            <a:endParaRPr sz="1800">
              <a:solidFill>
                <a:schemeClr val="dk1"/>
              </a:solidFill>
              <a:latin typeface="Fira Sans Extra Condensed"/>
              <a:ea typeface="Fira Sans Extra Condensed"/>
              <a:cs typeface="Fira Sans Extra Condensed"/>
              <a:sym typeface="Fira Sans Extra Condensed"/>
            </a:endParaRPr>
          </a:p>
          <a:p>
            <a:pPr indent="-342900" lvl="0" marL="457200" marR="0" rtl="0" algn="l">
              <a:lnSpc>
                <a:spcPct val="100000"/>
              </a:lnSpc>
              <a:spcBef>
                <a:spcPts val="0"/>
              </a:spcBef>
              <a:spcAft>
                <a:spcPts val="0"/>
              </a:spcAft>
              <a:buClr>
                <a:schemeClr val="dk1"/>
              </a:buClr>
              <a:buSzPts val="1800"/>
              <a:buFont typeface="Fira Sans Extra Condensed"/>
              <a:buChar char="●"/>
            </a:pPr>
            <a:r>
              <a:rPr lang="en-US" sz="1800">
                <a:solidFill>
                  <a:schemeClr val="dk1"/>
                </a:solidFill>
                <a:latin typeface="Fira Sans Extra Condensed"/>
                <a:ea typeface="Fira Sans Extra Condensed"/>
                <a:cs typeface="Fira Sans Extra Condensed"/>
                <a:sym typeface="Fira Sans Extra Condensed"/>
              </a:rPr>
              <a:t>Conventional chatbots have limitations in natural language understanding and adaptability, affecting accuracy.</a:t>
            </a:r>
            <a:endParaRPr sz="1800">
              <a:solidFill>
                <a:schemeClr val="dk1"/>
              </a:solidFill>
              <a:latin typeface="Fira Sans Extra Condensed"/>
              <a:ea typeface="Fira Sans Extra Condensed"/>
              <a:cs typeface="Fira Sans Extra Condensed"/>
              <a:sym typeface="Fira Sans Extra Condensed"/>
            </a:endParaRPr>
          </a:p>
        </p:txBody>
      </p:sp>
      <p:sp>
        <p:nvSpPr>
          <p:cNvPr id="110" name="Google Shape;110;g2d0360e0df3_0_4"/>
          <p:cNvSpPr txBox="1"/>
          <p:nvPr/>
        </p:nvSpPr>
        <p:spPr>
          <a:xfrm>
            <a:off x="4883175" y="1494775"/>
            <a:ext cx="3652800" cy="3168600"/>
          </a:xfrm>
          <a:prstGeom prst="rect">
            <a:avLst/>
          </a:prstGeom>
          <a:solidFill>
            <a:schemeClr val="lt1"/>
          </a:solidFill>
          <a:ln>
            <a:noFill/>
          </a:ln>
        </p:spPr>
        <p:txBody>
          <a:bodyPr anchorCtr="0" anchor="t" bIns="91425" lIns="91425" spcFirstLastPara="1" rIns="91425" wrap="square" tIns="91425">
            <a:noAutofit/>
          </a:bodyPr>
          <a:lstStyle/>
          <a:p>
            <a:pPr indent="-336550" lvl="0" marL="457200" marR="0" rtl="0" algn="just">
              <a:lnSpc>
                <a:spcPct val="100000"/>
              </a:lnSpc>
              <a:spcBef>
                <a:spcPts val="0"/>
              </a:spcBef>
              <a:spcAft>
                <a:spcPts val="0"/>
              </a:spcAft>
              <a:buClr>
                <a:schemeClr val="dk1"/>
              </a:buClr>
              <a:buSzPts val="1700"/>
              <a:buFont typeface="Fira Sans Extra Condensed"/>
              <a:buChar char="●"/>
            </a:pPr>
            <a:r>
              <a:rPr lang="en-US" sz="1700">
                <a:solidFill>
                  <a:schemeClr val="dk1"/>
                </a:solidFill>
                <a:latin typeface="Fira Sans Extra Condensed"/>
                <a:ea typeface="Fira Sans Extra Condensed"/>
                <a:cs typeface="Fira Sans Extra Condensed"/>
                <a:sym typeface="Fira Sans Extra Condensed"/>
              </a:rPr>
              <a:t>Utilize advanced NLP for accurate comprehension of user queries and responses.</a:t>
            </a:r>
            <a:endParaRPr sz="1700">
              <a:solidFill>
                <a:schemeClr val="dk1"/>
              </a:solidFill>
              <a:latin typeface="Fira Sans Extra Condensed"/>
              <a:ea typeface="Fira Sans Extra Condensed"/>
              <a:cs typeface="Fira Sans Extra Condensed"/>
              <a:sym typeface="Fira Sans Extra Condensed"/>
            </a:endParaRPr>
          </a:p>
          <a:p>
            <a:pPr indent="-336550" lvl="0" marL="457200" marR="0" rtl="0" algn="just">
              <a:lnSpc>
                <a:spcPct val="100000"/>
              </a:lnSpc>
              <a:spcBef>
                <a:spcPts val="0"/>
              </a:spcBef>
              <a:spcAft>
                <a:spcPts val="0"/>
              </a:spcAft>
              <a:buClr>
                <a:schemeClr val="dk1"/>
              </a:buClr>
              <a:buSzPts val="1700"/>
              <a:buFont typeface="Fira Sans Extra Condensed"/>
              <a:buChar char="●"/>
            </a:pPr>
            <a:r>
              <a:rPr lang="en-US" sz="1700">
                <a:solidFill>
                  <a:schemeClr val="dk1"/>
                </a:solidFill>
                <a:latin typeface="Fira Sans Extra Condensed"/>
                <a:ea typeface="Fira Sans Extra Condensed"/>
                <a:cs typeface="Fira Sans Extra Condensed"/>
                <a:sym typeface="Fira Sans Extra Condensed"/>
              </a:rPr>
              <a:t>Integrate with a constantly updated medical knowledge base.</a:t>
            </a:r>
            <a:endParaRPr sz="1700">
              <a:solidFill>
                <a:schemeClr val="dk1"/>
              </a:solidFill>
              <a:latin typeface="Fira Sans Extra Condensed"/>
              <a:ea typeface="Fira Sans Extra Condensed"/>
              <a:cs typeface="Fira Sans Extra Condensed"/>
              <a:sym typeface="Fira Sans Extra Condensed"/>
            </a:endParaRPr>
          </a:p>
          <a:p>
            <a:pPr indent="-336550" lvl="0" marL="457200" marR="0" rtl="0" algn="just">
              <a:lnSpc>
                <a:spcPct val="100000"/>
              </a:lnSpc>
              <a:spcBef>
                <a:spcPts val="0"/>
              </a:spcBef>
              <a:spcAft>
                <a:spcPts val="0"/>
              </a:spcAft>
              <a:buClr>
                <a:schemeClr val="dk1"/>
              </a:buClr>
              <a:buSzPts val="1700"/>
              <a:buFont typeface="Fira Sans Extra Condensed"/>
              <a:buChar char="●"/>
            </a:pPr>
            <a:r>
              <a:rPr lang="en-US" sz="1700">
                <a:solidFill>
                  <a:schemeClr val="dk1"/>
                </a:solidFill>
                <a:latin typeface="Fira Sans Extra Condensed"/>
                <a:ea typeface="Fira Sans Extra Condensed"/>
                <a:cs typeface="Fira Sans Extra Condensed"/>
                <a:sym typeface="Fira Sans Extra Condensed"/>
              </a:rPr>
              <a:t>Conduct trials to identify the most effective model.</a:t>
            </a:r>
            <a:endParaRPr sz="1700">
              <a:solidFill>
                <a:schemeClr val="dk1"/>
              </a:solidFill>
              <a:latin typeface="Fira Sans Extra Condensed"/>
              <a:ea typeface="Fira Sans Extra Condensed"/>
              <a:cs typeface="Fira Sans Extra Condensed"/>
              <a:sym typeface="Fira Sans Extra Condensed"/>
            </a:endParaRPr>
          </a:p>
          <a:p>
            <a:pPr indent="-336550" lvl="0" marL="457200" marR="0" rtl="0" algn="just">
              <a:lnSpc>
                <a:spcPct val="100000"/>
              </a:lnSpc>
              <a:spcBef>
                <a:spcPts val="0"/>
              </a:spcBef>
              <a:spcAft>
                <a:spcPts val="0"/>
              </a:spcAft>
              <a:buClr>
                <a:schemeClr val="dk1"/>
              </a:buClr>
              <a:buSzPts val="1700"/>
              <a:buFont typeface="Fira Sans Extra Condensed"/>
              <a:buChar char="●"/>
            </a:pPr>
            <a:r>
              <a:rPr lang="en-US" sz="1700">
                <a:solidFill>
                  <a:schemeClr val="dk1"/>
                </a:solidFill>
                <a:latin typeface="Fira Sans Extra Condensed"/>
                <a:ea typeface="Fira Sans Extra Condensed"/>
                <a:cs typeface="Fira Sans Extra Condensed"/>
                <a:sym typeface="Fira Sans Extra Condensed"/>
              </a:rPr>
              <a:t>Ensure smooth integration with a web application</a:t>
            </a:r>
            <a:endParaRPr sz="1700">
              <a:solidFill>
                <a:schemeClr val="dk1"/>
              </a:solidFill>
              <a:latin typeface="Fira Sans Extra Condensed"/>
              <a:ea typeface="Fira Sans Extra Condensed"/>
              <a:cs typeface="Fira Sans Extra Condensed"/>
              <a:sym typeface="Fira Sans Extra Condensed"/>
            </a:endParaRPr>
          </a:p>
          <a:p>
            <a:pPr indent="-336550" lvl="0" marL="457200" marR="0" rtl="0" algn="just">
              <a:lnSpc>
                <a:spcPct val="100000"/>
              </a:lnSpc>
              <a:spcBef>
                <a:spcPts val="0"/>
              </a:spcBef>
              <a:spcAft>
                <a:spcPts val="0"/>
              </a:spcAft>
              <a:buClr>
                <a:schemeClr val="dk1"/>
              </a:buClr>
              <a:buSzPts val="1700"/>
              <a:buFont typeface="Fira Sans Extra Condensed"/>
              <a:buChar char="●"/>
            </a:pPr>
            <a:r>
              <a:rPr lang="en-US" sz="1700">
                <a:solidFill>
                  <a:schemeClr val="dk1"/>
                </a:solidFill>
                <a:latin typeface="Fira Sans Extra Condensed"/>
                <a:ea typeface="Fira Sans Extra Condensed"/>
                <a:cs typeface="Fira Sans Extra Condensed"/>
                <a:sym typeface="Fira Sans Extra Condensed"/>
              </a:rPr>
              <a:t>Offer a user-friendly interface to increase user satisfaction.</a:t>
            </a:r>
            <a:endParaRPr sz="1700">
              <a:solidFill>
                <a:schemeClr val="dk1"/>
              </a:solidFill>
              <a:latin typeface="Fira Sans Extra Condensed"/>
              <a:ea typeface="Fira Sans Extra Condensed"/>
              <a:cs typeface="Fira Sans Extra Condensed"/>
              <a:sym typeface="Fira Sans Extra Condensed"/>
            </a:endParaRPr>
          </a:p>
        </p:txBody>
      </p:sp>
      <p:sp>
        <p:nvSpPr>
          <p:cNvPr id="111" name="Google Shape;111;g2d0360e0df3_0_4"/>
          <p:cNvSpPr txBox="1"/>
          <p:nvPr/>
        </p:nvSpPr>
        <p:spPr>
          <a:xfrm>
            <a:off x="505950" y="893358"/>
            <a:ext cx="394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accent6"/>
                </a:solidFill>
                <a:latin typeface="Fira Sans Extra Condensed"/>
                <a:ea typeface="Fira Sans Extra Condensed"/>
                <a:cs typeface="Fira Sans Extra Condensed"/>
                <a:sym typeface="Fira Sans Extra Condensed"/>
              </a:rPr>
              <a:t>– </a:t>
            </a:r>
            <a:r>
              <a:rPr lang="en-US" sz="2200">
                <a:solidFill>
                  <a:schemeClr val="accent6"/>
                </a:solidFill>
                <a:latin typeface="Fira Sans Extra Condensed"/>
                <a:ea typeface="Fira Sans Extra Condensed"/>
                <a:cs typeface="Fira Sans Extra Condensed"/>
                <a:sym typeface="Fira Sans Extra Condensed"/>
              </a:rPr>
              <a:t>Problem</a:t>
            </a:r>
            <a:r>
              <a:rPr lang="en-US" sz="2200">
                <a:solidFill>
                  <a:schemeClr val="accent6"/>
                </a:solidFill>
                <a:latin typeface="Fira Sans Extra Condensed"/>
                <a:ea typeface="Fira Sans Extra Condensed"/>
                <a:cs typeface="Fira Sans Extra Condensed"/>
                <a:sym typeface="Fira Sans Extra Condensed"/>
              </a:rPr>
              <a:t> </a:t>
            </a:r>
            <a:r>
              <a:rPr b="0" i="0" lang="en-US" sz="2200" u="none" cap="none" strike="noStrike">
                <a:solidFill>
                  <a:schemeClr val="accent6"/>
                </a:solidFill>
                <a:latin typeface="Fira Sans Extra Condensed"/>
                <a:ea typeface="Fira Sans Extra Condensed"/>
                <a:cs typeface="Fira Sans Extra Condensed"/>
                <a:sym typeface="Fira Sans Extra Condensed"/>
              </a:rPr>
              <a:t>–</a:t>
            </a:r>
            <a:endParaRPr b="0" i="0" sz="2200" u="none" cap="none" strike="noStrike">
              <a:solidFill>
                <a:schemeClr val="accent6"/>
              </a:solidFill>
              <a:latin typeface="Fira Sans Extra Condensed"/>
              <a:ea typeface="Fira Sans Extra Condensed"/>
              <a:cs typeface="Fira Sans Extra Condensed"/>
              <a:sym typeface="Fira Sans Extra Condensed"/>
            </a:endParaRPr>
          </a:p>
        </p:txBody>
      </p:sp>
      <p:sp>
        <p:nvSpPr>
          <p:cNvPr id="112" name="Google Shape;112;g2d0360e0df3_0_4"/>
          <p:cNvSpPr txBox="1"/>
          <p:nvPr/>
        </p:nvSpPr>
        <p:spPr>
          <a:xfrm>
            <a:off x="4741675" y="907150"/>
            <a:ext cx="394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accent6"/>
                </a:solidFill>
                <a:latin typeface="Fira Sans Extra Condensed"/>
                <a:ea typeface="Fira Sans Extra Condensed"/>
                <a:cs typeface="Fira Sans Extra Condensed"/>
                <a:sym typeface="Fira Sans Extra Condensed"/>
              </a:rPr>
              <a:t>– </a:t>
            </a:r>
            <a:r>
              <a:rPr lang="en-US" sz="2200">
                <a:solidFill>
                  <a:schemeClr val="accent6"/>
                </a:solidFill>
                <a:latin typeface="Fira Sans Extra Condensed"/>
                <a:ea typeface="Fira Sans Extra Condensed"/>
                <a:cs typeface="Fira Sans Extra Condensed"/>
                <a:sym typeface="Fira Sans Extra Condensed"/>
              </a:rPr>
              <a:t>Solution Requirements </a:t>
            </a:r>
            <a:r>
              <a:rPr b="0" i="0" lang="en-US" sz="2200" u="none" cap="none" strike="noStrike">
                <a:solidFill>
                  <a:schemeClr val="accent6"/>
                </a:solidFill>
                <a:latin typeface="Fira Sans Extra Condensed"/>
                <a:ea typeface="Fira Sans Extra Condensed"/>
                <a:cs typeface="Fira Sans Extra Condensed"/>
                <a:sym typeface="Fira Sans Extra Condensed"/>
              </a:rPr>
              <a:t>–</a:t>
            </a:r>
            <a:endParaRPr b="0" i="0" sz="2200" u="none" cap="none" strike="noStrike">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g2990d8b6ea7_6_2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cxnSp>
        <p:nvCxnSpPr>
          <p:cNvPr id="118" name="Google Shape;118;g2990d8b6ea7_6_212"/>
          <p:cNvCxnSpPr/>
          <p:nvPr/>
        </p:nvCxnSpPr>
        <p:spPr>
          <a:xfrm flipH="1" rot="10800000">
            <a:off x="579500" y="194350"/>
            <a:ext cx="7893600" cy="21000"/>
          </a:xfrm>
          <a:prstGeom prst="straightConnector1">
            <a:avLst/>
          </a:prstGeom>
          <a:noFill/>
          <a:ln cap="flat" cmpd="sng" w="9525">
            <a:solidFill>
              <a:schemeClr val="dk1"/>
            </a:solidFill>
            <a:prstDash val="solid"/>
            <a:round/>
            <a:headEnd len="sm" w="sm" type="none"/>
            <a:tailEnd len="sm" w="sm" type="none"/>
          </a:ln>
        </p:spPr>
      </p:cxnSp>
      <p:cxnSp>
        <p:nvCxnSpPr>
          <p:cNvPr id="119" name="Google Shape;119;g2990d8b6ea7_6_212"/>
          <p:cNvCxnSpPr/>
          <p:nvPr/>
        </p:nvCxnSpPr>
        <p:spPr>
          <a:xfrm flipH="1" rot="10800000">
            <a:off x="625200" y="4900550"/>
            <a:ext cx="7893600" cy="21000"/>
          </a:xfrm>
          <a:prstGeom prst="straightConnector1">
            <a:avLst/>
          </a:prstGeom>
          <a:noFill/>
          <a:ln cap="flat" cmpd="sng" w="9525">
            <a:solidFill>
              <a:schemeClr val="dk1"/>
            </a:solidFill>
            <a:prstDash val="solid"/>
            <a:round/>
            <a:headEnd len="sm" w="sm" type="none"/>
            <a:tailEnd len="sm" w="sm" type="none"/>
          </a:ln>
        </p:spPr>
      </p:cxnSp>
      <p:pic>
        <p:nvPicPr>
          <p:cNvPr id="120" name="Google Shape;120;g2990d8b6ea7_6_212"/>
          <p:cNvPicPr preferRelativeResize="0"/>
          <p:nvPr/>
        </p:nvPicPr>
        <p:blipFill>
          <a:blip r:embed="rId3">
            <a:alphaModFix/>
          </a:blip>
          <a:stretch>
            <a:fillRect/>
          </a:stretch>
        </p:blipFill>
        <p:spPr>
          <a:xfrm>
            <a:off x="710225" y="248125"/>
            <a:ext cx="8052925" cy="4254524"/>
          </a:xfrm>
          <a:prstGeom prst="rect">
            <a:avLst/>
          </a:prstGeom>
          <a:noFill/>
          <a:ln>
            <a:noFill/>
          </a:ln>
        </p:spPr>
      </p:pic>
      <p:sp>
        <p:nvSpPr>
          <p:cNvPr id="121" name="Google Shape;121;g2990d8b6ea7_6_212"/>
          <p:cNvSpPr txBox="1"/>
          <p:nvPr>
            <p:ph type="title"/>
          </p:nvPr>
        </p:nvSpPr>
        <p:spPr>
          <a:xfrm>
            <a:off x="411500" y="414913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600">
                <a:solidFill>
                  <a:srgbClr val="242C44"/>
                </a:solidFill>
              </a:rPr>
              <a:t>System Diagram - Methodology</a:t>
            </a:r>
            <a:endParaRPr>
              <a:solidFill>
                <a:srgbClr val="242C4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g26face87a04_0_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cxnSp>
        <p:nvCxnSpPr>
          <p:cNvPr id="127" name="Google Shape;127;g26face87a04_0_147"/>
          <p:cNvCxnSpPr/>
          <p:nvPr/>
        </p:nvCxnSpPr>
        <p:spPr>
          <a:xfrm flipH="1" rot="10800000">
            <a:off x="579500" y="194350"/>
            <a:ext cx="7893600" cy="21000"/>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g26face87a04_0_147"/>
          <p:cNvCxnSpPr/>
          <p:nvPr/>
        </p:nvCxnSpPr>
        <p:spPr>
          <a:xfrm flipH="1" rot="10800000">
            <a:off x="625200" y="4900550"/>
            <a:ext cx="7893600" cy="21000"/>
          </a:xfrm>
          <a:prstGeom prst="straightConnector1">
            <a:avLst/>
          </a:prstGeom>
          <a:noFill/>
          <a:ln cap="flat" cmpd="sng" w="9525">
            <a:solidFill>
              <a:schemeClr val="dk1"/>
            </a:solidFill>
            <a:prstDash val="solid"/>
            <a:round/>
            <a:headEnd len="sm" w="sm" type="none"/>
            <a:tailEnd len="sm" w="sm" type="none"/>
          </a:ln>
        </p:spPr>
      </p:cxnSp>
      <p:sp>
        <p:nvSpPr>
          <p:cNvPr id="129" name="Google Shape;129;g26face87a04_0_147"/>
          <p:cNvSpPr txBox="1"/>
          <p:nvPr>
            <p:ph type="title"/>
          </p:nvPr>
        </p:nvSpPr>
        <p:spPr>
          <a:xfrm>
            <a:off x="411500" y="414913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600">
                <a:solidFill>
                  <a:srgbClr val="242C44"/>
                </a:solidFill>
              </a:rPr>
              <a:t>GPT-2 System Architecture</a:t>
            </a:r>
            <a:endParaRPr>
              <a:solidFill>
                <a:srgbClr val="242C44"/>
              </a:solidFill>
            </a:endParaRPr>
          </a:p>
        </p:txBody>
      </p:sp>
      <p:pic>
        <p:nvPicPr>
          <p:cNvPr id="130" name="Google Shape;130;g26face87a04_0_147"/>
          <p:cNvPicPr preferRelativeResize="0"/>
          <p:nvPr/>
        </p:nvPicPr>
        <p:blipFill>
          <a:blip r:embed="rId3">
            <a:alphaModFix/>
          </a:blip>
          <a:stretch>
            <a:fillRect/>
          </a:stretch>
        </p:blipFill>
        <p:spPr>
          <a:xfrm>
            <a:off x="1055650" y="367750"/>
            <a:ext cx="7149798" cy="3742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90d8b6ea7_6_25"/>
          <p:cNvSpPr/>
          <p:nvPr/>
        </p:nvSpPr>
        <p:spPr>
          <a:xfrm>
            <a:off x="89700" y="149525"/>
            <a:ext cx="6429300" cy="478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6" name="Google Shape;136;g2990d8b6ea7_6_25"/>
          <p:cNvSpPr txBox="1"/>
          <p:nvPr>
            <p:ph type="title"/>
          </p:nvPr>
        </p:nvSpPr>
        <p:spPr>
          <a:xfrm>
            <a:off x="6578803" y="2004450"/>
            <a:ext cx="2558100" cy="899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US" sz="3600">
                <a:solidFill>
                  <a:srgbClr val="283851"/>
                </a:solidFill>
              </a:rPr>
              <a:t>Methodology</a:t>
            </a:r>
            <a:endParaRPr sz="3600">
              <a:solidFill>
                <a:srgbClr val="283851"/>
              </a:solidFill>
            </a:endParaRPr>
          </a:p>
        </p:txBody>
      </p:sp>
      <p:sp>
        <p:nvSpPr>
          <p:cNvPr id="137" name="Google Shape;137;g2990d8b6ea7_6_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38" name="Google Shape;138;g2990d8b6ea7_6_25"/>
          <p:cNvSpPr txBox="1"/>
          <p:nvPr/>
        </p:nvSpPr>
        <p:spPr>
          <a:xfrm>
            <a:off x="82236" y="112140"/>
            <a:ext cx="6556500" cy="4863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600">
                <a:solidFill>
                  <a:srgbClr val="242C44"/>
                </a:solidFill>
                <a:latin typeface="Fira Sans Extra Condensed"/>
                <a:ea typeface="Fira Sans Extra Condensed"/>
                <a:cs typeface="Fira Sans Extra Condensed"/>
                <a:sym typeface="Fira Sans Extra Condensed"/>
              </a:rPr>
              <a:t>Data Preparation:</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Employ the MedQuad dataset, enriched with data from Huggingface and GitHub.</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Conduct tokenization, numericalization, and cleansing for data integrity.</a:t>
            </a:r>
            <a:endParaRPr sz="1600">
              <a:solidFill>
                <a:srgbClr val="242C44"/>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None/>
            </a:pPr>
            <a:r>
              <a:rPr b="1" lang="en-US" sz="1600">
                <a:solidFill>
                  <a:srgbClr val="242C44"/>
                </a:solidFill>
                <a:latin typeface="Fira Sans Extra Condensed"/>
                <a:ea typeface="Fira Sans Extra Condensed"/>
                <a:cs typeface="Fira Sans Extra Condensed"/>
                <a:sym typeface="Fira Sans Extra Condensed"/>
              </a:rPr>
              <a:t>Model Development:</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Experiment with Seq2Seq,</a:t>
            </a:r>
            <a:r>
              <a:rPr lang="en-US" sz="1600">
                <a:solidFill>
                  <a:srgbClr val="242C44"/>
                </a:solidFill>
                <a:latin typeface="Fira Sans Extra Condensed"/>
                <a:ea typeface="Fira Sans Extra Condensed"/>
                <a:cs typeface="Fira Sans Extra Condensed"/>
                <a:sym typeface="Fira Sans Extra Condensed"/>
              </a:rPr>
              <a:t> </a:t>
            </a:r>
            <a:r>
              <a:rPr lang="en-US" sz="1600">
                <a:solidFill>
                  <a:srgbClr val="242C44"/>
                </a:solidFill>
                <a:latin typeface="Fira Sans Extra Condensed"/>
                <a:ea typeface="Fira Sans Extra Condensed"/>
                <a:cs typeface="Fira Sans Extra Condensed"/>
                <a:sym typeface="Fira Sans Extra Condensed"/>
              </a:rPr>
              <a:t>GPT-2 models.</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Implement advanced NLP techniques, including perplexity and seq2seq validation, for enhanced performance.</a:t>
            </a:r>
            <a:endParaRPr sz="1600">
              <a:solidFill>
                <a:srgbClr val="242C44"/>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None/>
            </a:pPr>
            <a:r>
              <a:rPr b="1" lang="en-US" sz="1600">
                <a:solidFill>
                  <a:srgbClr val="242C44"/>
                </a:solidFill>
                <a:latin typeface="Fira Sans Extra Condensed"/>
                <a:ea typeface="Fira Sans Extra Condensed"/>
                <a:cs typeface="Fira Sans Extra Condensed"/>
                <a:sym typeface="Fira Sans Extra Condensed"/>
              </a:rPr>
              <a:t>Implementation: </a:t>
            </a:r>
            <a:endParaRPr b="1"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Select the best-performing model for further development.</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Fine-tune the model on medical QA data using GPT-2.</a:t>
            </a:r>
            <a:endParaRPr sz="1600">
              <a:solidFill>
                <a:srgbClr val="242C44"/>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None/>
            </a:pPr>
            <a:r>
              <a:rPr b="1" lang="en-US" sz="1600">
                <a:solidFill>
                  <a:srgbClr val="242C44"/>
                </a:solidFill>
                <a:latin typeface="Fira Sans Extra Condensed"/>
                <a:ea typeface="Fira Sans Extra Condensed"/>
                <a:cs typeface="Fira Sans Extra Condensed"/>
                <a:sym typeface="Fira Sans Extra Condensed"/>
              </a:rPr>
              <a:t>Evaluation: </a:t>
            </a:r>
            <a:endParaRPr b="1"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Apply a human evaluation </a:t>
            </a:r>
            <a:r>
              <a:rPr lang="en-US" sz="1600">
                <a:solidFill>
                  <a:srgbClr val="242C44"/>
                </a:solidFill>
                <a:latin typeface="Fira Sans Extra Condensed"/>
                <a:ea typeface="Fira Sans Extra Condensed"/>
                <a:cs typeface="Fira Sans Extra Condensed"/>
                <a:sym typeface="Fira Sans Extra Condensed"/>
              </a:rPr>
              <a:t>metrics </a:t>
            </a:r>
            <a:r>
              <a:rPr lang="en-US" sz="1600">
                <a:solidFill>
                  <a:srgbClr val="242C44"/>
                </a:solidFill>
                <a:latin typeface="Fira Sans Extra Condensed"/>
                <a:ea typeface="Fira Sans Extra Condensed"/>
                <a:cs typeface="Fira Sans Extra Condensed"/>
                <a:sym typeface="Fira Sans Extra Condensed"/>
              </a:rPr>
              <a:t>and automatic evaluation metrics, including </a:t>
            </a:r>
            <a:r>
              <a:rPr b="1" lang="en-US" sz="1600">
                <a:solidFill>
                  <a:srgbClr val="242C44"/>
                </a:solidFill>
                <a:latin typeface="Fira Sans Extra Condensed"/>
                <a:ea typeface="Fira Sans Extra Condensed"/>
                <a:cs typeface="Fira Sans Extra Condensed"/>
                <a:sym typeface="Fira Sans Extra Condensed"/>
              </a:rPr>
              <a:t>BLEU, ROGUE.</a:t>
            </a:r>
            <a:endParaRPr b="1"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Expand evaluation to include </a:t>
            </a:r>
            <a:r>
              <a:rPr b="1" lang="en-US" sz="1600">
                <a:solidFill>
                  <a:srgbClr val="242C44"/>
                </a:solidFill>
                <a:latin typeface="Fira Sans Extra Condensed"/>
                <a:ea typeface="Fira Sans Extra Condensed"/>
                <a:cs typeface="Fira Sans Extra Condensed"/>
                <a:sym typeface="Fira Sans Extra Condensed"/>
              </a:rPr>
              <a:t>precision, recall, and F1-score</a:t>
            </a:r>
            <a:r>
              <a:rPr lang="en-US" sz="1600">
                <a:solidFill>
                  <a:srgbClr val="242C44"/>
                </a:solidFill>
                <a:latin typeface="Fira Sans Extra Condensed"/>
                <a:ea typeface="Fira Sans Extra Condensed"/>
                <a:cs typeface="Fira Sans Extra Condensed"/>
                <a:sym typeface="Fira Sans Extra Condensed"/>
              </a:rPr>
              <a:t> to gauge the relevance and accuracy of medical advice.</a:t>
            </a:r>
            <a:endParaRPr sz="1600">
              <a:solidFill>
                <a:srgbClr val="242C44"/>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None/>
            </a:pPr>
            <a:r>
              <a:rPr b="1" lang="en-US" sz="1600">
                <a:solidFill>
                  <a:srgbClr val="242C44"/>
                </a:solidFill>
                <a:latin typeface="Fira Sans Extra Condensed"/>
                <a:ea typeface="Fira Sans Extra Condensed"/>
                <a:cs typeface="Fira Sans Extra Condensed"/>
                <a:sym typeface="Fira Sans Extra Condensed"/>
              </a:rPr>
              <a:t>Deployment: </a:t>
            </a:r>
            <a:endParaRPr b="1"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Integrate with a web application for user-friendly access.</a:t>
            </a:r>
            <a:endParaRPr sz="1600">
              <a:solidFill>
                <a:srgbClr val="242C44"/>
              </a:solidFill>
              <a:latin typeface="Fira Sans Extra Condensed"/>
              <a:ea typeface="Fira Sans Extra Condensed"/>
              <a:cs typeface="Fira Sans Extra Condensed"/>
              <a:sym typeface="Fira Sans Extra Condensed"/>
            </a:endParaRPr>
          </a:p>
          <a:p>
            <a:pPr indent="-330200" lvl="0" marL="457200" rtl="0" algn="l">
              <a:lnSpc>
                <a:spcPct val="100000"/>
              </a:lnSpc>
              <a:spcBef>
                <a:spcPts val="0"/>
              </a:spcBef>
              <a:spcAft>
                <a:spcPts val="0"/>
              </a:spcAft>
              <a:buClr>
                <a:srgbClr val="242C44"/>
              </a:buClr>
              <a:buSzPts val="1600"/>
              <a:buFont typeface="Fira Sans Extra Condensed"/>
              <a:buChar char="●"/>
            </a:pPr>
            <a:r>
              <a:rPr lang="en-US" sz="1600">
                <a:solidFill>
                  <a:srgbClr val="242C44"/>
                </a:solidFill>
                <a:latin typeface="Fira Sans Extra Condensed"/>
                <a:ea typeface="Fira Sans Extra Condensed"/>
                <a:cs typeface="Fira Sans Extra Condensed"/>
                <a:sym typeface="Fira Sans Extra Condensed"/>
              </a:rPr>
              <a:t>Refine the model based on </a:t>
            </a:r>
            <a:r>
              <a:rPr lang="en-US" sz="1600">
                <a:solidFill>
                  <a:srgbClr val="242C44"/>
                </a:solidFill>
                <a:latin typeface="Fira Sans Extra Condensed"/>
                <a:ea typeface="Fira Sans Extra Condensed"/>
                <a:cs typeface="Fira Sans Extra Condensed"/>
                <a:sym typeface="Fira Sans Extra Condensed"/>
              </a:rPr>
              <a:t>user feedback and chatbot performance data.</a:t>
            </a:r>
            <a:endParaRPr sz="1600">
              <a:solidFill>
                <a:srgbClr val="242C44"/>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face87a04_2_125"/>
          <p:cNvSpPr txBox="1"/>
          <p:nvPr/>
        </p:nvSpPr>
        <p:spPr>
          <a:xfrm>
            <a:off x="76800" y="591550"/>
            <a:ext cx="5285700" cy="43059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44" name="Google Shape;144;g26face87a04_2_125"/>
          <p:cNvSpPr/>
          <p:nvPr/>
        </p:nvSpPr>
        <p:spPr>
          <a:xfrm>
            <a:off x="143250" y="689938"/>
            <a:ext cx="5152800" cy="41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5" name="Google Shape;145;g26face87a04_2_125"/>
          <p:cNvSpPr txBox="1"/>
          <p:nvPr>
            <p:ph type="title"/>
          </p:nvPr>
        </p:nvSpPr>
        <p:spPr>
          <a:xfrm>
            <a:off x="1899450" y="-43500"/>
            <a:ext cx="5345100" cy="63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600">
                <a:solidFill>
                  <a:srgbClr val="283851"/>
                </a:solidFill>
              </a:rPr>
              <a:t>Dataset</a:t>
            </a:r>
            <a:endParaRPr sz="3600">
              <a:solidFill>
                <a:srgbClr val="283851"/>
              </a:solidFill>
            </a:endParaRPr>
          </a:p>
        </p:txBody>
      </p:sp>
      <p:sp>
        <p:nvSpPr>
          <p:cNvPr id="146" name="Google Shape;146;g26face87a04_2_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47" name="Google Shape;147;g26face87a04_2_125"/>
          <p:cNvPicPr preferRelativeResize="0"/>
          <p:nvPr/>
        </p:nvPicPr>
        <p:blipFill>
          <a:blip r:embed="rId3">
            <a:alphaModFix/>
          </a:blip>
          <a:stretch>
            <a:fillRect/>
          </a:stretch>
        </p:blipFill>
        <p:spPr>
          <a:xfrm>
            <a:off x="182808" y="1021586"/>
            <a:ext cx="5073697" cy="1550159"/>
          </a:xfrm>
          <a:prstGeom prst="rect">
            <a:avLst/>
          </a:prstGeom>
          <a:noFill/>
          <a:ln>
            <a:noFill/>
          </a:ln>
        </p:spPr>
      </p:pic>
      <p:sp>
        <p:nvSpPr>
          <p:cNvPr id="148" name="Google Shape;148;g26face87a04_2_125"/>
          <p:cNvSpPr txBox="1"/>
          <p:nvPr/>
        </p:nvSpPr>
        <p:spPr>
          <a:xfrm>
            <a:off x="5429400" y="689950"/>
            <a:ext cx="3614400" cy="42075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49" name="Google Shape;149;g26face87a04_2_125"/>
          <p:cNvSpPr txBox="1"/>
          <p:nvPr/>
        </p:nvSpPr>
        <p:spPr>
          <a:xfrm>
            <a:off x="5629050" y="891250"/>
            <a:ext cx="3215100" cy="3797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Dataset source: </a:t>
            </a:r>
            <a:r>
              <a:rPr lang="en-US" sz="1500" u="sng">
                <a:solidFill>
                  <a:schemeClr val="hlink"/>
                </a:solidFill>
                <a:latin typeface="Fira Sans Extra Condensed"/>
                <a:ea typeface="Fira Sans Extra Condensed"/>
                <a:cs typeface="Fira Sans Extra Condensed"/>
                <a:sym typeface="Fira Sans Extra Condensed"/>
                <a:hlinkClick r:id="rId4"/>
              </a:rPr>
              <a:t>Dataset from Hugging Face</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Total no. of Rows in Dataset: 32800</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Dataset is further split into training,validation and Testing pairs.</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Training_pairs count: 143250</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Validation_pairs count: 7958</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Testing_pairs: 7959</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p:txBody>
      </p:sp>
      <p:sp>
        <p:nvSpPr>
          <p:cNvPr id="150" name="Google Shape;150;g26face87a04_2_125"/>
          <p:cNvSpPr txBox="1"/>
          <p:nvPr/>
        </p:nvSpPr>
        <p:spPr>
          <a:xfrm>
            <a:off x="182800" y="689438"/>
            <a:ext cx="2142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latin typeface="Fira Sans Extra Condensed"/>
                <a:ea typeface="Fira Sans Extra Condensed"/>
                <a:cs typeface="Fira Sans Extra Condensed"/>
                <a:sym typeface="Fira Sans Extra Condensed"/>
              </a:rPr>
              <a:t>Dataset Content:</a:t>
            </a:r>
            <a:endParaRPr b="1" sz="1200">
              <a:solidFill>
                <a:schemeClr val="dk1"/>
              </a:solidFill>
              <a:latin typeface="Fira Sans Extra Condensed"/>
              <a:ea typeface="Fira Sans Extra Condensed"/>
              <a:cs typeface="Fira Sans Extra Condensed"/>
              <a:sym typeface="Fira Sans Extra Condensed"/>
            </a:endParaRPr>
          </a:p>
        </p:txBody>
      </p:sp>
      <p:pic>
        <p:nvPicPr>
          <p:cNvPr id="151" name="Google Shape;151;g26face87a04_2_125"/>
          <p:cNvPicPr preferRelativeResize="0"/>
          <p:nvPr/>
        </p:nvPicPr>
        <p:blipFill>
          <a:blip r:embed="rId5">
            <a:alphaModFix/>
          </a:blip>
          <a:stretch>
            <a:fillRect/>
          </a:stretch>
        </p:blipFill>
        <p:spPr>
          <a:xfrm>
            <a:off x="286725" y="3880275"/>
            <a:ext cx="2142300" cy="782950"/>
          </a:xfrm>
          <a:prstGeom prst="rect">
            <a:avLst/>
          </a:prstGeom>
          <a:noFill/>
          <a:ln>
            <a:noFill/>
          </a:ln>
        </p:spPr>
      </p:pic>
      <p:pic>
        <p:nvPicPr>
          <p:cNvPr id="152" name="Google Shape;152;g26face87a04_2_125"/>
          <p:cNvPicPr preferRelativeResize="0"/>
          <p:nvPr/>
        </p:nvPicPr>
        <p:blipFill>
          <a:blip r:embed="rId6">
            <a:alphaModFix/>
          </a:blip>
          <a:stretch>
            <a:fillRect/>
          </a:stretch>
        </p:blipFill>
        <p:spPr>
          <a:xfrm>
            <a:off x="2629050" y="3880277"/>
            <a:ext cx="2600325" cy="782950"/>
          </a:xfrm>
          <a:prstGeom prst="rect">
            <a:avLst/>
          </a:prstGeom>
          <a:noFill/>
          <a:ln>
            <a:noFill/>
          </a:ln>
        </p:spPr>
      </p:pic>
      <p:pic>
        <p:nvPicPr>
          <p:cNvPr id="153" name="Google Shape;153;g26face87a04_2_125"/>
          <p:cNvPicPr preferRelativeResize="0"/>
          <p:nvPr/>
        </p:nvPicPr>
        <p:blipFill>
          <a:blip r:embed="rId7">
            <a:alphaModFix/>
          </a:blip>
          <a:stretch>
            <a:fillRect/>
          </a:stretch>
        </p:blipFill>
        <p:spPr>
          <a:xfrm>
            <a:off x="239725" y="3001225"/>
            <a:ext cx="4938574" cy="63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6face87a04_1_160"/>
          <p:cNvSpPr txBox="1"/>
          <p:nvPr/>
        </p:nvSpPr>
        <p:spPr>
          <a:xfrm>
            <a:off x="76800" y="591550"/>
            <a:ext cx="5285700" cy="43059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59" name="Google Shape;159;g26face87a04_1_160"/>
          <p:cNvSpPr/>
          <p:nvPr/>
        </p:nvSpPr>
        <p:spPr>
          <a:xfrm>
            <a:off x="143250" y="689938"/>
            <a:ext cx="5152800" cy="41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0" name="Google Shape;160;g26face87a04_1_160"/>
          <p:cNvSpPr txBox="1"/>
          <p:nvPr>
            <p:ph type="title"/>
          </p:nvPr>
        </p:nvSpPr>
        <p:spPr>
          <a:xfrm>
            <a:off x="1899450" y="-43500"/>
            <a:ext cx="5345100" cy="63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600">
                <a:solidFill>
                  <a:srgbClr val="283851"/>
                </a:solidFill>
              </a:rPr>
              <a:t>Dataset Processing</a:t>
            </a:r>
            <a:endParaRPr sz="3600">
              <a:solidFill>
                <a:srgbClr val="283851"/>
              </a:solidFill>
            </a:endParaRPr>
          </a:p>
        </p:txBody>
      </p:sp>
      <p:sp>
        <p:nvSpPr>
          <p:cNvPr id="161" name="Google Shape;161;g26face87a04_1_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62" name="Google Shape;162;g26face87a04_1_160"/>
          <p:cNvPicPr preferRelativeResize="0"/>
          <p:nvPr/>
        </p:nvPicPr>
        <p:blipFill>
          <a:blip r:embed="rId3">
            <a:alphaModFix/>
          </a:blip>
          <a:stretch>
            <a:fillRect/>
          </a:stretch>
        </p:blipFill>
        <p:spPr>
          <a:xfrm>
            <a:off x="177858" y="725036"/>
            <a:ext cx="5073697" cy="1550159"/>
          </a:xfrm>
          <a:prstGeom prst="rect">
            <a:avLst/>
          </a:prstGeom>
          <a:noFill/>
          <a:ln>
            <a:noFill/>
          </a:ln>
        </p:spPr>
      </p:pic>
      <p:sp>
        <p:nvSpPr>
          <p:cNvPr id="163" name="Google Shape;163;g26face87a04_1_160"/>
          <p:cNvSpPr/>
          <p:nvPr/>
        </p:nvSpPr>
        <p:spPr>
          <a:xfrm>
            <a:off x="2523150" y="2344100"/>
            <a:ext cx="339900" cy="536400"/>
          </a:xfrm>
          <a:prstGeom prst="downArrow">
            <a:avLst>
              <a:gd fmla="val 50000" name="adj1"/>
              <a:gd fmla="val 50000" name="adj2"/>
            </a:avLst>
          </a:prstGeom>
          <a:gradFill>
            <a:gsLst>
              <a:gs pos="0">
                <a:srgbClr val="2085B8"/>
              </a:gs>
              <a:gs pos="100000">
                <a:srgbClr val="10334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64" name="Google Shape;164;g26face87a04_1_160"/>
          <p:cNvPicPr preferRelativeResize="0"/>
          <p:nvPr/>
        </p:nvPicPr>
        <p:blipFill>
          <a:blip r:embed="rId4">
            <a:alphaModFix/>
          </a:blip>
          <a:stretch>
            <a:fillRect/>
          </a:stretch>
        </p:blipFill>
        <p:spPr>
          <a:xfrm>
            <a:off x="142200" y="2976277"/>
            <a:ext cx="5116854" cy="1815086"/>
          </a:xfrm>
          <a:prstGeom prst="rect">
            <a:avLst/>
          </a:prstGeom>
          <a:noFill/>
          <a:ln>
            <a:noFill/>
          </a:ln>
        </p:spPr>
      </p:pic>
      <p:sp>
        <p:nvSpPr>
          <p:cNvPr id="165" name="Google Shape;165;g26face87a04_1_160"/>
          <p:cNvSpPr txBox="1"/>
          <p:nvPr/>
        </p:nvSpPr>
        <p:spPr>
          <a:xfrm>
            <a:off x="5429400" y="682150"/>
            <a:ext cx="3614400" cy="4215300"/>
          </a:xfrm>
          <a:prstGeom prst="rect">
            <a:avLst/>
          </a:prstGeom>
          <a:solidFill>
            <a:srgbClr val="28385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66" name="Google Shape;166;g26face87a04_1_160"/>
          <p:cNvSpPr txBox="1"/>
          <p:nvPr/>
        </p:nvSpPr>
        <p:spPr>
          <a:xfrm>
            <a:off x="5629050" y="891250"/>
            <a:ext cx="3215100" cy="3797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A conversational dataset is constructed by sequencing sentence pairs: each input sentence is paired with a subsequent output to train a model like Seq2Seq. This method enables the model to learn dialogue continuity and context:</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b="1" lang="en-US" sz="1500">
                <a:solidFill>
                  <a:schemeClr val="dk1"/>
                </a:solidFill>
                <a:latin typeface="Fira Sans Extra Condensed"/>
                <a:ea typeface="Fira Sans Extra Condensed"/>
                <a:cs typeface="Fira Sans Extra Condensed"/>
                <a:sym typeface="Fira Sans Extra Condensed"/>
              </a:rPr>
              <a:t>Pair1:</a:t>
            </a:r>
            <a:r>
              <a:rPr lang="en-US" sz="1500">
                <a:solidFill>
                  <a:schemeClr val="dk1"/>
                </a:solidFill>
                <a:latin typeface="Fira Sans Extra Condensed"/>
                <a:ea typeface="Fira Sans Extra Condensed"/>
                <a:cs typeface="Fira Sans Extra Condensed"/>
                <a:sym typeface="Fira Sans Extra Condensed"/>
              </a:rPr>
              <a:t> Input "What are Neck Injuries?" leads to the output "Neck muscles, bones, joints can cause problems."</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b="1" lang="en-US" sz="1500">
                <a:solidFill>
                  <a:schemeClr val="dk1"/>
                </a:solidFill>
                <a:latin typeface="Fira Sans Extra Condensed"/>
                <a:ea typeface="Fira Sans Extra Condensed"/>
                <a:cs typeface="Fira Sans Extra Condensed"/>
                <a:sym typeface="Fira Sans Extra Condensed"/>
              </a:rPr>
              <a:t>Pair2: </a:t>
            </a:r>
            <a:r>
              <a:rPr lang="en-US" sz="1500">
                <a:solidFill>
                  <a:schemeClr val="dk1"/>
                </a:solidFill>
                <a:latin typeface="Fira Sans Extra Condensed"/>
                <a:ea typeface="Fira Sans Extra Condensed"/>
                <a:cs typeface="Fira Sans Extra Condensed"/>
                <a:sym typeface="Fira Sans Extra Condensed"/>
              </a:rPr>
              <a:t>That output becomes the input for the next pair, leading to "Neck pain is common."</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b="1" lang="en-US" sz="1500">
                <a:solidFill>
                  <a:schemeClr val="dk1"/>
                </a:solidFill>
                <a:latin typeface="Fira Sans Extra Condensed"/>
                <a:ea typeface="Fira Sans Extra Condensed"/>
                <a:cs typeface="Fira Sans Extra Condensed"/>
                <a:sym typeface="Fira Sans Extra Condensed"/>
              </a:rPr>
              <a:t>Pair3:</a:t>
            </a:r>
            <a:r>
              <a:rPr lang="en-US" sz="1500">
                <a:solidFill>
                  <a:schemeClr val="dk1"/>
                </a:solidFill>
                <a:latin typeface="Fira Sans Extra Condensed"/>
                <a:ea typeface="Fira Sans Extra Condensed"/>
                <a:cs typeface="Fira Sans Extra Condensed"/>
                <a:sym typeface="Fira Sans Extra Condensed"/>
              </a:rPr>
              <a:t> Continues with "Neck pain is common," leading to "Pain can also come from shoulder, jaw, head."</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t/>
            </a:r>
            <a:endParaRPr sz="1500">
              <a:solidFill>
                <a:schemeClr val="dk1"/>
              </a:solidFill>
              <a:latin typeface="Fira Sans Extra Condensed"/>
              <a:ea typeface="Fira Sans Extra Condensed"/>
              <a:cs typeface="Fira Sans Extra Condensed"/>
              <a:sym typeface="Fira Sans Extra Condensed"/>
            </a:endParaRPr>
          </a:p>
          <a:p>
            <a:pPr indent="0" lvl="0" marL="0" marR="0" rtl="0" algn="l">
              <a:lnSpc>
                <a:spcPct val="80000"/>
              </a:lnSpc>
              <a:spcBef>
                <a:spcPts val="0"/>
              </a:spcBef>
              <a:spcAft>
                <a:spcPts val="0"/>
              </a:spcAft>
              <a:buClr>
                <a:srgbClr val="000000"/>
              </a:buClr>
              <a:buSzPts val="1800"/>
              <a:buFont typeface="Arial"/>
              <a:buNone/>
            </a:pPr>
            <a:r>
              <a:rPr lang="en-US" sz="1500">
                <a:solidFill>
                  <a:schemeClr val="dk1"/>
                </a:solidFill>
                <a:latin typeface="Fira Sans Extra Condensed"/>
                <a:ea typeface="Fira Sans Extra Condensed"/>
                <a:cs typeface="Fira Sans Extra Condensed"/>
                <a:sym typeface="Fira Sans Extra Condensed"/>
              </a:rPr>
              <a:t>This creates a cascading dialogue flow for the model to practice.</a:t>
            </a: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Shopping Sales Infographics by Slidesgo">
  <a:themeElements>
    <a:clrScheme name="Simple Light">
      <a:dk1>
        <a:srgbClr val="000000"/>
      </a:dk1>
      <a:lt1>
        <a:srgbClr val="FFFFFF"/>
      </a:lt1>
      <a:dk2>
        <a:srgbClr val="818181"/>
      </a:dk2>
      <a:lt2>
        <a:srgbClr val="E6E6E6"/>
      </a:lt2>
      <a:accent1>
        <a:srgbClr val="00C0F3"/>
      </a:accent1>
      <a:accent2>
        <a:srgbClr val="FF6D2F"/>
      </a:accent2>
      <a:accent3>
        <a:srgbClr val="FBBF10"/>
      </a:accent3>
      <a:accent4>
        <a:srgbClr val="00CC74"/>
      </a:accent4>
      <a:accent5>
        <a:srgbClr val="EF2929"/>
      </a:accent5>
      <a:accent6>
        <a:srgbClr val="165C7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