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401714c6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01714c6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401714c6c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01714c6c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401714c6c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01714c6c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401714c6c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01714c6c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401714c6c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01714c6c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401714c6c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01714c6c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401714c6c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01714c6c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401714c6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01714c6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yugabyte.com/facebooks-user-db-is-it-sql-or-nosql/" TargetMode="External"/><Relationship Id="rId4" Type="http://schemas.openxmlformats.org/officeDocument/2006/relationships/hyperlink" Target="https://web.facebook.com/notes/facebook-engineering/tao-the-power-of-the-graph/10151525983993920/?_rdc=1&amp;_rdr" TargetMode="External"/><Relationship Id="rId5" Type="http://schemas.openxmlformats.org/officeDocument/2006/relationships/hyperlink" Target="https://www.gangboard.com/blog/what-database-does-facebook-use" TargetMode="External"/><Relationship Id="rId6" Type="http://schemas.openxmlformats.org/officeDocument/2006/relationships/hyperlink" Target="https://www.usenix.org/conference/atc13/technical-sessions/presentation/brons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DBMS of Facebook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DBMS of Facebook</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quite a number of databases that Facebook uses in order to keep a record of the various information that is being shared by different people all over the world. Among them, few of the databases are:</a:t>
            </a:r>
            <a:endParaRPr/>
          </a:p>
          <a:p>
            <a:pPr indent="0" lvl="0" marL="0" rtl="0" algn="l">
              <a:spcBef>
                <a:spcPts val="1600"/>
              </a:spcBef>
              <a:spcAft>
                <a:spcPts val="0"/>
              </a:spcAft>
              <a:buNone/>
            </a:pPr>
            <a:r>
              <a:rPr lang="en"/>
              <a:t>MYSQL</a:t>
            </a:r>
            <a:endParaRPr/>
          </a:p>
          <a:p>
            <a:pPr indent="0" lvl="0" marL="0" rtl="0" algn="l">
              <a:spcBef>
                <a:spcPts val="1600"/>
              </a:spcBef>
              <a:spcAft>
                <a:spcPts val="0"/>
              </a:spcAft>
              <a:buNone/>
            </a:pPr>
            <a:r>
              <a:rPr lang="en"/>
              <a:t>HBase</a:t>
            </a:r>
            <a:endParaRPr/>
          </a:p>
          <a:p>
            <a:pPr indent="0" lvl="0" marL="0" rtl="0" algn="l">
              <a:spcBef>
                <a:spcPts val="1600"/>
              </a:spcBef>
              <a:spcAft>
                <a:spcPts val="0"/>
              </a:spcAft>
              <a:buNone/>
            </a:pPr>
            <a:r>
              <a:rPr lang="en"/>
              <a:t>Cassandra</a:t>
            </a:r>
            <a:endParaRPr/>
          </a:p>
          <a:p>
            <a:pPr indent="0" lvl="0" marL="0" rtl="0" algn="l">
              <a:spcBef>
                <a:spcPts val="1600"/>
              </a:spcBef>
              <a:spcAft>
                <a:spcPts val="0"/>
              </a:spcAft>
              <a:buNone/>
            </a:pPr>
            <a:r>
              <a:rPr lang="en"/>
              <a:t>Haystack</a:t>
            </a:r>
            <a:endParaRPr/>
          </a:p>
          <a:p>
            <a:pPr indent="0" lvl="0" marL="0" rtl="0" algn="l">
              <a:spcBef>
                <a:spcPts val="1600"/>
              </a:spcBef>
              <a:spcAft>
                <a:spcPts val="1600"/>
              </a:spcAft>
              <a:buNone/>
            </a:pPr>
            <a:r>
              <a:rPr lang="en"/>
              <a:t>Memcached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architecture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profile is not simply a list of attributes such as name, email, interests and so on.</a:t>
            </a:r>
            <a:endParaRPr/>
          </a:p>
          <a:p>
            <a:pPr indent="0" lvl="0" marL="0" rtl="0" algn="l">
              <a:spcBef>
                <a:spcPts val="1600"/>
              </a:spcBef>
              <a:spcAft>
                <a:spcPts val="0"/>
              </a:spcAft>
              <a:buNone/>
            </a:pPr>
            <a:r>
              <a:rPr lang="en"/>
              <a:t>Ii it is in fact a rich social graph that stores all friend/family relationships, groups, check-ins, likes, shares and more</a:t>
            </a:r>
            <a:endParaRPr/>
          </a:p>
          <a:p>
            <a:pPr indent="0" lvl="0" marL="0" marR="0" rtl="0" algn="l">
              <a:lnSpc>
                <a:spcPct val="115000"/>
              </a:lnSpc>
              <a:spcBef>
                <a:spcPts val="1600"/>
              </a:spcBef>
              <a:spcAft>
                <a:spcPts val="0"/>
              </a:spcAft>
              <a:buNone/>
            </a:pPr>
            <a:r>
              <a:t/>
            </a:r>
            <a:endParaRPr sz="2400">
              <a:solidFill>
                <a:srgbClr val="FF0000"/>
              </a:solidFill>
            </a:endParaRPr>
          </a:p>
          <a:p>
            <a:pPr indent="0" lvl="0" marL="0" rtl="0" algn="l">
              <a:spcBef>
                <a:spcPts val="1600"/>
              </a:spcBef>
              <a:spcAft>
                <a:spcPts val="1600"/>
              </a:spcAft>
              <a:buNone/>
            </a:pPr>
            <a:r>
              <a:rPr lang="en" sz="2400">
                <a:solidFill>
                  <a:srgbClr val="FF0000"/>
                </a:solidFill>
              </a:rPr>
              <a:t>Directed or undirected???</a:t>
            </a:r>
            <a:endParaRPr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example of FB</a:t>
            </a:r>
            <a:endParaRPr/>
          </a:p>
        </p:txBody>
      </p:sp>
      <p:pic>
        <p:nvPicPr>
          <p:cNvPr id="78" name="Google Shape;78;p16"/>
          <p:cNvPicPr preferRelativeResize="0"/>
          <p:nvPr/>
        </p:nvPicPr>
        <p:blipFill>
          <a:blip r:embed="rId3">
            <a:alphaModFix/>
          </a:blip>
          <a:stretch>
            <a:fillRect/>
          </a:stretch>
        </p:blipFill>
        <p:spPr>
          <a:xfrm>
            <a:off x="1261878" y="1362075"/>
            <a:ext cx="5477075"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architecture</a:t>
            </a:r>
            <a:endParaRPr/>
          </a:p>
        </p:txBody>
      </p:sp>
      <p:sp>
        <p:nvSpPr>
          <p:cNvPr id="84" name="Google Shape;84;p17"/>
          <p:cNvSpPr txBox="1"/>
          <p:nvPr>
            <p:ph idx="1" type="body"/>
          </p:nvPr>
        </p:nvSpPr>
        <p:spPr>
          <a:xfrm>
            <a:off x="388000" y="1152475"/>
            <a:ext cx="8520600" cy="3416400"/>
          </a:xfrm>
          <a:prstGeom prst="rect">
            <a:avLst/>
          </a:prstGeom>
        </p:spPr>
        <p:txBody>
          <a:bodyPr anchorCtr="0" anchor="t" bIns="91425" lIns="91425" spcFirstLastPara="1" rIns="91425" wrap="square" tIns="91425">
            <a:noAutofit/>
          </a:bodyPr>
          <a:lstStyle/>
          <a:p>
            <a:pPr indent="-352425" lvl="0" marL="457200" rtl="0" algn="l">
              <a:spcBef>
                <a:spcPts val="0"/>
              </a:spcBef>
              <a:spcAft>
                <a:spcPts val="0"/>
              </a:spcAft>
              <a:buClr>
                <a:srgbClr val="202951"/>
              </a:buClr>
              <a:buSzPts val="1950"/>
              <a:buFont typeface="Arial"/>
              <a:buChar char="●"/>
            </a:pPr>
            <a:r>
              <a:rPr lang="en" sz="1950">
                <a:solidFill>
                  <a:srgbClr val="202951"/>
                </a:solidFill>
                <a:highlight>
                  <a:srgbClr val="FFFFFF"/>
                </a:highlight>
                <a:latin typeface="Arial"/>
                <a:ea typeface="Arial"/>
                <a:cs typeface="Arial"/>
                <a:sym typeface="Arial"/>
              </a:rPr>
              <a:t>This social graph was initially built as a PHP application powered by MySQL as the persistent database and memcache as a “lookaside” cache.</a:t>
            </a:r>
            <a:endParaRPr sz="1950">
              <a:solidFill>
                <a:srgbClr val="202951"/>
              </a:solidFill>
              <a:highlight>
                <a:srgbClr val="FFFFFF"/>
              </a:highlight>
              <a:latin typeface="Arial"/>
              <a:ea typeface="Arial"/>
              <a:cs typeface="Arial"/>
              <a:sym typeface="Arial"/>
            </a:endParaRPr>
          </a:p>
          <a:p>
            <a:pPr indent="-352425" lvl="0" marL="457200" rtl="0" algn="l">
              <a:spcBef>
                <a:spcPts val="0"/>
              </a:spcBef>
              <a:spcAft>
                <a:spcPts val="0"/>
              </a:spcAft>
              <a:buClr>
                <a:srgbClr val="202951"/>
              </a:buClr>
              <a:buSzPts val="1950"/>
              <a:buFont typeface="Arial"/>
              <a:buChar char="●"/>
            </a:pPr>
            <a:r>
              <a:rPr lang="en" sz="1950">
                <a:solidFill>
                  <a:srgbClr val="202951"/>
                </a:solidFill>
                <a:highlight>
                  <a:srgbClr val="FFFFFF"/>
                </a:highlight>
                <a:latin typeface="Arial"/>
                <a:ea typeface="Arial"/>
                <a:cs typeface="Arial"/>
                <a:sym typeface="Arial"/>
              </a:rPr>
              <a:t>In the lookaside caching pattern, the application first requests data from the cache instead of the database. If the data is not cached, the application gets the data from the backing database and puts it into the cache for subsequent reads. Note that the PHP application was accessing MySQL and memcache directly without any intermediate data abstraction layer.</a:t>
            </a:r>
            <a:endParaRPr sz="1950">
              <a:solidFill>
                <a:srgbClr val="202951"/>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750">
              <a:solidFill>
                <a:srgbClr val="20295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Memcache and Lookaside cache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Lookaside: A memory cache that shares the system bus with main memory and other subsystems.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Memcache: It is a distributed memory object caching system. Memcached is an in-memory key-value store for small chunks of arbitrary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this design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Loss of Developer Agility: As there were two databases, a large SQL database for storing persistent data and a memcache for storing key value pair, so it was an issue.</a:t>
            </a:r>
            <a:endParaRPr/>
          </a:p>
          <a:p>
            <a:pPr indent="0" lvl="0" marL="0" rtl="0" algn="l">
              <a:spcBef>
                <a:spcPts val="1600"/>
              </a:spcBef>
              <a:spcAft>
                <a:spcPts val="0"/>
              </a:spcAft>
              <a:buNone/>
            </a:pPr>
            <a:r>
              <a:rPr lang="en"/>
              <a:t>Ii ) Application-Level Database Sharding : Sharding is a method of splitting and storing a single logical dataset in multiple databases</a:t>
            </a:r>
            <a:endParaRPr/>
          </a:p>
          <a:p>
            <a:pPr indent="0" lvl="0" marL="0" rtl="0" algn="l">
              <a:spcBef>
                <a:spcPts val="1600"/>
              </a:spcBef>
              <a:spcAft>
                <a:spcPts val="0"/>
              </a:spcAft>
              <a:buNone/>
            </a:pPr>
            <a:r>
              <a:rPr lang="en"/>
              <a:t>Iii ) Handling multiple datacenters in different locations</a:t>
            </a:r>
            <a:endParaRPr/>
          </a:p>
          <a:p>
            <a:pPr indent="0" lvl="0" marL="0" rtl="0" algn="l">
              <a:spcBef>
                <a:spcPts val="1600"/>
              </a:spcBef>
              <a:spcAft>
                <a:spcPts val="1600"/>
              </a:spcAft>
              <a:buNone/>
            </a:pPr>
            <a:r>
              <a:rPr lang="en"/>
              <a:t>iv) Loss of data consistency between two DBMS.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 TAO a NO SQL</a:t>
            </a:r>
            <a:endParaRPr/>
          </a:p>
        </p:txBody>
      </p:sp>
      <p:pic>
        <p:nvPicPr>
          <p:cNvPr id="102" name="Google Shape;102;p20"/>
          <p:cNvPicPr preferRelativeResize="0"/>
          <p:nvPr/>
        </p:nvPicPr>
        <p:blipFill>
          <a:blip r:embed="rId3">
            <a:alphaModFix/>
          </a:blip>
          <a:stretch>
            <a:fillRect/>
          </a:stretch>
        </p:blipFill>
        <p:spPr>
          <a:xfrm>
            <a:off x="1085851" y="1105350"/>
            <a:ext cx="6245775" cy="367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r:id="rId3"/>
              </a:rPr>
              <a:t>https://blog.yugabyte.com/facebooks-user-db-is-it-sql-or-nosql/</a:t>
            </a:r>
            <a:endParaRPr/>
          </a:p>
          <a:p>
            <a:pPr indent="-342900" lvl="0" marL="457200" rtl="0" algn="l">
              <a:spcBef>
                <a:spcPts val="0"/>
              </a:spcBef>
              <a:spcAft>
                <a:spcPts val="0"/>
              </a:spcAft>
              <a:buSzPts val="1800"/>
              <a:buAutoNum type="arabicPeriod"/>
            </a:pPr>
            <a:r>
              <a:rPr lang="en" u="sng">
                <a:solidFill>
                  <a:schemeClr val="hlink"/>
                </a:solidFill>
                <a:hlinkClick r:id="rId4"/>
              </a:rPr>
              <a:t>https://web.facebook.com/notes/facebook-engineering/tao-the-power-of-the-graph/10151525983993920/?_rdc=1&amp;_rdr</a:t>
            </a:r>
            <a:endParaRPr/>
          </a:p>
          <a:p>
            <a:pPr indent="-342900" lvl="0" marL="457200" rtl="0" algn="l">
              <a:spcBef>
                <a:spcPts val="0"/>
              </a:spcBef>
              <a:spcAft>
                <a:spcPts val="0"/>
              </a:spcAft>
              <a:buSzPts val="1800"/>
              <a:buAutoNum type="arabicPeriod"/>
            </a:pPr>
            <a:r>
              <a:rPr lang="en" u="sng">
                <a:solidFill>
                  <a:schemeClr val="hlink"/>
                </a:solidFill>
                <a:hlinkClick r:id="rId5"/>
              </a:rPr>
              <a:t>https://www.gangboard.com/blog/what-database-does-facebook-use</a:t>
            </a:r>
            <a:endParaRPr/>
          </a:p>
          <a:p>
            <a:pPr indent="-342900" lvl="0" marL="457200" rtl="0" algn="l">
              <a:spcBef>
                <a:spcPts val="0"/>
              </a:spcBef>
              <a:spcAft>
                <a:spcPts val="0"/>
              </a:spcAft>
              <a:buSzPts val="1800"/>
              <a:buAutoNum type="arabicPeriod"/>
            </a:pPr>
            <a:r>
              <a:rPr lang="en" u="sng">
                <a:solidFill>
                  <a:schemeClr val="hlink"/>
                </a:solidFill>
                <a:hlinkClick r:id="rId6"/>
              </a:rPr>
              <a:t>https://www.usenix.org/conference/atc13/technical-sessions/presentation/bronson</a:t>
            </a:r>
            <a:endParaRPr/>
          </a:p>
          <a:p>
            <a:pPr indent="-342900" lvl="0" marL="457200" rtl="0" algn="l">
              <a:spcBef>
                <a:spcPts val="0"/>
              </a:spcBef>
              <a:spcAft>
                <a:spcPts val="0"/>
              </a:spcAft>
              <a:buSzPts val="1800"/>
              <a:buAutoNum type="arabicPeriod"/>
            </a:pPr>
            <a:r>
              <a:rPr lang="en"/>
              <a:t>https://www.digitalocean.com/community/tutorials/understanding-database-sharding</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