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57" r:id="rId5"/>
    <p:sldId id="258" r:id="rId6"/>
    <p:sldId id="259" r:id="rId7"/>
    <p:sldId id="263" r:id="rId8"/>
    <p:sldId id="264" r:id="rId9"/>
    <p:sldId id="265" r:id="rId10"/>
    <p:sldId id="266" r:id="rId11"/>
    <p:sldId id="267" r:id="rId12"/>
    <p:sldId id="268" r:id="rId13"/>
    <p:sldId id="269" r:id="rId14"/>
    <p:sldId id="27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54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3CD6A16B-F3CA-4E0B-A19A-803A56233A87}" type="datetimeFigureOut">
              <a:rPr lang="en-GB" smtClean="0"/>
              <a:t>05/02/2017</a:t>
            </a:fld>
            <a:endParaRPr lang="en-GB"/>
          </a:p>
        </p:txBody>
      </p:sp>
      <p:sp>
        <p:nvSpPr>
          <p:cNvPr id="17" name="Footer Placeholder 16"/>
          <p:cNvSpPr>
            <a:spLocks noGrp="1"/>
          </p:cNvSpPr>
          <p:nvPr>
            <p:ph type="ftr" sz="quarter" idx="11"/>
          </p:nvPr>
        </p:nvSpPr>
        <p:spPr/>
        <p:txBody>
          <a:bodyPr/>
          <a:lstStyle/>
          <a:p>
            <a:endParaRPr lang="en-GB"/>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810B440-9AA7-4FA3-9FCF-C3DC22A1064F}" type="slidenum">
              <a:rPr lang="en-GB" smtClean="0"/>
              <a:t>‹#›</a:t>
            </a:fld>
            <a:endParaRPr lang="en-GB"/>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D6A16B-F3CA-4E0B-A19A-803A56233A87}" type="datetimeFigureOut">
              <a:rPr lang="en-GB" smtClean="0"/>
              <a:t>05/02/2017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10B440-9AA7-4FA3-9FCF-C3DC22A1064F}"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810B440-9AA7-4FA3-9FCF-C3DC22A1064F}" type="slidenum">
              <a:rPr lang="en-GB" smtClean="0"/>
              <a:t>‹#›</a:t>
            </a:fld>
            <a:endParaRPr lang="en-GB"/>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CD6A16B-F3CA-4E0B-A19A-803A56233A87}" type="datetimeFigureOut">
              <a:rPr lang="en-GB" smtClean="0"/>
              <a:t>05/02/2017</a:t>
            </a:fld>
            <a:endParaRPr lang="en-GB"/>
          </a:p>
        </p:txBody>
      </p:sp>
      <p:sp>
        <p:nvSpPr>
          <p:cNvPr id="5" name="Footer Placeholder 4"/>
          <p:cNvSpPr>
            <a:spLocks noGrp="1"/>
          </p:cNvSpPr>
          <p:nvPr>
            <p:ph type="ftr" sz="quarter" idx="11"/>
          </p:nvPr>
        </p:nvSpPr>
        <p:spPr/>
        <p:txBody>
          <a:bodyPr/>
          <a:lstStyle/>
          <a:p>
            <a:endParaRPr lang="en-GB"/>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3CD6A16B-F3CA-4E0B-A19A-803A56233A87}" type="datetimeFigureOut">
              <a:rPr lang="en-GB" smtClean="0"/>
              <a:t>05/02/2017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4361688" y="1026372"/>
            <a:ext cx="457200" cy="441325"/>
          </a:xfrm>
        </p:spPr>
        <p:txBody>
          <a:bodyPr/>
          <a:lstStyle/>
          <a:p>
            <a:fld id="{E810B440-9AA7-4FA3-9FCF-C3DC22A1064F}" type="slidenum">
              <a:rPr lang="en-GB" smtClean="0"/>
              <a:t>‹#›</a:t>
            </a:fld>
            <a:endParaRPr lang="en-GB"/>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GB"/>
          </a:p>
        </p:txBody>
      </p:sp>
      <p:sp>
        <p:nvSpPr>
          <p:cNvPr id="4" name="Date Placeholder 3"/>
          <p:cNvSpPr>
            <a:spLocks noGrp="1"/>
          </p:cNvSpPr>
          <p:nvPr>
            <p:ph type="dt" sz="half" idx="10"/>
          </p:nvPr>
        </p:nvSpPr>
        <p:spPr/>
        <p:txBody>
          <a:bodyPr/>
          <a:lstStyle/>
          <a:p>
            <a:fld id="{3CD6A16B-F3CA-4E0B-A19A-803A56233A87}" type="datetimeFigureOut">
              <a:rPr lang="en-GB" smtClean="0"/>
              <a:t>05/02/2017</a:t>
            </a:fld>
            <a:endParaRPr lang="en-GB"/>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810B440-9AA7-4FA3-9FCF-C3DC22A1064F}" type="slidenum">
              <a:rPr lang="en-GB" smtClean="0"/>
              <a:t>‹#›</a:t>
            </a:fld>
            <a:endParaRPr lang="en-GB"/>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3CD6A16B-F3CA-4E0B-A19A-803A56233A87}" type="datetimeFigureOut">
              <a:rPr lang="en-GB" smtClean="0"/>
              <a:t>05/02/2017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10B440-9AA7-4FA3-9FCF-C3DC22A1064F}" type="slidenum">
              <a:rPr lang="en-GB" smtClean="0"/>
              <a:t>‹#›</a:t>
            </a:fld>
            <a:endParaRPr lang="en-GB"/>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3CD6A16B-F3CA-4E0B-A19A-803A56233A87}" type="datetimeFigureOut">
              <a:rPr lang="en-GB" smtClean="0"/>
              <a:t>05/02/2017</a:t>
            </a:fld>
            <a:endParaRPr lang="en-GB"/>
          </a:p>
        </p:txBody>
      </p:sp>
      <p:sp>
        <p:nvSpPr>
          <p:cNvPr id="8" name="Footer Placeholder 7"/>
          <p:cNvSpPr>
            <a:spLocks noGrp="1"/>
          </p:cNvSpPr>
          <p:nvPr>
            <p:ph type="ftr" sz="quarter" idx="11"/>
          </p:nvPr>
        </p:nvSpPr>
        <p:spPr>
          <a:xfrm>
            <a:off x="304800" y="6409944"/>
            <a:ext cx="3581400" cy="365760"/>
          </a:xfrm>
        </p:spPr>
        <p:txBody>
          <a:bodyPr/>
          <a:lstStyle/>
          <a:p>
            <a:endParaRPr lang="en-GB"/>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810B440-9AA7-4FA3-9FCF-C3DC22A1064F}" type="slidenum">
              <a:rPr lang="en-GB" smtClean="0"/>
              <a:t>‹#›</a:t>
            </a:fld>
            <a:endParaRPr lang="en-GB"/>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3CD6A16B-F3CA-4E0B-A19A-803A56233A87}" type="datetimeFigureOut">
              <a:rPr lang="en-GB" smtClean="0"/>
              <a:t>05/02/2017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4343400" y="1036020"/>
            <a:ext cx="457200" cy="441325"/>
          </a:xfrm>
        </p:spPr>
        <p:txBody>
          <a:bodyPr/>
          <a:lstStyle/>
          <a:p>
            <a:fld id="{E810B440-9AA7-4FA3-9FCF-C3DC22A1064F}"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3CD6A16B-F3CA-4E0B-A19A-803A56233A87}" type="datetimeFigureOut">
              <a:rPr lang="en-GB" smtClean="0"/>
              <a:t>05/02/2017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810B440-9AA7-4FA3-9FCF-C3DC22A1064F}"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810B440-9AA7-4FA3-9FCF-C3DC22A1064F}" type="slidenum">
              <a:rPr lang="en-GB" smtClean="0"/>
              <a:t>‹#›</a:t>
            </a:fld>
            <a:endParaRPr lang="en-GB"/>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3CD6A16B-F3CA-4E0B-A19A-803A56233A87}" type="datetimeFigureOut">
              <a:rPr lang="en-GB" smtClean="0"/>
              <a:t>05/02/2017</a:t>
            </a:fld>
            <a:endParaRPr lang="en-GB"/>
          </a:p>
        </p:txBody>
      </p:sp>
      <p:sp>
        <p:nvSpPr>
          <p:cNvPr id="6" name="Footer Placeholder 5"/>
          <p:cNvSpPr>
            <a:spLocks noGrp="1"/>
          </p:cNvSpPr>
          <p:nvPr>
            <p:ph type="ftr" sz="quarter" idx="11"/>
          </p:nvPr>
        </p:nvSpPr>
        <p:spPr>
          <a:xfrm>
            <a:off x="301752" y="6410848"/>
            <a:ext cx="3383280" cy="365760"/>
          </a:xfrm>
        </p:spPr>
        <p:txBody>
          <a:bodyPr/>
          <a:lstStyle/>
          <a:p>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810B440-9AA7-4FA3-9FCF-C3DC22A1064F}" type="slidenum">
              <a:rPr lang="en-GB" smtClean="0"/>
              <a:t>‹#›</a:t>
            </a:fld>
            <a:endParaRPr lang="en-GB"/>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3CD6A16B-F3CA-4E0B-A19A-803A56233A87}" type="datetimeFigureOut">
              <a:rPr lang="en-GB" smtClean="0"/>
              <a:t>05/02/2017</a:t>
            </a:fld>
            <a:endParaRPr lang="en-GB"/>
          </a:p>
        </p:txBody>
      </p:sp>
      <p:sp>
        <p:nvSpPr>
          <p:cNvPr id="6" name="Footer Placeholder 5"/>
          <p:cNvSpPr>
            <a:spLocks noGrp="1"/>
          </p:cNvSpPr>
          <p:nvPr>
            <p:ph type="ftr" sz="quarter" idx="11"/>
          </p:nvPr>
        </p:nvSpPr>
        <p:spPr>
          <a:xfrm>
            <a:off x="301752" y="6410848"/>
            <a:ext cx="3584448" cy="365760"/>
          </a:xfrm>
        </p:spPr>
        <p:txBody>
          <a:bodyPr/>
          <a:lstStyle/>
          <a:p>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3CD6A16B-F3CA-4E0B-A19A-803A56233A87}" type="datetimeFigureOut">
              <a:rPr lang="en-GB" smtClean="0"/>
              <a:t>05/02/2017</a:t>
            </a:fld>
            <a:endParaRPr lang="en-GB"/>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GB"/>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810B440-9AA7-4FA3-9FCF-C3DC22A1064F}" type="slidenum">
              <a:rPr lang="en-GB" smtClean="0"/>
              <a:t>‹#›</a:t>
            </a:fld>
            <a:endParaRPr lang="en-GB"/>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rogrammingsimplified.com/c/source-code/c-program-bubble-so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a:t>Dr. </a:t>
            </a:r>
            <a:r>
              <a:rPr lang="en-GB" dirty="0" err="1"/>
              <a:t>Sifat</a:t>
            </a:r>
            <a:r>
              <a:rPr lang="en-GB" dirty="0"/>
              <a:t> </a:t>
            </a:r>
            <a:r>
              <a:rPr lang="en-GB" dirty="0" err="1"/>
              <a:t>Momen</a:t>
            </a:r>
            <a:endParaRPr lang="en-GB" dirty="0"/>
          </a:p>
        </p:txBody>
      </p:sp>
      <p:sp>
        <p:nvSpPr>
          <p:cNvPr id="2" name="Title 1"/>
          <p:cNvSpPr>
            <a:spLocks noGrp="1"/>
          </p:cNvSpPr>
          <p:nvPr>
            <p:ph type="ctrTitle"/>
          </p:nvPr>
        </p:nvSpPr>
        <p:spPr/>
        <p:txBody>
          <a:bodyPr/>
          <a:lstStyle/>
          <a:p>
            <a:r>
              <a:rPr lang="en-GB" dirty="0"/>
              <a:t>Analyses of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 complexity analysis</a:t>
            </a:r>
          </a:p>
        </p:txBody>
      </p:sp>
      <p:sp>
        <p:nvSpPr>
          <p:cNvPr id="3" name="Content Placeholder 2"/>
          <p:cNvSpPr>
            <a:spLocks noGrp="1"/>
          </p:cNvSpPr>
          <p:nvPr>
            <p:ph sz="quarter" idx="1"/>
          </p:nvPr>
        </p:nvSpPr>
        <p:spPr>
          <a:xfrm>
            <a:off x="301752" y="1527048"/>
            <a:ext cx="3478160" cy="4854280"/>
          </a:xfrm>
        </p:spPr>
        <p:txBody>
          <a:bodyPr>
            <a:normAutofit fontScale="77500" lnSpcReduction="20000"/>
          </a:bodyPr>
          <a:lstStyle/>
          <a:p>
            <a:pPr>
              <a:buNone/>
            </a:pPr>
            <a:r>
              <a:rPr lang="en-GB" dirty="0"/>
              <a:t>function()</a:t>
            </a:r>
          </a:p>
          <a:p>
            <a:pPr>
              <a:buNone/>
            </a:pPr>
            <a:r>
              <a:rPr lang="en-GB" dirty="0"/>
              <a:t>{</a:t>
            </a:r>
          </a:p>
          <a:p>
            <a:pPr>
              <a:buNone/>
            </a:pPr>
            <a:r>
              <a:rPr lang="en-GB" dirty="0"/>
              <a:t> </a:t>
            </a:r>
            <a:r>
              <a:rPr lang="en-GB" dirty="0" err="1"/>
              <a:t>int</a:t>
            </a:r>
            <a:r>
              <a:rPr lang="en-GB" dirty="0"/>
              <a:t> a;</a:t>
            </a:r>
          </a:p>
          <a:p>
            <a:pPr>
              <a:buNone/>
            </a:pPr>
            <a:r>
              <a:rPr lang="en-GB" dirty="0"/>
              <a:t> a = 5; </a:t>
            </a:r>
          </a:p>
          <a:p>
            <a:pPr>
              <a:buNone/>
            </a:pPr>
            <a:r>
              <a:rPr lang="en-GB" dirty="0"/>
              <a:t> a++;</a:t>
            </a:r>
          </a:p>
          <a:p>
            <a:pPr>
              <a:buNone/>
            </a:pPr>
            <a:r>
              <a:rPr lang="en-GB" dirty="0"/>
              <a:t> for(</a:t>
            </a:r>
            <a:r>
              <a:rPr lang="en-GB" dirty="0" err="1"/>
              <a:t>i</a:t>
            </a:r>
            <a:r>
              <a:rPr lang="en-GB" dirty="0"/>
              <a:t> = 0; </a:t>
            </a:r>
            <a:r>
              <a:rPr lang="en-GB" dirty="0" err="1"/>
              <a:t>i</a:t>
            </a:r>
            <a:r>
              <a:rPr lang="en-GB" dirty="0"/>
              <a:t> &lt;n; </a:t>
            </a:r>
            <a:r>
              <a:rPr lang="en-GB" dirty="0" err="1"/>
              <a:t>i</a:t>
            </a:r>
            <a:r>
              <a:rPr lang="en-GB" dirty="0"/>
              <a:t>++)</a:t>
            </a:r>
          </a:p>
          <a:p>
            <a:pPr>
              <a:buNone/>
            </a:pPr>
            <a:r>
              <a:rPr lang="en-GB" dirty="0"/>
              <a:t> {</a:t>
            </a:r>
          </a:p>
          <a:p>
            <a:pPr>
              <a:buNone/>
            </a:pPr>
            <a:r>
              <a:rPr lang="en-GB" dirty="0"/>
              <a:t>  // simple statements                  </a:t>
            </a:r>
          </a:p>
          <a:p>
            <a:pPr>
              <a:buNone/>
            </a:pPr>
            <a:r>
              <a:rPr lang="en-GB" dirty="0"/>
              <a:t>  }</a:t>
            </a:r>
          </a:p>
          <a:p>
            <a:pPr>
              <a:buNone/>
            </a:pPr>
            <a:r>
              <a:rPr lang="en-GB" dirty="0"/>
              <a:t> for(</a:t>
            </a:r>
            <a:r>
              <a:rPr lang="en-GB" dirty="0" err="1"/>
              <a:t>i</a:t>
            </a:r>
            <a:r>
              <a:rPr lang="en-GB" dirty="0"/>
              <a:t>=0; </a:t>
            </a:r>
            <a:r>
              <a:rPr lang="en-GB" dirty="0" err="1"/>
              <a:t>i</a:t>
            </a:r>
            <a:r>
              <a:rPr lang="en-GB" dirty="0"/>
              <a:t>&lt;n; </a:t>
            </a:r>
            <a:r>
              <a:rPr lang="en-GB" dirty="0" err="1"/>
              <a:t>i</a:t>
            </a:r>
            <a:r>
              <a:rPr lang="en-GB" dirty="0"/>
              <a:t>++)</a:t>
            </a:r>
          </a:p>
          <a:p>
            <a:pPr>
              <a:buNone/>
            </a:pPr>
            <a:r>
              <a:rPr lang="en-GB" dirty="0"/>
              <a:t>  for(j=0; j&lt;n; j++)</a:t>
            </a:r>
          </a:p>
          <a:p>
            <a:pPr>
              <a:buNone/>
            </a:pPr>
            <a:r>
              <a:rPr lang="en-GB" dirty="0"/>
              <a:t>   {</a:t>
            </a:r>
          </a:p>
          <a:p>
            <a:pPr>
              <a:buNone/>
            </a:pPr>
            <a:r>
              <a:rPr lang="en-GB" dirty="0"/>
              <a:t>      // simple statements</a:t>
            </a:r>
          </a:p>
          <a:p>
            <a:pPr>
              <a:buNone/>
            </a:pPr>
            <a:r>
              <a:rPr lang="en-GB" dirty="0"/>
              <a:t>    }</a:t>
            </a:r>
          </a:p>
          <a:p>
            <a:pPr>
              <a:buNone/>
            </a:pPr>
            <a:endParaRPr lang="en-GB" dirty="0"/>
          </a:p>
          <a:p>
            <a:pPr>
              <a:buNone/>
            </a:pPr>
            <a:endParaRPr lang="en-GB" dirty="0"/>
          </a:p>
          <a:p>
            <a:pPr>
              <a:buNone/>
            </a:pPr>
            <a:endParaRPr lang="en-GB" dirty="0"/>
          </a:p>
          <a:p>
            <a:pPr>
              <a:buNone/>
            </a:pPr>
            <a:endParaRPr lang="en-GB" dirty="0"/>
          </a:p>
          <a:p>
            <a:pPr>
              <a:buNone/>
            </a:pPr>
            <a:endParaRPr lang="en-GB" dirty="0"/>
          </a:p>
        </p:txBody>
      </p:sp>
      <p:sp>
        <p:nvSpPr>
          <p:cNvPr id="4" name="Right Brace 3"/>
          <p:cNvSpPr/>
          <p:nvPr/>
        </p:nvSpPr>
        <p:spPr>
          <a:xfrm>
            <a:off x="2339752" y="2276872"/>
            <a:ext cx="1440160"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ight Brace 4"/>
          <p:cNvSpPr/>
          <p:nvPr/>
        </p:nvSpPr>
        <p:spPr>
          <a:xfrm>
            <a:off x="2915816" y="3284984"/>
            <a:ext cx="360040" cy="936104"/>
          </a:xfrm>
          <a:prstGeom prst="righ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Right Brace 5"/>
          <p:cNvSpPr/>
          <p:nvPr/>
        </p:nvSpPr>
        <p:spPr>
          <a:xfrm>
            <a:off x="3275856" y="4509120"/>
            <a:ext cx="504056" cy="14401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3995936" y="2420888"/>
            <a:ext cx="2520280" cy="461665"/>
          </a:xfrm>
          <a:prstGeom prst="rect">
            <a:avLst/>
          </a:prstGeom>
          <a:noFill/>
        </p:spPr>
        <p:txBody>
          <a:bodyPr wrap="square" rtlCol="0">
            <a:spAutoFit/>
          </a:bodyPr>
          <a:lstStyle/>
          <a:p>
            <a:r>
              <a:rPr lang="en-GB" sz="2400" dirty="0"/>
              <a:t>O(1)</a:t>
            </a:r>
          </a:p>
        </p:txBody>
      </p:sp>
      <p:sp>
        <p:nvSpPr>
          <p:cNvPr id="8" name="TextBox 7"/>
          <p:cNvSpPr txBox="1"/>
          <p:nvPr/>
        </p:nvSpPr>
        <p:spPr>
          <a:xfrm>
            <a:off x="4067944" y="3501008"/>
            <a:ext cx="1512168" cy="461665"/>
          </a:xfrm>
          <a:prstGeom prst="rect">
            <a:avLst/>
          </a:prstGeom>
          <a:noFill/>
        </p:spPr>
        <p:txBody>
          <a:bodyPr wrap="square" rtlCol="0">
            <a:spAutoFit/>
          </a:bodyPr>
          <a:lstStyle/>
          <a:p>
            <a:r>
              <a:rPr lang="en-GB" sz="2400" dirty="0"/>
              <a:t>O(n)</a:t>
            </a:r>
          </a:p>
        </p:txBody>
      </p:sp>
      <p:sp>
        <p:nvSpPr>
          <p:cNvPr id="9" name="TextBox 8"/>
          <p:cNvSpPr txBox="1"/>
          <p:nvPr/>
        </p:nvSpPr>
        <p:spPr>
          <a:xfrm>
            <a:off x="3995936" y="5013176"/>
            <a:ext cx="1224136" cy="461665"/>
          </a:xfrm>
          <a:prstGeom prst="rect">
            <a:avLst/>
          </a:prstGeom>
          <a:noFill/>
        </p:spPr>
        <p:txBody>
          <a:bodyPr wrap="square" rtlCol="0">
            <a:spAutoFit/>
          </a:bodyPr>
          <a:lstStyle/>
          <a:p>
            <a:r>
              <a:rPr lang="en-GB" sz="2400" dirty="0"/>
              <a:t>O(n</a:t>
            </a:r>
            <a:r>
              <a:rPr lang="en-GB" sz="2400" baseline="30000" dirty="0"/>
              <a:t>2</a:t>
            </a:r>
            <a:r>
              <a:rPr lang="en-GB" sz="2400" dirty="0"/>
              <a:t>)</a:t>
            </a:r>
          </a:p>
        </p:txBody>
      </p:sp>
      <p:sp>
        <p:nvSpPr>
          <p:cNvPr id="10" name="TextBox 9"/>
          <p:cNvSpPr txBox="1"/>
          <p:nvPr/>
        </p:nvSpPr>
        <p:spPr>
          <a:xfrm>
            <a:off x="5940152" y="2348880"/>
            <a:ext cx="2952328" cy="1754326"/>
          </a:xfrm>
          <a:prstGeom prst="rect">
            <a:avLst/>
          </a:prstGeom>
          <a:noFill/>
        </p:spPr>
        <p:txBody>
          <a:bodyPr wrap="square" rtlCol="0">
            <a:spAutoFit/>
          </a:bodyPr>
          <a:lstStyle/>
          <a:p>
            <a:r>
              <a:rPr lang="en-GB" dirty="0"/>
              <a:t>T(n) = O(1) + O(n) + O(n</a:t>
            </a:r>
            <a:r>
              <a:rPr lang="en-GB" baseline="30000" dirty="0"/>
              <a:t>2</a:t>
            </a:r>
            <a:r>
              <a:rPr lang="en-GB" dirty="0"/>
              <a:t>)</a:t>
            </a:r>
          </a:p>
          <a:p>
            <a:r>
              <a:rPr lang="en-GB" dirty="0"/>
              <a:t>For large values of n,</a:t>
            </a:r>
          </a:p>
          <a:p>
            <a:r>
              <a:rPr lang="en-GB" dirty="0"/>
              <a:t>O(1) and O(n) would be insignificant</a:t>
            </a:r>
          </a:p>
          <a:p>
            <a:endParaRPr lang="en-GB" dirty="0"/>
          </a:p>
          <a:p>
            <a:r>
              <a:rPr lang="en-GB" dirty="0">
                <a:sym typeface="Symbol"/>
              </a:rPr>
              <a:t> T(n) = O(n</a:t>
            </a:r>
            <a:r>
              <a:rPr lang="en-GB" baseline="30000" dirty="0">
                <a:sym typeface="Symbol"/>
              </a:rPr>
              <a:t>2</a:t>
            </a:r>
            <a:r>
              <a:rPr lang="en-GB" dirty="0">
                <a:sym typeface="Symbol"/>
              </a:rPr>
              <a:t>)</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the time complexity of this function?</a:t>
            </a:r>
          </a:p>
        </p:txBody>
      </p:sp>
      <p:sp>
        <p:nvSpPr>
          <p:cNvPr id="3" name="Content Placeholder 2"/>
          <p:cNvSpPr>
            <a:spLocks noGrp="1"/>
          </p:cNvSpPr>
          <p:nvPr>
            <p:ph sz="quarter" idx="1"/>
          </p:nvPr>
        </p:nvSpPr>
        <p:spPr/>
        <p:txBody>
          <a:bodyPr>
            <a:normAutofit fontScale="62500" lnSpcReduction="20000"/>
          </a:bodyPr>
          <a:lstStyle/>
          <a:p>
            <a:pPr>
              <a:buNone/>
            </a:pPr>
            <a:r>
              <a:rPr lang="en-GB" dirty="0"/>
              <a:t>function()</a:t>
            </a:r>
          </a:p>
          <a:p>
            <a:pPr>
              <a:buNone/>
            </a:pPr>
            <a:r>
              <a:rPr lang="en-GB" dirty="0"/>
              <a:t>{</a:t>
            </a:r>
          </a:p>
          <a:p>
            <a:pPr>
              <a:buNone/>
            </a:pPr>
            <a:r>
              <a:rPr lang="en-GB" dirty="0"/>
              <a:t>   if(some condition)</a:t>
            </a:r>
          </a:p>
          <a:p>
            <a:pPr>
              <a:buNone/>
            </a:pPr>
            <a:r>
              <a:rPr lang="en-GB" dirty="0"/>
              <a:t>   {</a:t>
            </a:r>
          </a:p>
          <a:p>
            <a:pPr>
              <a:buNone/>
            </a:pPr>
            <a:r>
              <a:rPr lang="en-GB" dirty="0"/>
              <a:t>      for(</a:t>
            </a:r>
            <a:r>
              <a:rPr lang="en-GB" dirty="0" err="1"/>
              <a:t>i</a:t>
            </a:r>
            <a:r>
              <a:rPr lang="en-GB" dirty="0"/>
              <a:t> = 0; </a:t>
            </a:r>
            <a:r>
              <a:rPr lang="en-GB" dirty="0" err="1"/>
              <a:t>i</a:t>
            </a:r>
            <a:r>
              <a:rPr lang="en-GB" dirty="0"/>
              <a:t> &lt;n; </a:t>
            </a:r>
            <a:r>
              <a:rPr lang="en-GB" dirty="0" err="1"/>
              <a:t>i</a:t>
            </a:r>
            <a:r>
              <a:rPr lang="en-GB" dirty="0"/>
              <a:t>++)</a:t>
            </a:r>
          </a:p>
          <a:p>
            <a:pPr>
              <a:buNone/>
            </a:pPr>
            <a:r>
              <a:rPr lang="en-GB" dirty="0"/>
              <a:t>     {</a:t>
            </a:r>
          </a:p>
          <a:p>
            <a:pPr>
              <a:buNone/>
            </a:pPr>
            <a:r>
              <a:rPr lang="en-GB" dirty="0"/>
              <a:t>             // simple statements                  </a:t>
            </a:r>
          </a:p>
          <a:p>
            <a:pPr>
              <a:buNone/>
            </a:pPr>
            <a:r>
              <a:rPr lang="en-GB" dirty="0"/>
              <a:t>      }</a:t>
            </a:r>
          </a:p>
          <a:p>
            <a:pPr>
              <a:buNone/>
            </a:pPr>
            <a:r>
              <a:rPr lang="en-GB" dirty="0"/>
              <a:t>   }</a:t>
            </a:r>
          </a:p>
          <a:p>
            <a:pPr>
              <a:buNone/>
            </a:pPr>
            <a:r>
              <a:rPr lang="en-GB" dirty="0"/>
              <a:t>else</a:t>
            </a:r>
          </a:p>
          <a:p>
            <a:pPr>
              <a:buNone/>
            </a:pPr>
            <a:r>
              <a:rPr lang="en-GB" dirty="0"/>
              <a:t>{</a:t>
            </a:r>
          </a:p>
          <a:p>
            <a:pPr>
              <a:buNone/>
            </a:pPr>
            <a:r>
              <a:rPr lang="en-GB" dirty="0"/>
              <a:t>    for(</a:t>
            </a:r>
            <a:r>
              <a:rPr lang="en-GB" dirty="0" err="1"/>
              <a:t>i</a:t>
            </a:r>
            <a:r>
              <a:rPr lang="en-GB" dirty="0"/>
              <a:t>=0; </a:t>
            </a:r>
            <a:r>
              <a:rPr lang="en-GB" dirty="0" err="1"/>
              <a:t>i</a:t>
            </a:r>
            <a:r>
              <a:rPr lang="en-GB" dirty="0"/>
              <a:t>&lt;n; </a:t>
            </a:r>
            <a:r>
              <a:rPr lang="en-GB" dirty="0" err="1"/>
              <a:t>i</a:t>
            </a:r>
            <a:r>
              <a:rPr lang="en-GB" dirty="0"/>
              <a:t>++)</a:t>
            </a:r>
          </a:p>
          <a:p>
            <a:pPr>
              <a:buNone/>
            </a:pPr>
            <a:r>
              <a:rPr lang="en-GB" dirty="0"/>
              <a:t>    for(j=0; j&lt;n; j++)</a:t>
            </a:r>
          </a:p>
          <a:p>
            <a:pPr>
              <a:buNone/>
            </a:pPr>
            <a:r>
              <a:rPr lang="en-GB" dirty="0"/>
              <a:t>    {</a:t>
            </a:r>
          </a:p>
          <a:p>
            <a:pPr>
              <a:buNone/>
            </a:pPr>
            <a:r>
              <a:rPr lang="en-GB" dirty="0"/>
              <a:t>      // simple statements</a:t>
            </a:r>
          </a:p>
          <a:p>
            <a:pPr>
              <a:buNone/>
            </a:pPr>
            <a:r>
              <a:rPr lang="en-GB" dirty="0"/>
              <a:t>    }</a:t>
            </a:r>
          </a:p>
          <a:p>
            <a:pPr>
              <a:buNone/>
            </a:pPr>
            <a:r>
              <a:rPr lang="en-GB" dirty="0"/>
              <a:t>}</a:t>
            </a:r>
          </a:p>
          <a:p>
            <a:pPr>
              <a:buNone/>
            </a:pPr>
            <a:endParaRPr lang="en-GB" dirty="0"/>
          </a:p>
          <a:p>
            <a:pPr>
              <a:buNone/>
            </a:pPr>
            <a:endParaRPr lang="en-GB" dirty="0"/>
          </a:p>
          <a:p>
            <a:pPr>
              <a:buNone/>
            </a:pPr>
            <a:endParaRPr lang="en-GB" dirty="0"/>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Now let’s analyze a code</a:t>
            </a:r>
          </a:p>
        </p:txBody>
      </p:sp>
      <p:sp>
        <p:nvSpPr>
          <p:cNvPr id="3" name="Content Placeholder 2"/>
          <p:cNvSpPr>
            <a:spLocks noGrp="1"/>
          </p:cNvSpPr>
          <p:nvPr>
            <p:ph sz="quarter" idx="1"/>
          </p:nvPr>
        </p:nvSpPr>
        <p:spPr/>
        <p:txBody>
          <a:bodyPr/>
          <a:lstStyle/>
          <a:p>
            <a:endParaRPr lang="en-GB" dirty="0">
              <a:hlinkClick r:id="rId2"/>
            </a:endParaRPr>
          </a:p>
          <a:p>
            <a:endParaRPr lang="en-GB" dirty="0">
              <a:hlinkClick r:id="rId2"/>
            </a:endParaRPr>
          </a:p>
          <a:p>
            <a:endParaRPr lang="en-GB" dirty="0">
              <a:hlinkClick r:id="rId2"/>
            </a:endParaRPr>
          </a:p>
          <a:p>
            <a:r>
              <a:rPr lang="en-GB" dirty="0">
                <a:hlinkClick r:id="rId2"/>
              </a:rPr>
              <a:t>http://www.programmingsimplified.com/c/source-code/c-program-bubble-sort</a:t>
            </a:r>
            <a:endParaRPr lang="en-GB" dirty="0"/>
          </a:p>
          <a:p>
            <a:pPr>
              <a:buNone/>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098" name="Picture 2"/>
          <p:cNvPicPr>
            <a:picLocks noGrp="1" noChangeAspect="1" noChangeArrowheads="1"/>
          </p:cNvPicPr>
          <p:nvPr>
            <p:ph sz="quarter" idx="1"/>
          </p:nvPr>
        </p:nvPicPr>
        <p:blipFill>
          <a:blip r:embed="rId2" cstate="print"/>
          <a:srcRect/>
          <a:stretch>
            <a:fillRect/>
          </a:stretch>
        </p:blipFill>
        <p:spPr bwMode="auto">
          <a:xfrm>
            <a:off x="0" y="0"/>
            <a:ext cx="8964488" cy="6743091"/>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Singly Linked List</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50308036"/>
              </p:ext>
            </p:extLst>
          </p:nvPr>
        </p:nvGraphicFramePr>
        <p:xfrm>
          <a:off x="301625" y="1527175"/>
          <a:ext cx="8504238" cy="4988560"/>
        </p:xfrm>
        <a:graphic>
          <a:graphicData uri="http://schemas.openxmlformats.org/drawingml/2006/table">
            <a:tbl>
              <a:tblPr firstRow="1" bandRow="1">
                <a:tableStyleId>{5C22544A-7EE6-4342-B048-85BDC9FD1C3A}</a:tableStyleId>
              </a:tblPr>
              <a:tblGrid>
                <a:gridCol w="2834746">
                  <a:extLst>
                    <a:ext uri="{9D8B030D-6E8A-4147-A177-3AD203B41FA5}">
                      <a16:colId xmlns:a16="http://schemas.microsoft.com/office/drawing/2014/main" val="20000"/>
                    </a:ext>
                  </a:extLst>
                </a:gridCol>
                <a:gridCol w="2834746">
                  <a:extLst>
                    <a:ext uri="{9D8B030D-6E8A-4147-A177-3AD203B41FA5}">
                      <a16:colId xmlns:a16="http://schemas.microsoft.com/office/drawing/2014/main" val="20001"/>
                    </a:ext>
                  </a:extLst>
                </a:gridCol>
                <a:gridCol w="2834746">
                  <a:extLst>
                    <a:ext uri="{9D8B030D-6E8A-4147-A177-3AD203B41FA5}">
                      <a16:colId xmlns:a16="http://schemas.microsoft.com/office/drawing/2014/main" val="20002"/>
                    </a:ext>
                  </a:extLst>
                </a:gridCol>
              </a:tblGrid>
              <a:tr h="370840">
                <a:tc>
                  <a:txBody>
                    <a:bodyPr/>
                    <a:lstStyle/>
                    <a:p>
                      <a:r>
                        <a:rPr lang="en-US" dirty="0"/>
                        <a:t>Operation</a:t>
                      </a:r>
                    </a:p>
                  </a:txBody>
                  <a:tcPr/>
                </a:tc>
                <a:tc>
                  <a:txBody>
                    <a:bodyPr/>
                    <a:lstStyle/>
                    <a:p>
                      <a:r>
                        <a:rPr lang="en-US" dirty="0"/>
                        <a:t>Without tail</a:t>
                      </a:r>
                    </a:p>
                  </a:txBody>
                  <a:tcPr/>
                </a:tc>
                <a:tc>
                  <a:txBody>
                    <a:bodyPr/>
                    <a:lstStyle/>
                    <a:p>
                      <a:r>
                        <a:rPr lang="en-US" dirty="0"/>
                        <a:t>With</a:t>
                      </a:r>
                      <a:r>
                        <a:rPr lang="en-US" baseline="0" dirty="0"/>
                        <a:t> tail</a:t>
                      </a:r>
                      <a:endParaRPr lang="en-US" dirty="0"/>
                    </a:p>
                  </a:txBody>
                  <a:tcPr/>
                </a:tc>
                <a:extLst>
                  <a:ext uri="{0D108BD9-81ED-4DB2-BD59-A6C34878D82A}">
                    <a16:rowId xmlns:a16="http://schemas.microsoft.com/office/drawing/2014/main" val="10000"/>
                  </a:ext>
                </a:extLst>
              </a:tr>
              <a:tr h="370840">
                <a:tc>
                  <a:txBody>
                    <a:bodyPr/>
                    <a:lstStyle/>
                    <a:p>
                      <a:r>
                        <a:rPr lang="en-US" dirty="0"/>
                        <a:t>Add Node At Front</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10001"/>
                  </a:ext>
                </a:extLst>
              </a:tr>
              <a:tr h="370840">
                <a:tc>
                  <a:txBody>
                    <a:bodyPr/>
                    <a:lstStyle/>
                    <a:p>
                      <a:r>
                        <a:rPr lang="en-US" dirty="0"/>
                        <a:t>Add Node At End</a:t>
                      </a:r>
                    </a:p>
                  </a:txBody>
                  <a:tcPr/>
                </a:tc>
                <a:tc>
                  <a:txBody>
                    <a:bodyPr/>
                    <a:lstStyle/>
                    <a:p>
                      <a:r>
                        <a:rPr lang="en-US" dirty="0"/>
                        <a:t>O(n)</a:t>
                      </a:r>
                    </a:p>
                  </a:txBody>
                  <a:tcPr/>
                </a:tc>
                <a:tc>
                  <a:txBody>
                    <a:bodyPr/>
                    <a:lstStyle/>
                    <a:p>
                      <a:r>
                        <a:rPr lang="en-US" dirty="0"/>
                        <a:t>O(1)</a:t>
                      </a:r>
                    </a:p>
                  </a:txBody>
                  <a:tcPr/>
                </a:tc>
                <a:extLst>
                  <a:ext uri="{0D108BD9-81ED-4DB2-BD59-A6C34878D82A}">
                    <a16:rowId xmlns:a16="http://schemas.microsoft.com/office/drawing/2014/main" val="10002"/>
                  </a:ext>
                </a:extLst>
              </a:tr>
              <a:tr h="370840">
                <a:tc>
                  <a:txBody>
                    <a:bodyPr/>
                    <a:lstStyle/>
                    <a:p>
                      <a:r>
                        <a:rPr lang="en-US" dirty="0"/>
                        <a:t>Add Node At A</a:t>
                      </a:r>
                      <a:r>
                        <a:rPr lang="en-US" baseline="0" dirty="0"/>
                        <a:t> Particular Position</a:t>
                      </a:r>
                      <a:endParaRPr lang="en-US" dirty="0"/>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10003"/>
                  </a:ext>
                </a:extLst>
              </a:tr>
              <a:tr h="370840">
                <a:tc>
                  <a:txBody>
                    <a:bodyPr/>
                    <a:lstStyle/>
                    <a:p>
                      <a:r>
                        <a:rPr lang="en-US" dirty="0"/>
                        <a:t>Search an</a:t>
                      </a:r>
                      <a:r>
                        <a:rPr lang="en-US" baseline="0" dirty="0"/>
                        <a:t> item</a:t>
                      </a:r>
                      <a:endParaRPr lang="en-US" dirty="0"/>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10004"/>
                  </a:ext>
                </a:extLst>
              </a:tr>
              <a:tr h="370840">
                <a:tc>
                  <a:txBody>
                    <a:bodyPr/>
                    <a:lstStyle/>
                    <a:p>
                      <a:r>
                        <a:rPr lang="en-US" dirty="0"/>
                        <a:t>Delete Front Node</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10005"/>
                  </a:ext>
                </a:extLst>
              </a:tr>
              <a:tr h="370840">
                <a:tc>
                  <a:txBody>
                    <a:bodyPr/>
                    <a:lstStyle/>
                    <a:p>
                      <a:r>
                        <a:rPr lang="en-US" dirty="0"/>
                        <a:t>Delete Last Node</a:t>
                      </a:r>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10006"/>
                  </a:ext>
                </a:extLst>
              </a:tr>
              <a:tr h="370840">
                <a:tc>
                  <a:txBody>
                    <a:bodyPr/>
                    <a:lstStyle/>
                    <a:p>
                      <a:r>
                        <a:rPr lang="en-US" dirty="0"/>
                        <a:t>Delete a Node</a:t>
                      </a:r>
                      <a:r>
                        <a:rPr lang="en-US" baseline="0" dirty="0"/>
                        <a:t> at a Particular Position</a:t>
                      </a:r>
                      <a:endParaRPr lang="en-US" dirty="0"/>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10007"/>
                  </a:ext>
                </a:extLst>
              </a:tr>
              <a:tr h="370840">
                <a:tc>
                  <a:txBody>
                    <a:bodyPr/>
                    <a:lstStyle/>
                    <a:p>
                      <a:r>
                        <a:rPr lang="en-US" dirty="0"/>
                        <a:t>Return first node</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10008"/>
                  </a:ext>
                </a:extLst>
              </a:tr>
              <a:tr h="370840">
                <a:tc>
                  <a:txBody>
                    <a:bodyPr/>
                    <a:lstStyle/>
                    <a:p>
                      <a:r>
                        <a:rPr lang="en-US" dirty="0"/>
                        <a:t>Return last node</a:t>
                      </a:r>
                    </a:p>
                  </a:txBody>
                  <a:tcPr/>
                </a:tc>
                <a:tc>
                  <a:txBody>
                    <a:bodyPr/>
                    <a:lstStyle/>
                    <a:p>
                      <a:r>
                        <a:rPr lang="en-US" dirty="0"/>
                        <a:t>O(n)</a:t>
                      </a:r>
                    </a:p>
                  </a:txBody>
                  <a:tcPr/>
                </a:tc>
                <a:tc>
                  <a:txBody>
                    <a:bodyPr/>
                    <a:lstStyle/>
                    <a:p>
                      <a:r>
                        <a:rPr lang="en-US" dirty="0"/>
                        <a:t>O(1)</a:t>
                      </a:r>
                    </a:p>
                  </a:txBody>
                  <a:tcPr/>
                </a:tc>
                <a:extLst>
                  <a:ext uri="{0D108BD9-81ED-4DB2-BD59-A6C34878D82A}">
                    <a16:rowId xmlns:a16="http://schemas.microsoft.com/office/drawing/2014/main" val="10009"/>
                  </a:ext>
                </a:extLst>
              </a:tr>
              <a:tr h="370840">
                <a:tc>
                  <a:txBody>
                    <a:bodyPr/>
                    <a:lstStyle/>
                    <a:p>
                      <a:r>
                        <a:rPr lang="en-US" dirty="0"/>
                        <a:t>Add node</a:t>
                      </a:r>
                      <a:r>
                        <a:rPr lang="en-US" baseline="0" dirty="0"/>
                        <a:t> before a node</a:t>
                      </a:r>
                      <a:endParaRPr lang="en-US" dirty="0"/>
                    </a:p>
                  </a:txBody>
                  <a:tcPr/>
                </a:tc>
                <a:tc>
                  <a:txBody>
                    <a:bodyPr/>
                    <a:lstStyle/>
                    <a:p>
                      <a:r>
                        <a:rPr lang="en-US" dirty="0"/>
                        <a:t>O(n)</a:t>
                      </a:r>
                    </a:p>
                  </a:txBody>
                  <a:tcPr/>
                </a:tc>
                <a:tc>
                  <a:txBody>
                    <a:bodyPr/>
                    <a:lstStyle/>
                    <a:p>
                      <a:r>
                        <a:rPr lang="en-US" dirty="0"/>
                        <a:t>O(n)</a:t>
                      </a:r>
                    </a:p>
                  </a:txBody>
                  <a:tcPr/>
                </a:tc>
                <a:extLst>
                  <a:ext uri="{0D108BD9-81ED-4DB2-BD59-A6C34878D82A}">
                    <a16:rowId xmlns:a16="http://schemas.microsoft.com/office/drawing/2014/main" val="10010"/>
                  </a:ext>
                </a:extLst>
              </a:tr>
              <a:tr h="370840">
                <a:tc>
                  <a:txBody>
                    <a:bodyPr/>
                    <a:lstStyle/>
                    <a:p>
                      <a:r>
                        <a:rPr lang="en-US" dirty="0"/>
                        <a:t>Add node after a node</a:t>
                      </a:r>
                    </a:p>
                  </a:txBody>
                  <a:tcPr/>
                </a:tc>
                <a:tc>
                  <a:txBody>
                    <a:bodyPr/>
                    <a:lstStyle/>
                    <a:p>
                      <a:r>
                        <a:rPr lang="en-US" dirty="0"/>
                        <a:t>O(1)</a:t>
                      </a:r>
                    </a:p>
                  </a:txBody>
                  <a:tcPr/>
                </a:tc>
                <a:tc>
                  <a:txBody>
                    <a:bodyPr/>
                    <a:lstStyle/>
                    <a:p>
                      <a:r>
                        <a:rPr lang="en-US" dirty="0"/>
                        <a:t>O(1)</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2180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Analyzing Algorithms &amp; Random Access Machine (RAM) model</a:t>
            </a:r>
          </a:p>
        </p:txBody>
      </p:sp>
      <p:sp>
        <p:nvSpPr>
          <p:cNvPr id="3" name="Content Placeholder 2"/>
          <p:cNvSpPr>
            <a:spLocks noGrp="1"/>
          </p:cNvSpPr>
          <p:nvPr>
            <p:ph sz="quarter" idx="1"/>
          </p:nvPr>
        </p:nvSpPr>
        <p:spPr/>
        <p:txBody>
          <a:bodyPr>
            <a:normAutofit fontScale="92500" lnSpcReduction="20000"/>
          </a:bodyPr>
          <a:lstStyle/>
          <a:p>
            <a:r>
              <a:rPr lang="en-GB" dirty="0"/>
              <a:t>Analyzing an algorithm means predicting resources that the algorithm requires.</a:t>
            </a:r>
          </a:p>
          <a:p>
            <a:pPr lvl="1"/>
            <a:r>
              <a:rPr lang="en-GB" dirty="0"/>
              <a:t>Resources can include memory, communication bandwidth, computer hardware, ....</a:t>
            </a:r>
          </a:p>
          <a:p>
            <a:pPr lvl="1"/>
            <a:r>
              <a:rPr lang="en-GB" dirty="0"/>
              <a:t>However, most often it is the computational time we want to measure.</a:t>
            </a:r>
          </a:p>
          <a:p>
            <a:r>
              <a:rPr lang="en-GB" dirty="0"/>
              <a:t>Generally, by analyzing several candidate algorithms for a problem, we can identify a most efficient one.</a:t>
            </a:r>
          </a:p>
          <a:p>
            <a:r>
              <a:rPr lang="en-GB" dirty="0"/>
              <a:t>Before we can analyze an algorithm, we need to have a model of the implementation technology against which an algorithm will be evaluated.</a:t>
            </a:r>
          </a:p>
          <a:p>
            <a:r>
              <a:rPr lang="en-GB" dirty="0"/>
              <a:t>For the rest of this course, we will use random-access machine (RAM) model of computation as our implementation technology.</a:t>
            </a:r>
          </a:p>
        </p:txBody>
      </p:sp>
    </p:spTree>
    <p:extLst>
      <p:ext uri="{BB962C8B-B14F-4D97-AF65-F5344CB8AC3E}">
        <p14:creationId xmlns:p14="http://schemas.microsoft.com/office/powerpoint/2010/main" val="173863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Random-Access Machine (RAM) model</a:t>
            </a:r>
          </a:p>
        </p:txBody>
      </p:sp>
      <p:sp>
        <p:nvSpPr>
          <p:cNvPr id="3" name="Content Placeholder 2"/>
          <p:cNvSpPr>
            <a:spLocks noGrp="1"/>
          </p:cNvSpPr>
          <p:nvPr>
            <p:ph sz="quarter" idx="1"/>
          </p:nvPr>
        </p:nvSpPr>
        <p:spPr>
          <a:xfrm>
            <a:off x="301752" y="1593304"/>
            <a:ext cx="8503920" cy="4572000"/>
          </a:xfrm>
        </p:spPr>
        <p:txBody>
          <a:bodyPr>
            <a:normAutofit lnSpcReduction="10000"/>
          </a:bodyPr>
          <a:lstStyle/>
          <a:p>
            <a:r>
              <a:rPr lang="en-GB" dirty="0"/>
              <a:t>One processor</a:t>
            </a:r>
          </a:p>
          <a:p>
            <a:r>
              <a:rPr lang="en-GB" dirty="0"/>
              <a:t>Instructions are executed one after another. No concurrent operations</a:t>
            </a:r>
          </a:p>
          <a:p>
            <a:r>
              <a:rPr lang="en-GB" dirty="0"/>
              <a:t>The following instructions takes a constant amount of time:</a:t>
            </a:r>
          </a:p>
          <a:p>
            <a:pPr lvl="1"/>
            <a:r>
              <a:rPr lang="en-GB" dirty="0"/>
              <a:t>Arithmetic: add, subtract, divide, multiply, remainder, floor, ceiling. Also shift-left /shift-right</a:t>
            </a:r>
          </a:p>
          <a:p>
            <a:pPr lvl="1"/>
            <a:r>
              <a:rPr lang="en-GB" dirty="0"/>
              <a:t>Data movement: load, store, copy</a:t>
            </a:r>
          </a:p>
          <a:p>
            <a:pPr lvl="1"/>
            <a:r>
              <a:rPr lang="en-GB" dirty="0"/>
              <a:t>Control: conditional/unconditional branch, subroutine call </a:t>
            </a:r>
            <a:r>
              <a:rPr lang="en-GB"/>
              <a:t>and return</a:t>
            </a:r>
            <a:endParaRPr lang="en-GB" dirty="0"/>
          </a:p>
          <a:p>
            <a:r>
              <a:rPr lang="en-GB" dirty="0"/>
              <a:t>RAM uses integer and floating-point types</a:t>
            </a:r>
          </a:p>
        </p:txBody>
      </p:sp>
    </p:spTree>
    <p:extLst>
      <p:ext uri="{BB962C8B-B14F-4D97-AF65-F5344CB8AC3E}">
        <p14:creationId xmlns:p14="http://schemas.microsoft.com/office/powerpoint/2010/main" val="180634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Time complexity analysis – asymptotic notations</a:t>
            </a:r>
          </a:p>
        </p:txBody>
      </p:sp>
      <p:sp>
        <p:nvSpPr>
          <p:cNvPr id="3" name="Content Placeholder 2"/>
          <p:cNvSpPr>
            <a:spLocks noGrp="1"/>
          </p:cNvSpPr>
          <p:nvPr>
            <p:ph sz="quarter" idx="1"/>
          </p:nvPr>
        </p:nvSpPr>
        <p:spPr/>
        <p:txBody>
          <a:bodyPr/>
          <a:lstStyle/>
          <a:p>
            <a:r>
              <a:rPr lang="en-GB" dirty="0"/>
              <a:t>In this lesson, we will learn the concept of asymptotic notation as a way to classify running time of algorithms into some generic and broad classes.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Time complexity analysis – asymptotic notations</a:t>
            </a:r>
          </a:p>
        </p:txBody>
      </p:sp>
      <p:sp>
        <p:nvSpPr>
          <p:cNvPr id="3" name="Content Placeholder 2"/>
          <p:cNvSpPr>
            <a:spLocks noGrp="1"/>
          </p:cNvSpPr>
          <p:nvPr>
            <p:ph sz="quarter" idx="1"/>
          </p:nvPr>
        </p:nvSpPr>
        <p:spPr/>
        <p:txBody>
          <a:bodyPr/>
          <a:lstStyle/>
          <a:p>
            <a:r>
              <a:rPr lang="en-GB" dirty="0"/>
              <a:t>Algorithm 1: T(n) = 5n</a:t>
            </a:r>
            <a:r>
              <a:rPr lang="en-GB" baseline="30000" dirty="0"/>
              <a:t>2</a:t>
            </a:r>
            <a:r>
              <a:rPr lang="en-GB" dirty="0"/>
              <a:t> + 7</a:t>
            </a:r>
          </a:p>
          <a:p>
            <a:r>
              <a:rPr lang="en-GB" dirty="0"/>
              <a:t>Algorithm 2: T(n) = 17n</a:t>
            </a:r>
            <a:r>
              <a:rPr lang="en-GB" baseline="30000" dirty="0"/>
              <a:t>2</a:t>
            </a:r>
            <a:r>
              <a:rPr lang="en-GB" dirty="0"/>
              <a:t> + 6n + 8</a:t>
            </a:r>
          </a:p>
          <a:p>
            <a:pPr>
              <a:buNone/>
            </a:pPr>
            <a:endParaRPr lang="en-GB" dirty="0"/>
          </a:p>
          <a:p>
            <a:pPr>
              <a:buNone/>
            </a:pPr>
            <a:r>
              <a:rPr lang="en-GB" dirty="0"/>
              <a:t>   These functions are corresponding to the model machines but we want some functions or some representation which is true irrespective of the machine and still gives us the idea about the rate of growth of time.</a:t>
            </a:r>
          </a:p>
        </p:txBody>
      </p:sp>
      <p:sp>
        <p:nvSpPr>
          <p:cNvPr id="4" name="Right Brace 3"/>
          <p:cNvSpPr/>
          <p:nvPr/>
        </p:nvSpPr>
        <p:spPr>
          <a:xfrm>
            <a:off x="6012160" y="1628800"/>
            <a:ext cx="216024" cy="10081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p:cNvSpPr txBox="1"/>
          <p:nvPr/>
        </p:nvSpPr>
        <p:spPr>
          <a:xfrm>
            <a:off x="6372200" y="1844824"/>
            <a:ext cx="2088232" cy="646331"/>
          </a:xfrm>
          <a:prstGeom prst="rect">
            <a:avLst/>
          </a:prstGeom>
          <a:noFill/>
        </p:spPr>
        <p:txBody>
          <a:bodyPr wrap="square" rtlCol="0">
            <a:spAutoFit/>
          </a:bodyPr>
          <a:lstStyle/>
          <a:p>
            <a:r>
              <a:rPr lang="en-GB" dirty="0"/>
              <a:t>Random Access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Time complexity analysis – asymptotic notations</a:t>
            </a:r>
          </a:p>
        </p:txBody>
      </p:sp>
      <p:sp>
        <p:nvSpPr>
          <p:cNvPr id="3" name="Content Placeholder 2"/>
          <p:cNvSpPr>
            <a:spLocks noGrp="1"/>
          </p:cNvSpPr>
          <p:nvPr>
            <p:ph sz="quarter" idx="1"/>
          </p:nvPr>
        </p:nvSpPr>
        <p:spPr/>
        <p:txBody>
          <a:bodyPr>
            <a:normAutofit lnSpcReduction="10000"/>
          </a:bodyPr>
          <a:lstStyle/>
          <a:p>
            <a:r>
              <a:rPr lang="en-GB" dirty="0"/>
              <a:t>Algorithm 1: T(n) = 5n</a:t>
            </a:r>
            <a:r>
              <a:rPr lang="en-GB" baseline="30000" dirty="0"/>
              <a:t>2</a:t>
            </a:r>
            <a:r>
              <a:rPr lang="en-GB" dirty="0"/>
              <a:t> + 7</a:t>
            </a:r>
          </a:p>
          <a:p>
            <a:r>
              <a:rPr lang="en-GB" dirty="0"/>
              <a:t>Algorithm 2: T(n) = 17n</a:t>
            </a:r>
            <a:r>
              <a:rPr lang="en-GB" baseline="30000" dirty="0"/>
              <a:t>2</a:t>
            </a:r>
            <a:r>
              <a:rPr lang="en-GB" dirty="0"/>
              <a:t> + 6n + 8</a:t>
            </a:r>
          </a:p>
          <a:p>
            <a:pPr>
              <a:buNone/>
            </a:pPr>
            <a:endParaRPr lang="en-GB" dirty="0"/>
          </a:p>
          <a:p>
            <a:pPr marL="514350" indent="-514350">
              <a:buAutoNum type="arabicParenR"/>
            </a:pPr>
            <a:r>
              <a:rPr lang="en-GB" dirty="0"/>
              <a:t>n -&gt; </a:t>
            </a:r>
            <a:r>
              <a:rPr lang="en-GB" dirty="0">
                <a:sym typeface="Symbol"/>
              </a:rPr>
              <a:t></a:t>
            </a:r>
          </a:p>
          <a:p>
            <a:pPr marL="514350" indent="-514350">
              <a:buAutoNum type="arabicParenR"/>
            </a:pPr>
            <a:r>
              <a:rPr lang="en-GB" dirty="0">
                <a:sym typeface="Symbol"/>
              </a:rPr>
              <a:t>Lower order terms become insignificant </a:t>
            </a:r>
          </a:p>
          <a:p>
            <a:pPr marL="514350" indent="-514350">
              <a:buAutoNum type="arabicParenR"/>
            </a:pPr>
            <a:r>
              <a:rPr lang="en-GB" dirty="0">
                <a:sym typeface="Symbol"/>
              </a:rPr>
              <a:t>The multiplication quantifiers also become insignificant</a:t>
            </a:r>
          </a:p>
          <a:p>
            <a:pPr marL="514350" indent="-514350">
              <a:buNone/>
            </a:pPr>
            <a:endParaRPr lang="en-GB" dirty="0">
              <a:sym typeface="Symbol"/>
            </a:endParaRPr>
          </a:p>
          <a:p>
            <a:pPr marL="514350" indent="-514350">
              <a:buNone/>
            </a:pPr>
            <a:r>
              <a:rPr lang="en-GB" dirty="0">
                <a:sym typeface="Symbol"/>
              </a:rPr>
              <a:t>So both the algorithms have quadratic rate of growth i.e. T(n) = O(n</a:t>
            </a:r>
            <a:r>
              <a:rPr lang="en-GB" baseline="30000" dirty="0">
                <a:sym typeface="Symbol"/>
              </a:rPr>
              <a:t>2</a:t>
            </a:r>
            <a:r>
              <a:rPr lang="en-GB" dirty="0">
                <a:sym typeface="Symbol"/>
              </a:rPr>
              <a:t>).</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Time complexity analysis – some general rules</a:t>
            </a:r>
          </a:p>
        </p:txBody>
      </p:sp>
      <p:sp>
        <p:nvSpPr>
          <p:cNvPr id="3" name="Content Placeholder 2"/>
          <p:cNvSpPr>
            <a:spLocks noGrp="1"/>
          </p:cNvSpPr>
          <p:nvPr>
            <p:ph sz="quarter" idx="1"/>
          </p:nvPr>
        </p:nvSpPr>
        <p:spPr/>
        <p:txBody>
          <a:bodyPr/>
          <a:lstStyle/>
          <a:p>
            <a:r>
              <a:rPr lang="en-GB" dirty="0"/>
              <a:t>We analyze time complexity for </a:t>
            </a:r>
          </a:p>
          <a:p>
            <a:pPr lvl="1"/>
            <a:r>
              <a:rPr lang="en-GB" dirty="0"/>
              <a:t>Very large input size</a:t>
            </a:r>
          </a:p>
          <a:p>
            <a:pPr lvl="1"/>
            <a:r>
              <a:rPr lang="en-GB" dirty="0"/>
              <a:t>Worst case scenario</a:t>
            </a:r>
          </a:p>
          <a:p>
            <a:pPr lvl="1">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Time complexity analysis – some general rules</a:t>
            </a:r>
          </a:p>
        </p:txBody>
      </p:sp>
      <p:sp>
        <p:nvSpPr>
          <p:cNvPr id="3" name="Content Placeholder 2"/>
          <p:cNvSpPr>
            <a:spLocks noGrp="1"/>
          </p:cNvSpPr>
          <p:nvPr>
            <p:ph sz="quarter" idx="1"/>
          </p:nvPr>
        </p:nvSpPr>
        <p:spPr/>
        <p:txBody>
          <a:bodyPr/>
          <a:lstStyle/>
          <a:p>
            <a:r>
              <a:rPr lang="en-GB" dirty="0"/>
              <a:t>Rules</a:t>
            </a:r>
          </a:p>
          <a:p>
            <a:pPr lvl="1"/>
            <a:r>
              <a:rPr lang="en-GB" dirty="0"/>
              <a:t>Drop the lower order terms</a:t>
            </a:r>
          </a:p>
          <a:p>
            <a:pPr lvl="1"/>
            <a:r>
              <a:rPr lang="en-GB" dirty="0"/>
              <a:t>Drop constant multipliers</a:t>
            </a:r>
          </a:p>
          <a:p>
            <a:r>
              <a:rPr lang="en-GB" dirty="0"/>
              <a:t>And you will get the big-oh notation</a:t>
            </a:r>
          </a:p>
          <a:p>
            <a:pPr>
              <a:buNone/>
            </a:pPr>
            <a:r>
              <a:rPr lang="en-GB" dirty="0"/>
              <a:t>T(n) = n</a:t>
            </a:r>
            <a:r>
              <a:rPr lang="en-GB" baseline="30000" dirty="0"/>
              <a:t>3</a:t>
            </a:r>
            <a:r>
              <a:rPr lang="en-GB" dirty="0"/>
              <a:t> + 2n</a:t>
            </a:r>
            <a:r>
              <a:rPr lang="en-GB" baseline="30000" dirty="0"/>
              <a:t>2</a:t>
            </a:r>
            <a:r>
              <a:rPr lang="en-GB" dirty="0"/>
              <a:t> + 4n + 5</a:t>
            </a:r>
          </a:p>
          <a:p>
            <a:pPr>
              <a:buNone/>
            </a:pPr>
            <a:r>
              <a:rPr lang="en-GB" dirty="0"/>
              <a:t>          </a:t>
            </a:r>
            <a:r>
              <a:rPr lang="en-GB" dirty="0">
                <a:sym typeface="Symbol"/>
              </a:rPr>
              <a:t> n</a:t>
            </a:r>
            <a:r>
              <a:rPr lang="en-GB" baseline="30000" dirty="0">
                <a:sym typeface="Symbol"/>
              </a:rPr>
              <a:t>3</a:t>
            </a:r>
          </a:p>
          <a:p>
            <a:pPr>
              <a:buNone/>
            </a:pPr>
            <a:r>
              <a:rPr lang="en-GB" baseline="30000" dirty="0">
                <a:sym typeface="Symbol"/>
              </a:rPr>
              <a:t> </a:t>
            </a:r>
            <a:r>
              <a:rPr lang="en-GB" dirty="0">
                <a:sym typeface="Symbol"/>
              </a:rPr>
              <a:t>          = O(n</a:t>
            </a:r>
            <a:r>
              <a:rPr lang="en-GB" baseline="30000" dirty="0">
                <a:sym typeface="Symbol"/>
              </a:rPr>
              <a:t>3</a:t>
            </a:r>
            <a:r>
              <a:rPr lang="en-GB" dirty="0">
                <a:sym typeface="Symbol"/>
              </a:rPr>
              <a:t>)</a:t>
            </a:r>
            <a:endParaRPr lang="en-GB" dirty="0"/>
          </a:p>
          <a:p>
            <a:pPr>
              <a:buNone/>
            </a:pPr>
            <a:r>
              <a:rPr lang="en-GB" dirty="0"/>
              <a:t>T(n) = n</a:t>
            </a:r>
            <a:r>
              <a:rPr lang="en-GB" baseline="30000" dirty="0"/>
              <a:t>4</a:t>
            </a:r>
            <a:r>
              <a:rPr lang="en-GB" dirty="0"/>
              <a:t> + 5n</a:t>
            </a:r>
            <a:r>
              <a:rPr lang="en-GB" baseline="30000" dirty="0"/>
              <a:t>3</a:t>
            </a:r>
            <a:r>
              <a:rPr lang="en-GB" dirty="0"/>
              <a:t> + 8n</a:t>
            </a:r>
            <a:r>
              <a:rPr lang="en-GB" baseline="30000" dirty="0"/>
              <a:t>2</a:t>
            </a:r>
            <a:r>
              <a:rPr lang="en-GB" dirty="0"/>
              <a:t> + 6n + 6 = O(n</a:t>
            </a:r>
            <a:r>
              <a:rPr lang="en-GB" baseline="30000" dirty="0"/>
              <a:t>4</a:t>
            </a:r>
            <a:r>
              <a:rPr lang="en-GB"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Time complexity analysis – some general rules</a:t>
            </a:r>
          </a:p>
        </p:txBody>
      </p:sp>
      <p:sp>
        <p:nvSpPr>
          <p:cNvPr id="3" name="Content Placeholder 2"/>
          <p:cNvSpPr>
            <a:spLocks noGrp="1"/>
          </p:cNvSpPr>
          <p:nvPr>
            <p:ph sz="quarter" idx="1"/>
          </p:nvPr>
        </p:nvSpPr>
        <p:spPr>
          <a:xfrm>
            <a:off x="301752" y="1527048"/>
            <a:ext cx="8503920" cy="2694040"/>
          </a:xfrm>
        </p:spPr>
        <p:txBody>
          <a:bodyPr/>
          <a:lstStyle/>
          <a:p>
            <a:r>
              <a:rPr lang="en-GB" dirty="0"/>
              <a:t>Rule: Running time = Sum of all running time of all fragments.</a:t>
            </a:r>
          </a:p>
          <a:p>
            <a:pPr>
              <a:buNone/>
            </a:pPr>
            <a:r>
              <a:rPr lang="en-GB" dirty="0" err="1"/>
              <a:t>int</a:t>
            </a:r>
            <a:r>
              <a:rPr lang="en-GB" dirty="0"/>
              <a:t> a;</a:t>
            </a:r>
          </a:p>
          <a:p>
            <a:pPr>
              <a:buNone/>
            </a:pPr>
            <a:r>
              <a:rPr lang="en-GB" dirty="0"/>
              <a:t>a = 5;                O(1)</a:t>
            </a:r>
          </a:p>
          <a:p>
            <a:pPr>
              <a:buNone/>
            </a:pPr>
            <a:r>
              <a:rPr lang="en-GB" dirty="0"/>
              <a:t>a++;</a:t>
            </a:r>
          </a:p>
        </p:txBody>
      </p:sp>
      <p:sp>
        <p:nvSpPr>
          <p:cNvPr id="4" name="Right Brace 3"/>
          <p:cNvSpPr/>
          <p:nvPr/>
        </p:nvSpPr>
        <p:spPr>
          <a:xfrm>
            <a:off x="1403648" y="2636912"/>
            <a:ext cx="1008112" cy="12241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TextBox 4"/>
          <p:cNvSpPr txBox="1"/>
          <p:nvPr/>
        </p:nvSpPr>
        <p:spPr>
          <a:xfrm>
            <a:off x="323528" y="4293096"/>
            <a:ext cx="4104456" cy="1200329"/>
          </a:xfrm>
          <a:prstGeom prst="rect">
            <a:avLst/>
          </a:prstGeom>
          <a:noFill/>
        </p:spPr>
        <p:txBody>
          <a:bodyPr wrap="square" rtlCol="0">
            <a:spAutoFit/>
          </a:bodyPr>
          <a:lstStyle/>
          <a:p>
            <a:r>
              <a:rPr lang="en-GB" dirty="0"/>
              <a:t>for(</a:t>
            </a:r>
            <a:r>
              <a:rPr lang="en-GB" dirty="0" err="1"/>
              <a:t>i</a:t>
            </a:r>
            <a:r>
              <a:rPr lang="en-GB" dirty="0"/>
              <a:t> = 0; </a:t>
            </a:r>
            <a:r>
              <a:rPr lang="en-GB" dirty="0" err="1"/>
              <a:t>i</a:t>
            </a:r>
            <a:r>
              <a:rPr lang="en-GB" dirty="0"/>
              <a:t> &lt;n; </a:t>
            </a:r>
            <a:r>
              <a:rPr lang="en-GB" dirty="0" err="1"/>
              <a:t>i</a:t>
            </a:r>
            <a:r>
              <a:rPr lang="en-GB" dirty="0"/>
              <a:t>++)</a:t>
            </a:r>
          </a:p>
          <a:p>
            <a:r>
              <a:rPr lang="en-GB" dirty="0"/>
              <a:t>{</a:t>
            </a:r>
          </a:p>
          <a:p>
            <a:r>
              <a:rPr lang="en-GB" dirty="0"/>
              <a:t>   // simple statements                   O(n)</a:t>
            </a:r>
          </a:p>
          <a:p>
            <a:r>
              <a:rPr lang="en-GB" dirty="0"/>
              <a:t>}</a:t>
            </a:r>
          </a:p>
        </p:txBody>
      </p:sp>
      <p:sp>
        <p:nvSpPr>
          <p:cNvPr id="6" name="Right Brace 5"/>
          <p:cNvSpPr/>
          <p:nvPr/>
        </p:nvSpPr>
        <p:spPr>
          <a:xfrm>
            <a:off x="3059832" y="4437112"/>
            <a:ext cx="360040" cy="9361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p:cNvSpPr txBox="1"/>
          <p:nvPr/>
        </p:nvSpPr>
        <p:spPr>
          <a:xfrm>
            <a:off x="4860032" y="4365104"/>
            <a:ext cx="4032448" cy="1477328"/>
          </a:xfrm>
          <a:prstGeom prst="rect">
            <a:avLst/>
          </a:prstGeom>
          <a:noFill/>
        </p:spPr>
        <p:txBody>
          <a:bodyPr wrap="square" rtlCol="0">
            <a:spAutoFit/>
          </a:bodyPr>
          <a:lstStyle/>
          <a:p>
            <a:r>
              <a:rPr lang="en-GB" dirty="0"/>
              <a:t>for(</a:t>
            </a:r>
            <a:r>
              <a:rPr lang="en-GB" dirty="0" err="1"/>
              <a:t>i</a:t>
            </a:r>
            <a:r>
              <a:rPr lang="en-GB" dirty="0"/>
              <a:t>=0; </a:t>
            </a:r>
            <a:r>
              <a:rPr lang="en-GB" dirty="0" err="1"/>
              <a:t>i</a:t>
            </a:r>
            <a:r>
              <a:rPr lang="en-GB" dirty="0"/>
              <a:t>&lt;n; </a:t>
            </a:r>
            <a:r>
              <a:rPr lang="en-GB" dirty="0" err="1"/>
              <a:t>i</a:t>
            </a:r>
            <a:r>
              <a:rPr lang="en-GB" dirty="0"/>
              <a:t>++)</a:t>
            </a:r>
          </a:p>
          <a:p>
            <a:r>
              <a:rPr lang="en-GB" dirty="0"/>
              <a:t>  for(j=0; j&lt;n; j++)</a:t>
            </a:r>
          </a:p>
          <a:p>
            <a:r>
              <a:rPr lang="en-GB" dirty="0"/>
              <a:t>   {</a:t>
            </a:r>
          </a:p>
          <a:p>
            <a:r>
              <a:rPr lang="en-GB" dirty="0"/>
              <a:t>      // simple statements</a:t>
            </a:r>
          </a:p>
          <a:p>
            <a:r>
              <a:rPr lang="en-GB" dirty="0"/>
              <a:t>    }</a:t>
            </a:r>
          </a:p>
        </p:txBody>
      </p:sp>
      <p:sp>
        <p:nvSpPr>
          <p:cNvPr id="8" name="TextBox 7"/>
          <p:cNvSpPr txBox="1"/>
          <p:nvPr/>
        </p:nvSpPr>
        <p:spPr>
          <a:xfrm>
            <a:off x="5076056" y="6021288"/>
            <a:ext cx="2808312" cy="369332"/>
          </a:xfrm>
          <a:prstGeom prst="rect">
            <a:avLst/>
          </a:prstGeom>
          <a:noFill/>
        </p:spPr>
        <p:txBody>
          <a:bodyPr wrap="square" rtlCol="0">
            <a:spAutoFit/>
          </a:bodyPr>
          <a:lstStyle/>
          <a:p>
            <a:r>
              <a:rPr lang="en-GB" dirty="0"/>
              <a:t>O(n</a:t>
            </a:r>
            <a:r>
              <a:rPr lang="en-GB" baseline="30000" dirty="0"/>
              <a:t>2</a:t>
            </a:r>
            <a:r>
              <a:rPr lang="en-GB" dirty="0"/>
              <a: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231</TotalTime>
  <Words>762</Words>
  <Application>Microsoft Office PowerPoint</Application>
  <PresentationFormat>On-screen Show (4:3)</PresentationFormat>
  <Paragraphs>150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Georgia</vt:lpstr>
      <vt:lpstr>Symbol</vt:lpstr>
      <vt:lpstr>Wingdings</vt:lpstr>
      <vt:lpstr>Wingdings 2</vt:lpstr>
      <vt:lpstr>Civic</vt:lpstr>
      <vt:lpstr>Analyses of Algorithms</vt:lpstr>
      <vt:lpstr>Analyzing Algorithms &amp; Random Access Machine (RAM) model</vt:lpstr>
      <vt:lpstr>Random-Access Machine (RAM) model</vt:lpstr>
      <vt:lpstr>Time complexity analysis – asymptotic notations</vt:lpstr>
      <vt:lpstr>Time complexity analysis – asymptotic notations</vt:lpstr>
      <vt:lpstr>Time complexity analysis – asymptotic notations</vt:lpstr>
      <vt:lpstr>Time complexity analysis – some general rules</vt:lpstr>
      <vt:lpstr>Time complexity analysis – some general rules</vt:lpstr>
      <vt:lpstr>Time complexity analysis – some general rules</vt:lpstr>
      <vt:lpstr>Time complexity analysis</vt:lpstr>
      <vt:lpstr>What is the time complexity of this function?</vt:lpstr>
      <vt:lpstr>Now let’s analyze a code</vt:lpstr>
      <vt:lpstr>PowerPoint Presentation</vt:lpstr>
      <vt:lpstr>Singly Linked 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dc:title>
  <dc:creator>Sifat</dc:creator>
  <cp:lastModifiedBy>CLASS ROOM</cp:lastModifiedBy>
  <cp:revision>46</cp:revision>
  <dcterms:created xsi:type="dcterms:W3CDTF">2014-02-02T15:36:58Z</dcterms:created>
  <dcterms:modified xsi:type="dcterms:W3CDTF">2017-02-05T02:38:03Z</dcterms:modified>
</cp:coreProperties>
</file>