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330" r:id="rId3"/>
    <p:sldId id="261" r:id="rId4"/>
    <p:sldId id="259" r:id="rId5"/>
    <p:sldId id="260" r:id="rId6"/>
    <p:sldId id="265" r:id="rId7"/>
    <p:sldId id="266" r:id="rId8"/>
    <p:sldId id="267" r:id="rId9"/>
    <p:sldId id="282" r:id="rId10"/>
    <p:sldId id="283" r:id="rId11"/>
    <p:sldId id="284" r:id="rId12"/>
    <p:sldId id="268" r:id="rId13"/>
    <p:sldId id="285" r:id="rId14"/>
    <p:sldId id="269" r:id="rId15"/>
    <p:sldId id="331" r:id="rId16"/>
    <p:sldId id="332" r:id="rId17"/>
    <p:sldId id="333" r:id="rId18"/>
    <p:sldId id="323" r:id="rId19"/>
    <p:sldId id="324" r:id="rId20"/>
    <p:sldId id="325" r:id="rId21"/>
    <p:sldId id="326" r:id="rId22"/>
    <p:sldId id="290" r:id="rId23"/>
    <p:sldId id="291" r:id="rId24"/>
    <p:sldId id="327" r:id="rId25"/>
    <p:sldId id="276" r:id="rId26"/>
    <p:sldId id="277" r:id="rId27"/>
    <p:sldId id="328" r:id="rId28"/>
    <p:sldId id="292" r:id="rId29"/>
    <p:sldId id="293" r:id="rId30"/>
    <p:sldId id="329" r:id="rId31"/>
    <p:sldId id="271" r:id="rId32"/>
    <p:sldId id="278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6689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54297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959C26-FFBA-4059-B586-89C13C456B8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728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05291-FA8E-4E49-BB34-4DBE46342209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AA67-2379-4DFD-92BD-3328340A65B1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E1A7-FDC2-4DE3-B6CE-44360F5BB6DB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722313"/>
            <a:ext cx="863758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33763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6F8AC3-87EF-42BF-84C7-50CBF0D2441F}" type="datetime1">
              <a:rPr lang="en-US" altLang="en-US" smtClean="0"/>
              <a:t>10/16/2017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087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3F88EF-731D-4B82-8037-C4F31A81C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3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8998-0B04-4B30-9B83-4266B34D2B05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B98A-4CA1-4712-8F1C-A7E76788955B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6440-36DB-4ED8-9951-F9CD2913370B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2122-EBDD-4C4A-9FFB-8AE01575AFCA}" type="datetime1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F93AC-DCD0-45BF-BCDD-ACCA1DC64D59}" type="datetime1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4A54D-E3BB-4BA5-8EE8-B6A16F111B5D}" type="datetime1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7D89-2660-4821-8BB0-5CD54F3BE693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F061-B0F9-4467-A140-0F1F0A38395C}" type="datetime1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130CE-09EF-4A50-A040-648F173DFA83}" type="datetime1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Abstract Data </a:t>
            </a:r>
            <a:r>
              <a:rPr lang="en-US" sz="3200" dirty="0" smtClean="0"/>
              <a:t>Type - </a:t>
            </a:r>
            <a:r>
              <a:rPr lang="en-US" sz="3200" dirty="0"/>
              <a:t>Unsorted </a:t>
            </a:r>
            <a:r>
              <a:rPr lang="en-US" sz="3200" dirty="0" smtClean="0"/>
              <a:t>List and Sorted List </a:t>
            </a:r>
            <a:r>
              <a:rPr lang="en-US" sz="3200" dirty="0"/>
              <a:t>(</a:t>
            </a:r>
            <a:r>
              <a:rPr lang="en-US" sz="3200" dirty="0">
                <a:ea typeface="MS Mincho" panose="02020609040205080304" pitchFamily="49" charset="-128"/>
              </a:rPr>
              <a:t>Array-based </a:t>
            </a:r>
            <a:r>
              <a:rPr lang="en-US" sz="3200" dirty="0" smtClean="0">
                <a:ea typeface="MS Mincho" panose="02020609040205080304" pitchFamily="49" charset="-128"/>
              </a:rPr>
              <a:t>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/>
              <a:t>S</a:t>
            </a:r>
            <a:r>
              <a:rPr lang="en-US" dirty="0" err="1" smtClean="0"/>
              <a:t>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list element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Key member of item is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 found = false and item is unchanged.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List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List is not full. item is not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list. List</a:t>
                      </a:r>
                      <a:r>
                        <a:rPr lang="en-US" baseline="0" dirty="0" smtClean="0"/>
                        <a:t> is still sorted.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52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Key member of item is initialized. One and only one element in list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list has a key matching item's key. List is still sorted.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first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next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Current position is defined. Element at current position is not last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updated to next position. item is a copy of element at current position.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1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unsortedtype.h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6268" y="838201"/>
            <a:ext cx="5730454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UNSORTEDTYPE_H_INCLUDED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UNSORTEDTYPE_H_INCLUDED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56268" y="838201"/>
            <a:ext cx="5730454" cy="548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SORTEDTYPE_H_INCLUDED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info[MAX_ITEMS];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SORTEDTYPE_H_INCLUDED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sortedtype.h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6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length 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length 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 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80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8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88320"/>
            <a:ext cx="4956356" cy="479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sortedtype.h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 = 0;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(length == MAX_ITEMS);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93029" y="884921"/>
            <a:ext cx="4986577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LengthIs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length;</a:t>
            </a:r>
          </a:p>
          <a:p>
            <a:pPr marL="0" indent="0">
              <a:buNone/>
            </a:pP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ResetList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spc="-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GetNextItem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info 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spc="-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080153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33753" y="208733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33753" y="3798565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633753" y="589302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383416" y="167367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380700" y="328014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380700" y="525167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17537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</a:t>
            </a:r>
            <a:r>
              <a:rPr lang="en-US" dirty="0" smtClean="0"/>
              <a:t>Item into Unsorted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280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0739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Insert 5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487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nsortedtype.cpp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13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Data vs. Information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chemeClr val="tx2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6.45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6.39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6.57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6.64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6.71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6.82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7.12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7.06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74756" name="Object 4"/>
          <p:cNvGraphicFramePr>
            <a:graphicFrameLocks noGrp="1" noChangeAspect="1"/>
          </p:cNvGraphicFramePr>
          <p:nvPr>
            <p:ph type="chart" sz="half" idx="4294967295"/>
            <p:extLst>
              <p:ext uri="{D42A27DB-BD31-4B8C-83A1-F6EECF244321}">
                <p14:modId xmlns:p14="http://schemas.microsoft.com/office/powerpoint/2010/main" val="182252314"/>
              </p:ext>
            </p:extLst>
          </p:nvPr>
        </p:nvGraphicFramePr>
        <p:xfrm>
          <a:off x="3112317" y="1271770"/>
          <a:ext cx="5413375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hart" r:id="rId3" imgW="3258017" imgH="2772143" progId="Excel.Chart.8">
                  <p:embed/>
                </p:oleObj>
              </mc:Choice>
              <mc:Fallback>
                <p:oleObj name="Chart" r:id="rId3" imgW="3258017" imgH="2772143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317" y="1271770"/>
                        <a:ext cx="5413375" cy="460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3191692" y="849495"/>
            <a:ext cx="259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80745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47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</a:t>
            </a:r>
            <a:r>
              <a:rPr lang="en-US" dirty="0" smtClean="0"/>
              <a:t>nsortedtype.cpp</a:t>
            </a:r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373664" y="228611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574" y="1556360"/>
            <a:ext cx="767343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info[length] = item;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4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Inserting an </a:t>
            </a:r>
            <a:r>
              <a:rPr lang="en-US" dirty="0" smtClean="0"/>
              <a:t>Item into </a:t>
            </a:r>
            <a:r>
              <a:rPr lang="en-US" dirty="0"/>
              <a:t>S</a:t>
            </a:r>
            <a:r>
              <a:rPr lang="en-US" dirty="0" smtClean="0"/>
              <a:t>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430638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73141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5" y="3384645"/>
            <a:ext cx="272955" cy="18697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600" y="3996350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54189" y="3747828"/>
            <a:ext cx="286603" cy="14898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Insert 5</a:t>
            </a:r>
            <a:endParaRPr lang="en-US" sz="2800" b="1" dirty="0"/>
          </a:p>
        </p:txBody>
      </p:sp>
      <p:sp>
        <p:nvSpPr>
          <p:cNvPr id="4" name="Curved Left Arrow 3"/>
          <p:cNvSpPr/>
          <p:nvPr/>
        </p:nvSpPr>
        <p:spPr>
          <a:xfrm>
            <a:off x="3384644" y="3200399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Left Arrow 14"/>
          <p:cNvSpPr/>
          <p:nvPr/>
        </p:nvSpPr>
        <p:spPr>
          <a:xfrm>
            <a:off x="3384643" y="2772938"/>
            <a:ext cx="272955" cy="36849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1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&gt;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&lt;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length; index &gt; 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info[index] = info[index - 1];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&gt;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&lt;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length; index &gt; location; index--)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info[index] = info[index - 1];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item;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49619" y="2363183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42089" y="511926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2" name="Right Brace 1"/>
          <p:cNvSpPr/>
          <p:nvPr/>
        </p:nvSpPr>
        <p:spPr>
          <a:xfrm>
            <a:off x="7340957" y="2498501"/>
            <a:ext cx="334851" cy="326709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585572" y="380888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587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an Item from Unsorted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98279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87578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Delete 1</a:t>
            </a:r>
            <a:endParaRPr lang="en-US" sz="2800" b="1" dirty="0"/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2754909"/>
            <a:ext cx="272957" cy="8617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6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81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info[location] = info[length - 1];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817045" y="320030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817045" y="2190794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2" name="Right Brace 1"/>
          <p:cNvSpPr/>
          <p:nvPr/>
        </p:nvSpPr>
        <p:spPr>
          <a:xfrm>
            <a:off x="7173532" y="2240925"/>
            <a:ext cx="309093" cy="15712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54172" y="2705861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791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Deleting an Item from Sorted List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49023"/>
              </p:ext>
            </p:extLst>
          </p:nvPr>
        </p:nvGraphicFramePr>
        <p:xfrm>
          <a:off x="677839" y="1533477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71297"/>
              </p:ext>
            </p:extLst>
          </p:nvPr>
        </p:nvGraphicFramePr>
        <p:xfrm>
          <a:off x="4954137" y="1530445"/>
          <a:ext cx="2570328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0645"/>
                <a:gridCol w="709683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[4]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[MAX_ITEMS - 1]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3384643" y="3747828"/>
            <a:ext cx="272957" cy="1506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57598" y="4169602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7765576" y="3398294"/>
            <a:ext cx="275216" cy="18394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40792" y="3964885"/>
            <a:ext cx="1023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Logical garbage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73959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39052" y="5390865"/>
            <a:ext cx="1255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length = 5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866093"/>
            <a:ext cx="1433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Delete 5</a:t>
            </a:r>
            <a:endParaRPr lang="en-US" sz="2800" b="1" dirty="0"/>
          </a:p>
        </p:txBody>
      </p:sp>
      <p:sp>
        <p:nvSpPr>
          <p:cNvPr id="4" name="Curved Left Arrow 3"/>
          <p:cNvSpPr/>
          <p:nvPr/>
        </p:nvSpPr>
        <p:spPr>
          <a:xfrm flipV="1">
            <a:off x="3384643" y="3241133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55575" y="2754909"/>
            <a:ext cx="349392" cy="184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Left Arrow 14"/>
          <p:cNvSpPr/>
          <p:nvPr/>
        </p:nvSpPr>
        <p:spPr>
          <a:xfrm flipV="1">
            <a:off x="3384643" y="2834144"/>
            <a:ext cx="272957" cy="30728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62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  <p:bldP spid="4" grpId="0" animBg="1"/>
      <p:bldP spid="6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254080"/>
            <a:ext cx="8322331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30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(item != info[location])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location++;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location + 1; index &lt; length; index++)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info[index - 1] = info[index];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472995" y="2177232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472995" y="2980729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  <p:sp>
        <p:nvSpPr>
          <p:cNvPr id="2" name="Right Brace 1"/>
          <p:cNvSpPr/>
          <p:nvPr/>
        </p:nvSpPr>
        <p:spPr>
          <a:xfrm>
            <a:off x="7546144" y="2436592"/>
            <a:ext cx="372891" cy="109426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32097" y="2660558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4489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6691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 smtClean="0">
                <a:cs typeface="Times New Roman" panose="02020603050405020304" pitchFamily="18" charset="0"/>
              </a:rPr>
              <a:t>Unsorted list:</a:t>
            </a:r>
          </a:p>
          <a:p>
            <a:pPr lvl="1"/>
            <a:r>
              <a:rPr lang="en-US" dirty="0" smtClean="0">
                <a:cs typeface="Times New Roman" panose="02020603050405020304" pitchFamily="18" charset="0"/>
              </a:rPr>
              <a:t>A list in which data items are placed in no particular order.</a:t>
            </a:r>
          </a:p>
          <a:p>
            <a:r>
              <a:rPr lang="en-US" b="1" dirty="0" smtClean="0">
                <a:cs typeface="Times New Roman" panose="02020603050405020304" pitchFamily="18" charset="0"/>
              </a:rPr>
              <a:t>Sorted List:</a:t>
            </a:r>
          </a:p>
          <a:p>
            <a:pPr lvl="1"/>
            <a:r>
              <a:rPr lang="en-US" dirty="0"/>
              <a:t>A list in which data items are placed in a particular order.</a:t>
            </a:r>
          </a:p>
          <a:p>
            <a:pPr lvl="1"/>
            <a:r>
              <a:rPr lang="en-US" u="sng" dirty="0"/>
              <a:t>Key</a:t>
            </a:r>
            <a:r>
              <a:rPr lang="en-US" dirty="0"/>
              <a:t>: a member of the class whose value is used to determine the order of the items in the list.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30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</a:t>
            </a:r>
            <a:r>
              <a:rPr lang="en-US" dirty="0" smtClean="0"/>
              <a:t>from Unsorted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each element in the list, one by one, until the item is found.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1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unsortedtype.cpp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425" y="12506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UnsortedType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location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== info[location])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info[location];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location++;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(location &lt; length);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9720" y="2370515"/>
            <a:ext cx="1184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O(N)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340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Retrieving an Item from Sorted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/>
              <a:t>84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532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3200400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29"/>
          <p:cNvSpPr txBox="1">
            <a:spLocks noChangeArrowheads="1"/>
          </p:cNvSpPr>
          <p:nvPr/>
        </p:nvSpPr>
        <p:spPr bwMode="auto">
          <a:xfrm>
            <a:off x="2770283" y="939088"/>
            <a:ext cx="16859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Unsorted List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/>
          </p:nvPr>
        </p:nvGraphicFramePr>
        <p:xfrm>
          <a:off x="5204864" y="1423387"/>
          <a:ext cx="762000" cy="368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Box 29"/>
          <p:cNvSpPr txBox="1">
            <a:spLocks noChangeArrowheads="1"/>
          </p:cNvSpPr>
          <p:nvPr/>
        </p:nvSpPr>
        <p:spPr bwMode="auto">
          <a:xfrm>
            <a:off x="4843413" y="939088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 smtClean="0"/>
              <a:t>Sorted </a:t>
            </a:r>
            <a:r>
              <a:rPr lang="en-US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37967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9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2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599"/>
            <a:ext cx="7680960" cy="52334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Find </a:t>
            </a:r>
            <a:r>
              <a:rPr lang="en-US" b="1" dirty="0"/>
              <a:t>84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84 found at the midpoint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=(10+10)/2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b="1" dirty="0" smtClean="0"/>
              <a:t>73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8433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1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082218" y="4084794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1342846" y="3821269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9"/>
          <p:cNvSpPr>
            <a:spLocks noChangeArrowheads="1"/>
          </p:cNvSpPr>
          <p:nvPr/>
        </p:nvSpPr>
        <p:spPr bwMode="auto">
          <a:xfrm>
            <a:off x="3927540" y="4086382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=(0+14)/2</a:t>
            </a:r>
            <a:endParaRPr kumimoji="1" lang="en-US" b="1" dirty="0"/>
          </a:p>
        </p:txBody>
      </p:sp>
      <p:sp>
        <p:nvSpPr>
          <p:cNvPr id="39" name="Line 80"/>
          <p:cNvSpPr>
            <a:spLocks noChangeShapeType="1"/>
          </p:cNvSpPr>
          <p:nvPr/>
        </p:nvSpPr>
        <p:spPr bwMode="auto">
          <a:xfrm flipV="1">
            <a:off x="4543246" y="3822857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81"/>
          <p:cNvSpPr>
            <a:spLocks noChangeArrowheads="1"/>
          </p:cNvSpPr>
          <p:nvPr/>
        </p:nvSpPr>
        <p:spPr bwMode="auto">
          <a:xfrm>
            <a:off x="4380527" y="311007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9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600200" y="2438400"/>
          <a:ext cx="57912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4652"/>
                <a:gridCol w="2538608"/>
                <a:gridCol w="26179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Jack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S. Virginia Street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Simon Graham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6762 St Petersburg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Susan O'Neal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1807 Glenwood, Palm Bay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David </a:t>
                      </a:r>
                      <a:r>
                        <a:rPr lang="en-US" dirty="0" err="1" smtClean="0"/>
                        <a:t>peterson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1207 E. Georgetown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1600200" y="19812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ID</a:t>
            </a: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2196599" y="1981200"/>
            <a:ext cx="825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Name</a:t>
            </a:r>
          </a:p>
        </p:txBody>
      </p:sp>
      <p:sp>
        <p:nvSpPr>
          <p:cNvPr id="20" name="TextBox 36"/>
          <p:cNvSpPr txBox="1">
            <a:spLocks noChangeArrowheads="1"/>
          </p:cNvSpPr>
          <p:nvPr/>
        </p:nvSpPr>
        <p:spPr bwMode="auto">
          <a:xfrm>
            <a:off x="4724400" y="1981200"/>
            <a:ext cx="1077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Address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39389" y="2394373"/>
            <a:ext cx="304800" cy="158109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39"/>
          <p:cNvSpPr txBox="1">
            <a:spLocks noChangeArrowheads="1"/>
          </p:cNvSpPr>
          <p:nvPr/>
        </p:nvSpPr>
        <p:spPr bwMode="auto">
          <a:xfrm>
            <a:off x="1479542" y="3988526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/>
              <a:t>Key</a:t>
            </a:r>
          </a:p>
        </p:txBody>
      </p:sp>
      <p:sp>
        <p:nvSpPr>
          <p:cNvPr id="22" name="TextBox 29"/>
          <p:cNvSpPr txBox="1">
            <a:spLocks noChangeArrowheads="1"/>
          </p:cNvSpPr>
          <p:nvPr/>
        </p:nvSpPr>
        <p:spPr bwMode="auto">
          <a:xfrm>
            <a:off x="3505200" y="1447800"/>
            <a:ext cx="1401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b="1" dirty="0" smtClean="0"/>
              <a:t>Sorted </a:t>
            </a:r>
            <a:r>
              <a:rPr lang="en-US" b="1" dirty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5316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2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7494855" y="4087969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7761109" y="382444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756338" y="4108081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=(8+14)/2</a:t>
            </a:r>
            <a:endParaRPr kumimoji="1" lang="en-US" b="1" dirty="0"/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6372044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81"/>
          <p:cNvSpPr>
            <a:spLocks noChangeArrowheads="1"/>
          </p:cNvSpPr>
          <p:nvPr/>
        </p:nvSpPr>
        <p:spPr bwMode="auto">
          <a:xfrm>
            <a:off x="6209325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3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4761963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022591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567636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5942617" y="3844556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4883275" y="4928893"/>
            <a:ext cx="1263167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=(8+10)/2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486400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282049" y="3131769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8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 smtClean="0"/>
              <a:t>73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Step </a:t>
            </a:r>
            <a:r>
              <a:rPr lang="en-US" b="1" dirty="0" smtClean="0"/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6140004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H="1" flipV="1">
            <a:off x="6159321" y="3887418"/>
            <a:ext cx="246937" cy="185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79"/>
          <p:cNvSpPr>
            <a:spLocks noChangeArrowheads="1"/>
          </p:cNvSpPr>
          <p:nvPr/>
        </p:nvSpPr>
        <p:spPr bwMode="auto">
          <a:xfrm>
            <a:off x="5281995" y="4928893"/>
            <a:ext cx="1393010" cy="78547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/>
              <a:t>m</a:t>
            </a:r>
            <a:r>
              <a:rPr kumimoji="1" lang="en-US" b="1" dirty="0" smtClean="0"/>
              <a:t>id</a:t>
            </a:r>
          </a:p>
          <a:p>
            <a:pPr algn="ctr">
              <a:spcBef>
                <a:spcPct val="50000"/>
              </a:spcBef>
            </a:pPr>
            <a:r>
              <a:rPr kumimoji="1" lang="en-US" b="1" dirty="0" smtClean="0"/>
              <a:t>=(10+10)/2</a:t>
            </a:r>
            <a:endParaRPr kumimoji="1" lang="en-US" b="1" dirty="0"/>
          </a:p>
        </p:txBody>
      </p:sp>
      <p:sp>
        <p:nvSpPr>
          <p:cNvPr id="40" name="Line 80"/>
          <p:cNvSpPr>
            <a:spLocks noChangeShapeType="1"/>
          </p:cNvSpPr>
          <p:nvPr/>
        </p:nvSpPr>
        <p:spPr bwMode="auto">
          <a:xfrm flipH="1" flipV="1">
            <a:off x="5950041" y="3844556"/>
            <a:ext cx="12581" cy="1049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4787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8</a:t>
            </a:r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2044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2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auto">
          <a:xfrm>
            <a:off x="1587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</a:t>
            </a:r>
          </a:p>
        </p:txBody>
      </p:sp>
      <p:sp>
        <p:nvSpPr>
          <p:cNvPr id="7" name="Rectangle 47"/>
          <p:cNvSpPr>
            <a:spLocks noChangeArrowheads="1"/>
          </p:cNvSpPr>
          <p:nvPr/>
        </p:nvSpPr>
        <p:spPr bwMode="auto">
          <a:xfrm>
            <a:off x="2501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3</a:t>
            </a:r>
          </a:p>
        </p:txBody>
      </p:sp>
      <p:sp>
        <p:nvSpPr>
          <p:cNvPr id="8" name="Rectangle 48"/>
          <p:cNvSpPr>
            <a:spLocks noChangeArrowheads="1"/>
          </p:cNvSpPr>
          <p:nvPr/>
        </p:nvSpPr>
        <p:spPr bwMode="auto">
          <a:xfrm>
            <a:off x="2958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4</a:t>
            </a:r>
          </a:p>
        </p:txBody>
      </p:sp>
      <p:sp>
        <p:nvSpPr>
          <p:cNvPr id="9" name="Rectangle 49"/>
          <p:cNvSpPr>
            <a:spLocks noChangeArrowheads="1"/>
          </p:cNvSpPr>
          <p:nvPr/>
        </p:nvSpPr>
        <p:spPr bwMode="auto">
          <a:xfrm>
            <a:off x="3873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6</a:t>
            </a:r>
          </a:p>
        </p:txBody>
      </p:sp>
      <p:sp>
        <p:nvSpPr>
          <p:cNvPr id="10" name="Rectangle 50"/>
          <p:cNvSpPr>
            <a:spLocks noChangeArrowheads="1"/>
          </p:cNvSpPr>
          <p:nvPr/>
        </p:nvSpPr>
        <p:spPr bwMode="auto">
          <a:xfrm>
            <a:off x="3416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5</a:t>
            </a:r>
          </a:p>
        </p:txBody>
      </p:sp>
      <p:sp>
        <p:nvSpPr>
          <p:cNvPr id="11" name="Rectangle 51"/>
          <p:cNvSpPr>
            <a:spLocks noChangeArrowheads="1"/>
          </p:cNvSpPr>
          <p:nvPr/>
        </p:nvSpPr>
        <p:spPr bwMode="auto">
          <a:xfrm>
            <a:off x="4330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7</a:t>
            </a:r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auto">
          <a:xfrm>
            <a:off x="5702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10</a:t>
            </a:r>
          </a:p>
        </p:txBody>
      </p:sp>
      <p:sp>
        <p:nvSpPr>
          <p:cNvPr id="13" name="Rectangle 53"/>
          <p:cNvSpPr>
            <a:spLocks noChangeArrowheads="1"/>
          </p:cNvSpPr>
          <p:nvPr/>
        </p:nvSpPr>
        <p:spPr bwMode="auto">
          <a:xfrm>
            <a:off x="5244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9</a:t>
            </a:r>
          </a:p>
        </p:txBody>
      </p:sp>
      <p:sp>
        <p:nvSpPr>
          <p:cNvPr id="14" name="Rectangle 54"/>
          <p:cNvSpPr>
            <a:spLocks noChangeArrowheads="1"/>
          </p:cNvSpPr>
          <p:nvPr/>
        </p:nvSpPr>
        <p:spPr bwMode="auto">
          <a:xfrm>
            <a:off x="61593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11</a:t>
            </a:r>
          </a:p>
        </p:txBody>
      </p:sp>
      <p:sp>
        <p:nvSpPr>
          <p:cNvPr id="15" name="Rectangle 55"/>
          <p:cNvSpPr>
            <a:spLocks noChangeArrowheads="1"/>
          </p:cNvSpPr>
          <p:nvPr/>
        </p:nvSpPr>
        <p:spPr bwMode="auto">
          <a:xfrm>
            <a:off x="66165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12</a:t>
            </a:r>
          </a:p>
        </p:txBody>
      </p:sp>
      <p:sp>
        <p:nvSpPr>
          <p:cNvPr id="16" name="Rectangle 56"/>
          <p:cNvSpPr>
            <a:spLocks noChangeArrowheads="1"/>
          </p:cNvSpPr>
          <p:nvPr/>
        </p:nvSpPr>
        <p:spPr bwMode="auto">
          <a:xfrm>
            <a:off x="75309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 dirty="0"/>
              <a:t>14</a:t>
            </a: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70737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13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1130121" y="3540282"/>
            <a:ext cx="45720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900" b="1"/>
              <a:t>0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4787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64</a:t>
            </a: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2044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14</a:t>
            </a:r>
          </a:p>
        </p:txBody>
      </p:sp>
      <p:sp>
        <p:nvSpPr>
          <p:cNvPr id="21" name="Rectangle 61"/>
          <p:cNvSpPr>
            <a:spLocks noChangeArrowheads="1"/>
          </p:cNvSpPr>
          <p:nvPr/>
        </p:nvSpPr>
        <p:spPr bwMode="auto">
          <a:xfrm>
            <a:off x="1587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13</a:t>
            </a:r>
          </a:p>
        </p:txBody>
      </p:sp>
      <p:sp>
        <p:nvSpPr>
          <p:cNvPr id="22" name="Rectangle 62"/>
          <p:cNvSpPr>
            <a:spLocks noChangeArrowheads="1"/>
          </p:cNvSpPr>
          <p:nvPr/>
        </p:nvSpPr>
        <p:spPr bwMode="auto">
          <a:xfrm>
            <a:off x="2501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25</a:t>
            </a:r>
          </a:p>
        </p:txBody>
      </p:sp>
      <p:sp>
        <p:nvSpPr>
          <p:cNvPr id="23" name="Rectangle 63"/>
          <p:cNvSpPr>
            <a:spLocks noChangeArrowheads="1"/>
          </p:cNvSpPr>
          <p:nvPr/>
        </p:nvSpPr>
        <p:spPr bwMode="auto">
          <a:xfrm>
            <a:off x="2958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33</a:t>
            </a:r>
          </a:p>
        </p:txBody>
      </p:sp>
      <p:sp>
        <p:nvSpPr>
          <p:cNvPr id="24" name="Rectangle 64"/>
          <p:cNvSpPr>
            <a:spLocks noChangeArrowheads="1"/>
          </p:cNvSpPr>
          <p:nvPr/>
        </p:nvSpPr>
        <p:spPr bwMode="auto">
          <a:xfrm>
            <a:off x="3873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51</a:t>
            </a:r>
          </a:p>
        </p:txBody>
      </p:sp>
      <p:sp>
        <p:nvSpPr>
          <p:cNvPr id="25" name="Rectangle 65"/>
          <p:cNvSpPr>
            <a:spLocks noChangeArrowheads="1"/>
          </p:cNvSpPr>
          <p:nvPr/>
        </p:nvSpPr>
        <p:spPr bwMode="auto">
          <a:xfrm>
            <a:off x="3416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43</a:t>
            </a:r>
          </a:p>
        </p:txBody>
      </p:sp>
      <p:sp>
        <p:nvSpPr>
          <p:cNvPr id="26" name="Rectangle 66"/>
          <p:cNvSpPr>
            <a:spLocks noChangeArrowheads="1"/>
          </p:cNvSpPr>
          <p:nvPr/>
        </p:nvSpPr>
        <p:spPr bwMode="auto">
          <a:xfrm>
            <a:off x="4330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 dirty="0"/>
              <a:t>53</a:t>
            </a:r>
          </a:p>
        </p:txBody>
      </p:sp>
      <p:sp>
        <p:nvSpPr>
          <p:cNvPr id="27" name="Rectangle 67"/>
          <p:cNvSpPr>
            <a:spLocks noChangeArrowheads="1"/>
          </p:cNvSpPr>
          <p:nvPr/>
        </p:nvSpPr>
        <p:spPr bwMode="auto">
          <a:xfrm>
            <a:off x="5702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84</a:t>
            </a:r>
          </a:p>
        </p:txBody>
      </p:sp>
      <p:sp>
        <p:nvSpPr>
          <p:cNvPr id="28" name="Rectangle 68"/>
          <p:cNvSpPr>
            <a:spLocks noChangeArrowheads="1"/>
          </p:cNvSpPr>
          <p:nvPr/>
        </p:nvSpPr>
        <p:spPr bwMode="auto">
          <a:xfrm>
            <a:off x="5244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72</a:t>
            </a:r>
          </a:p>
        </p:txBody>
      </p:sp>
      <p:sp>
        <p:nvSpPr>
          <p:cNvPr id="29" name="Rectangle 69"/>
          <p:cNvSpPr>
            <a:spLocks noChangeArrowheads="1"/>
          </p:cNvSpPr>
          <p:nvPr/>
        </p:nvSpPr>
        <p:spPr bwMode="auto">
          <a:xfrm>
            <a:off x="61593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93</a:t>
            </a:r>
          </a:p>
        </p:txBody>
      </p:sp>
      <p:sp>
        <p:nvSpPr>
          <p:cNvPr id="30" name="Rectangle 70"/>
          <p:cNvSpPr>
            <a:spLocks noChangeArrowheads="1"/>
          </p:cNvSpPr>
          <p:nvPr/>
        </p:nvSpPr>
        <p:spPr bwMode="auto">
          <a:xfrm>
            <a:off x="66165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95</a:t>
            </a:r>
          </a:p>
        </p:txBody>
      </p:sp>
      <p:sp>
        <p:nvSpPr>
          <p:cNvPr id="31" name="Rectangle 71"/>
          <p:cNvSpPr>
            <a:spLocks noChangeArrowheads="1"/>
          </p:cNvSpPr>
          <p:nvPr/>
        </p:nvSpPr>
        <p:spPr bwMode="auto">
          <a:xfrm>
            <a:off x="75309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97</a:t>
            </a:r>
          </a:p>
        </p:txBody>
      </p:sp>
      <p:sp>
        <p:nvSpPr>
          <p:cNvPr id="32" name="Rectangle 72"/>
          <p:cNvSpPr>
            <a:spLocks noChangeArrowheads="1"/>
          </p:cNvSpPr>
          <p:nvPr/>
        </p:nvSpPr>
        <p:spPr bwMode="auto">
          <a:xfrm>
            <a:off x="70737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96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1130121" y="3091019"/>
            <a:ext cx="457200" cy="42068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b="1"/>
              <a:t>6</a:t>
            </a:r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5225604" y="4108081"/>
            <a:ext cx="549831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first</a:t>
            </a:r>
            <a:endParaRPr kumimoji="1" lang="en-US" b="1" dirty="0"/>
          </a:p>
        </p:txBody>
      </p:sp>
      <p:sp>
        <p:nvSpPr>
          <p:cNvPr id="35" name="Line 75"/>
          <p:cNvSpPr>
            <a:spLocks noChangeShapeType="1"/>
          </p:cNvSpPr>
          <p:nvPr/>
        </p:nvSpPr>
        <p:spPr bwMode="auto">
          <a:xfrm flipV="1">
            <a:off x="5486231" y="3887418"/>
            <a:ext cx="286427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7"/>
          <p:cNvSpPr>
            <a:spLocks noChangeArrowheads="1"/>
          </p:cNvSpPr>
          <p:nvPr/>
        </p:nvSpPr>
        <p:spPr bwMode="auto">
          <a:xfrm>
            <a:off x="4512033" y="4108081"/>
            <a:ext cx="564257" cy="36997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b="1" dirty="0" smtClean="0"/>
              <a:t>last</a:t>
            </a:r>
            <a:endParaRPr kumimoji="1" lang="en-US" b="1" dirty="0"/>
          </a:p>
        </p:txBody>
      </p:sp>
      <p:sp>
        <p:nvSpPr>
          <p:cNvPr id="37" name="Line 78"/>
          <p:cNvSpPr>
            <a:spLocks noChangeShapeType="1"/>
          </p:cNvSpPr>
          <p:nvPr/>
        </p:nvSpPr>
        <p:spPr bwMode="auto">
          <a:xfrm flipV="1">
            <a:off x="4893972" y="3844555"/>
            <a:ext cx="350949" cy="2285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81"/>
          <p:cNvSpPr>
            <a:spLocks noChangeArrowheads="1"/>
          </p:cNvSpPr>
          <p:nvPr/>
        </p:nvSpPr>
        <p:spPr bwMode="auto">
          <a:xfrm>
            <a:off x="5745693" y="3118890"/>
            <a:ext cx="357187" cy="3571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Find </a:t>
            </a:r>
            <a:r>
              <a:rPr lang="en-US" b="1" dirty="0"/>
              <a:t>73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Step 5</a:t>
            </a:r>
          </a:p>
          <a:p>
            <a:r>
              <a:rPr lang="en-US" b="1" dirty="0">
                <a:solidFill>
                  <a:srgbClr val="FF0000"/>
                </a:solidFill>
              </a:rPr>
              <a:t>last &lt; first (indicates the absence of the item)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/>
                <a:gridCol w="2412993"/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</a:t>
            </a:r>
            <a:r>
              <a:rPr lang="en-US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6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Retrieving an Item from Sorted List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1143000" y="2086732"/>
          <a:ext cx="3879117" cy="454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6124"/>
                <a:gridCol w="2412993"/>
              </a:tblGrid>
              <a:tr h="414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Array size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expressed as 2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a</a:t>
                      </a:r>
                      <a:endParaRPr lang="en-US" sz="2400" b="1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(x-1)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(x-2)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N/8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(x-3)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.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2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1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447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r>
                        <a:rPr lang="en-US" sz="2400" u="none" strike="noStrike" baseline="30000" dirty="0">
                          <a:effectLst/>
                        </a:rPr>
                        <a:t>0</a:t>
                      </a:r>
                      <a:endParaRPr lang="en-US" sz="24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32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dirty="0" smtClean="0">
                    <a:cs typeface="Arial" panose="020B0604020202020204" pitchFamily="34" charset="0"/>
                  </a:rPr>
                  <a:t>Or,</a:t>
                </a:r>
                <a:endParaRPr lang="en-US" sz="2800" dirty="0" smtClean="0"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 smtClean="0"/>
              </a:p>
              <a:p>
                <a:r>
                  <a:rPr lang="en-US" sz="2000" dirty="0" smtClean="0"/>
                  <a:t>Or simply,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</m:func>
                    </m:oMath>
                  </m:oMathPara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05" y="3024602"/>
                <a:ext cx="2600595" cy="2154436"/>
              </a:xfrm>
              <a:prstGeom prst="rect">
                <a:avLst/>
              </a:prstGeom>
              <a:blipFill rotWithShape="0">
                <a:blip r:embed="rId2"/>
                <a:stretch>
                  <a:fillRect l="-5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764925" y="2535213"/>
            <a:ext cx="270456" cy="25757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32716" y="993646"/>
            <a:ext cx="2662114" cy="36526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3124200" y="993646"/>
            <a:ext cx="3229489" cy="1799144"/>
          </a:xfrm>
          <a:prstGeom prst="arc">
            <a:avLst>
              <a:gd name="adj1" fmla="val 14347884"/>
              <a:gd name="adj2" fmla="val 7891006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number of steps required</a:t>
            </a:r>
            <a:r>
              <a:rPr lang="en-US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87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has a special property called the </a:t>
                      </a:r>
                      <a:r>
                        <a:rPr lang="en-US" i="1" dirty="0" smtClean="0"/>
                        <a:t>current position </a:t>
                      </a:r>
                      <a:r>
                        <a:rPr lang="en-US" dirty="0" smtClean="0"/>
                        <a:t>- the position of the last element accessed by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during an iteration through the list. Only </a:t>
                      </a:r>
                      <a:r>
                        <a:rPr lang="en-US" dirty="0" err="1" smtClean="0"/>
                        <a:t>ResetList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affect the current position.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list to empty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whether list is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list is full and false otherwise.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9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first = 0, last = length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+ last)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&lt;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&gt;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sortedtype.cpp</a:t>
            </a:r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49619" y="2363183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 smtClean="0"/>
              <a:t>O(</a:t>
            </a:r>
            <a:r>
              <a:rPr lang="en-US" sz="3600" b="1" dirty="0" err="1" smtClean="0"/>
              <a:t>logN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5575" y="945881"/>
            <a:ext cx="8912181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RetrieveItem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item,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&amp; 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first = 0, last = length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found =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!found)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+ last) /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if(item &lt;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if(item &gt;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moreToSearch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= (first &lt;= last);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found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item = info[</a:t>
            </a:r>
            <a:r>
              <a:rPr lang="en-US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midPoint</a:t>
            </a: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755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993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number of elements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item, Boolean&amp; found)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Retrieves list element whose key matches item's key (if present).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Key member of item is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there is an element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 whose key matches item's key, then found = true and item is a copy of </a:t>
                      </a:r>
                      <a:r>
                        <a:rPr lang="en-US" dirty="0" err="1" smtClean="0"/>
                        <a:t>someItem</a:t>
                      </a:r>
                      <a:r>
                        <a:rPr lang="en-US" dirty="0" smtClean="0"/>
                        <a:t>; otherwise found = false and item is unchanged.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List is unchanged.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item to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List is not full. item is not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is in list.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7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UnsortedType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item)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Deletes the element whose key matches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Key member of item is initialized. One and only one element in list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element in list has a key matching item's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ResetList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current position for an iteration through the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prior to first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Gets the next element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 Current position is defined. Element at current position is not last in list.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Current position is updated to next position. item is a copy of element at current position.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8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dirty="0" err="1" smtClean="0"/>
              <a:t>SortedType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452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Structure: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list has a special property called the </a:t>
                      </a:r>
                      <a:r>
                        <a:rPr lang="en-US" i="1" dirty="0" smtClean="0"/>
                        <a:t>current position </a:t>
                      </a:r>
                      <a:r>
                        <a:rPr lang="en-US" dirty="0" smtClean="0"/>
                        <a:t>- the position of the last element accessed by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during an iteration through the list. Only </a:t>
                      </a:r>
                      <a:r>
                        <a:rPr lang="en-US" dirty="0" err="1" smtClean="0"/>
                        <a:t>ResetList</a:t>
                      </a:r>
                      <a:r>
                        <a:rPr lang="en-US" dirty="0" smtClean="0"/>
                        <a:t> and </a:t>
                      </a:r>
                      <a:r>
                        <a:rPr lang="en-US" dirty="0" err="1" smtClean="0"/>
                        <a:t>GetNextItem</a:t>
                      </a:r>
                      <a:r>
                        <a:rPr lang="en-US" dirty="0" smtClean="0"/>
                        <a:t> affect the current position.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Operations (provided by Unsorted List ADT):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Initializes list to empty state.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is empty.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Determines whether list is full.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list is full and false otherwise.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4025</Words>
  <Application>Microsoft Office PowerPoint</Application>
  <PresentationFormat>On-screen Show (4:3)</PresentationFormat>
  <Paragraphs>1884</Paragraphs>
  <Slides>61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7" baseType="lpstr">
      <vt:lpstr>Aharoni</vt:lpstr>
      <vt:lpstr>Arial</vt:lpstr>
      <vt:lpstr>Britannic Bold</vt:lpstr>
      <vt:lpstr>Calibri</vt:lpstr>
      <vt:lpstr>Calibri Light</vt:lpstr>
      <vt:lpstr>Cambria Math</vt:lpstr>
      <vt:lpstr>Courier New</vt:lpstr>
      <vt:lpstr>Garamond</vt:lpstr>
      <vt:lpstr>Gungsuh</vt:lpstr>
      <vt:lpstr>Impact</vt:lpstr>
      <vt:lpstr>MS Mincho</vt:lpstr>
      <vt:lpstr>Times New Roman</vt:lpstr>
      <vt:lpstr>Verdana</vt:lpstr>
      <vt:lpstr>Wingdings</vt:lpstr>
      <vt:lpstr>Office Theme</vt:lpstr>
      <vt:lpstr>Chart</vt:lpstr>
      <vt:lpstr>Lecture 05 Abstract Data Type - Unsorted List and Sorted List (Array-based Implementation]</vt:lpstr>
      <vt:lpstr>Data vs. Information</vt:lpstr>
      <vt:lpstr>Lists</vt:lpstr>
      <vt:lpstr>PowerPoint Presentation</vt:lpstr>
      <vt:lpstr>PowerPoint Presentation</vt:lpstr>
      <vt:lpstr>Specification of UnsortedType</vt:lpstr>
      <vt:lpstr>Specification of UnsortedType</vt:lpstr>
      <vt:lpstr>Specification of UnsortedType</vt:lpstr>
      <vt:lpstr>Specification of SortedType</vt:lpstr>
      <vt:lpstr>Specification of SortedType</vt:lpstr>
      <vt:lpstr>Specification of SortedType</vt:lpstr>
      <vt:lpstr>unsortedtype.h</vt:lpstr>
      <vt:lpstr>sortedtype.h</vt:lpstr>
      <vt:lpstr>unsortedtype.cpp</vt:lpstr>
      <vt:lpstr>unsortedtype.cpp</vt:lpstr>
      <vt:lpstr>sortedtype.cpp</vt:lpstr>
      <vt:lpstr>sortedtype.cpp</vt:lpstr>
      <vt:lpstr>Inserting an Item into Unsorted List</vt:lpstr>
      <vt:lpstr>unsortedtype.cpp</vt:lpstr>
      <vt:lpstr>unsortedtype.cpp</vt:lpstr>
      <vt:lpstr>Inserting an Item into Sorted List</vt:lpstr>
      <vt:lpstr>sortedtype.cpp</vt:lpstr>
      <vt:lpstr>sortedtype.cpp</vt:lpstr>
      <vt:lpstr>Deleting an Item from Unsorted List</vt:lpstr>
      <vt:lpstr>unsortedtype.cpp</vt:lpstr>
      <vt:lpstr>unsortedtype.cpp</vt:lpstr>
      <vt:lpstr>Deleting an Item from Sorted List</vt:lpstr>
      <vt:lpstr>sortedtype.cpp</vt:lpstr>
      <vt:lpstr>sortedtype.cpp</vt:lpstr>
      <vt:lpstr>Retrieving an Item from Unsorted List</vt:lpstr>
      <vt:lpstr>unsortedtype.cpp</vt:lpstr>
      <vt:lpstr>unsortedtype.cpp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Retrieving an Item from Sorted List</vt:lpstr>
      <vt:lpstr>sortedtype.cpp</vt:lpstr>
      <vt:lpstr>sortedtype.cpp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ismail - [2010]</cp:lastModifiedBy>
  <cp:revision>36</cp:revision>
  <dcterms:created xsi:type="dcterms:W3CDTF">2014-09-11T18:03:18Z</dcterms:created>
  <dcterms:modified xsi:type="dcterms:W3CDTF">2017-10-16T02:58:24Z</dcterms:modified>
</cp:coreProperties>
</file>