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5"/>
  </p:notesMasterIdLst>
  <p:sldIdLst>
    <p:sldId id="256" r:id="rId2"/>
    <p:sldId id="257" r:id="rId3"/>
    <p:sldId id="258" r:id="rId4"/>
    <p:sldId id="259" r:id="rId5"/>
    <p:sldId id="260" r:id="rId6"/>
    <p:sldId id="261" r:id="rId7"/>
    <p:sldId id="37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31" r:id="rId75"/>
    <p:sldId id="332" r:id="rId76"/>
    <p:sldId id="333" r:id="rId77"/>
    <p:sldId id="301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9786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D651217-00BE-4E0F-BFD8-FDABE7B91C5B}" type="slidenum">
              <a:rPr lang="en-US" sz="1200"/>
              <a:pPr eaLnBrk="1" hangingPunct="1"/>
              <a:t>78</a:t>
            </a:fld>
            <a:endParaRPr lang="en-US" sz="12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669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5/28/2017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Lecture 07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Abstract Data Type </a:t>
            </a:r>
            <a:r>
              <a:rPr lang="en-US" sz="3200" dirty="0" smtClean="0"/>
              <a:t>Stack and Queue </a:t>
            </a:r>
            <a:r>
              <a:rPr lang="en-US" sz="3200" dirty="0"/>
              <a:t>(</a:t>
            </a:r>
            <a:r>
              <a:rPr lang="en-US" sz="3200" dirty="0">
                <a:ea typeface="MS Mincho" panose="02020609040205080304" pitchFamily="49" charset="-128"/>
              </a:rPr>
              <a:t>Array-based </a:t>
            </a:r>
            <a:r>
              <a:rPr lang="en-US" sz="3200" dirty="0" smtClean="0">
                <a:ea typeface="MS Mincho" panose="02020609040205080304" pitchFamily="49" charset="-128"/>
              </a:rPr>
              <a:t>Implementation</a:t>
            </a:r>
            <a:r>
              <a:rPr lang="en-US" sz="3200" dirty="0"/>
              <a:t>]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9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8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36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830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554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022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47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74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586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91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355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12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12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69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9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3309870" y="3129566"/>
            <a:ext cx="334851" cy="3348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35628" y="4988774"/>
            <a:ext cx="334851" cy="33485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28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54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919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766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38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458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171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19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571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 smtClean="0">
                <a:cs typeface="Times New Roman" panose="02020603050405020304" pitchFamily="18" charset="0"/>
              </a:rPr>
              <a:t>Last In First Out (LIFO)</a:t>
            </a:r>
            <a:r>
              <a:rPr lang="en-US" dirty="0" smtClean="0">
                <a:cs typeface="Times New Roman" panose="02020603050405020304" pitchFamily="18" charset="0"/>
              </a:rPr>
              <a:t> order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83" y="2636145"/>
            <a:ext cx="2549717" cy="38625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36146"/>
            <a:ext cx="2943681" cy="386258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88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738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84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399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16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03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Up Arrow 2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03650" y="4857538"/>
            <a:ext cx="469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</a:t>
            </a:r>
            <a:r>
              <a:rPr lang="en-US" b="1" dirty="0" smtClean="0"/>
              <a:t>mpty stack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Indicates balanced string of parentheses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2048502" y="2590800"/>
          <a:ext cx="609600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  <a:gridCol w="43542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43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After processing each item, the stack is not empty.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non-empty stack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Indicates unbalanced string of parentheses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28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Consider this string. When processing indicated item, you are trying to pop from empty stack.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63652" y="4857538"/>
            <a:ext cx="503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unsuccessful pop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Indicates unbalanced string of parentheses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4763893" y="4430331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>
            <a:off x="1551904" y="1916906"/>
            <a:ext cx="141668" cy="37348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1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  <p:graphicFrame>
        <p:nvGraphicFramePr>
          <p:cNvPr id="266244" name="Group 4"/>
          <p:cNvGraphicFramePr>
            <a:graphicFrameLocks noGrp="1"/>
          </p:cNvGraphicFramePr>
          <p:nvPr>
            <p:extLst/>
          </p:nvPr>
        </p:nvGraphicFramePr>
        <p:xfrm>
          <a:off x="1143000" y="2343960"/>
          <a:ext cx="6705600" cy="2667000"/>
        </p:xfrm>
        <a:graphic>
          <a:graphicData uri="http://schemas.openxmlformats.org/drawingml/2006/table">
            <a:tbl>
              <a:tblPr/>
              <a:tblGrid>
                <a:gridCol w="2625725"/>
                <a:gridCol w="2135188"/>
                <a:gridCol w="1944687"/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Infix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Postfix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Evaluation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2 - 3 * 4 + 5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- 5 +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(2 - 3) * (4 + 5)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3 - 4 5 + *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-9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2- (3 * 4 +5)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 3 4 * 5 + -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-15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266266" name="Rectangle 26"/>
          <p:cNvSpPr>
            <a:spLocks noChangeArrowheads="1"/>
          </p:cNvSpPr>
          <p:nvPr/>
        </p:nvSpPr>
        <p:spPr bwMode="auto">
          <a:xfrm>
            <a:off x="685800" y="914400"/>
            <a:ext cx="772668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Evaluating arithmatic expressions</a:t>
            </a: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endParaRPr lang="de-DE" sz="2800" b="0" i="0" dirty="0" smtClean="0">
              <a:latin typeface="+mj-lt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de-DE" sz="2800" b="0" i="0" dirty="0" smtClean="0">
                <a:latin typeface="+mj-lt"/>
              </a:rPr>
              <a:t>Why </a:t>
            </a:r>
            <a:r>
              <a:rPr lang="de-DE" sz="2800" b="0" i="0" dirty="0">
                <a:latin typeface="+mj-lt"/>
              </a:rPr>
              <a:t>? No </a:t>
            </a:r>
            <a:r>
              <a:rPr lang="de-DE" sz="2800" b="0" i="0" dirty="0" smtClean="0">
                <a:latin typeface="+mj-lt"/>
              </a:rPr>
              <a:t>parentheses </a:t>
            </a:r>
            <a:r>
              <a:rPr lang="de-DE" sz="2800" b="0" i="0" dirty="0">
                <a:latin typeface="+mj-lt"/>
              </a:rPr>
              <a:t>necessary 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8692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3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914400"/>
          <a:ext cx="8718998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Structure: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Elements are added to and removed from the top of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Maximum number of items that might be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ItemType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Data type of the items on the stack.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Sets stack to an empty state.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empty.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empty and false otherwise.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8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Function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Determines whether the stack is full.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 smtClean="0"/>
                        <a:t>Precondition</a:t>
                      </a:r>
                      <a:endParaRPr lang="en-US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Stack has been initialized.</a:t>
                      </a:r>
                      <a:endParaRPr lang="en-US" sz="18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 smtClean="0"/>
                        <a:t>Postcondition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Returns true if stack is full and false otherwise.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21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2200" b="1" dirty="0"/>
              <a:t>Algorithm for Infix to Postfix</a:t>
            </a:r>
            <a:endParaRPr lang="en-US" sz="2200" b="1" dirty="0" smtClean="0"/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 smtClean="0"/>
              <a:t>Examine </a:t>
            </a:r>
            <a:r>
              <a:rPr lang="en-US" sz="2000" dirty="0"/>
              <a:t>the next element in the input.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</a:t>
            </a:r>
            <a:r>
              <a:rPr lang="en-US" sz="2000" dirty="0">
                <a:solidFill>
                  <a:srgbClr val="FF0000"/>
                </a:solidFill>
              </a:rPr>
              <a:t>operand</a:t>
            </a:r>
            <a:r>
              <a:rPr lang="en-US" sz="2000" dirty="0"/>
              <a:t>, output it.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</a:t>
            </a:r>
            <a:r>
              <a:rPr lang="en-US" sz="2000" dirty="0">
                <a:solidFill>
                  <a:srgbClr val="FF0000"/>
                </a:solidFill>
              </a:rPr>
              <a:t>opening parenthesis</a:t>
            </a:r>
            <a:r>
              <a:rPr lang="en-US" sz="2000" dirty="0"/>
              <a:t>, push it on stack.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it is an </a:t>
            </a:r>
            <a:r>
              <a:rPr lang="en-US" sz="2000" dirty="0">
                <a:solidFill>
                  <a:srgbClr val="FF0000"/>
                </a:solidFill>
              </a:rPr>
              <a:t>operator</a:t>
            </a:r>
            <a:r>
              <a:rPr lang="en-US" sz="2000" dirty="0"/>
              <a:t>, then</a:t>
            </a:r>
          </a:p>
          <a:p>
            <a:pPr lvl="3"/>
            <a:r>
              <a:rPr lang="en-US" sz="2000" dirty="0" smtClean="0"/>
              <a:t>Pop </a:t>
            </a:r>
            <a:r>
              <a:rPr lang="en-US" sz="2000" dirty="0"/>
              <a:t>until the top of the stack has an element of lower precedence</a:t>
            </a:r>
          </a:p>
          <a:p>
            <a:pPr lvl="3"/>
            <a:r>
              <a:rPr lang="en-US" sz="2000" dirty="0" smtClean="0"/>
              <a:t>Then </a:t>
            </a:r>
            <a:r>
              <a:rPr lang="en-US" sz="2000" dirty="0"/>
              <a:t>push it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 smtClean="0"/>
              <a:t>If </a:t>
            </a:r>
            <a:r>
              <a:rPr lang="en-US" sz="2000" dirty="0"/>
              <a:t>it is a </a:t>
            </a:r>
            <a:r>
              <a:rPr lang="en-US" sz="2000" dirty="0">
                <a:solidFill>
                  <a:srgbClr val="FF0000"/>
                </a:solidFill>
              </a:rPr>
              <a:t>closing parenthesis</a:t>
            </a:r>
            <a:r>
              <a:rPr lang="en-US" sz="2000" dirty="0"/>
              <a:t>, pop operators from stack and output them until an opening parenthesis is encountered. pop and discard the opening parenthesis.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there is </a:t>
            </a:r>
            <a:r>
              <a:rPr lang="en-US" sz="2000" dirty="0">
                <a:solidFill>
                  <a:srgbClr val="FF0000"/>
                </a:solidFill>
              </a:rPr>
              <a:t>more input </a:t>
            </a:r>
            <a:r>
              <a:rPr lang="en-US" sz="2000" dirty="0"/>
              <a:t>go to step 1</a:t>
            </a:r>
          </a:p>
          <a:p>
            <a:pPr marL="457200" indent="-457200">
              <a:lnSpc>
                <a:spcPct val="80000"/>
              </a:lnSpc>
              <a:spcBef>
                <a:spcPct val="40000"/>
              </a:spcBef>
              <a:buFont typeface="+mj-lt"/>
              <a:buAutoNum type="arabicPeriod"/>
            </a:pPr>
            <a:r>
              <a:rPr lang="en-US" sz="2000" dirty="0"/>
              <a:t>If there is </a:t>
            </a:r>
            <a:r>
              <a:rPr lang="en-US" sz="2000" dirty="0">
                <a:solidFill>
                  <a:srgbClr val="FF0000"/>
                </a:solidFill>
              </a:rPr>
              <a:t>no more input, pop</a:t>
            </a:r>
            <a:r>
              <a:rPr lang="en-US" sz="2000" dirty="0"/>
              <a:t> the remaining operators to output.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362309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sz="3200" dirty="0">
                <a:latin typeface="+mj-lt"/>
                <a:cs typeface="Times New Roman" panose="02020603050405020304" pitchFamily="18" charset="0"/>
              </a:rPr>
              <a:t>Suppose we want to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convert</a:t>
            </a:r>
            <a:endParaRPr lang="en-US" sz="3200" dirty="0">
              <a:solidFill>
                <a:schemeClr val="hlink"/>
              </a:solidFill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4+8)*(6-5)/((3-2)*(2+2))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into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Postfix </a:t>
            </a:r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form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32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22622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33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6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7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6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9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2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39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1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4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525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Push(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full), exception </a:t>
                      </a:r>
                      <a:r>
                        <a:rPr lang="en-US" dirty="0" err="1" smtClean="0"/>
                        <a:t>FullStack</a:t>
                      </a:r>
                      <a:r>
                        <a:rPr lang="en-US" dirty="0" smtClean="0"/>
                        <a:t>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the top of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Pop()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top item from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top element has been removed from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Top()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a copy of the top item on the stack.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Stack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(stack is empty), exception </a:t>
                      </a:r>
                      <a:r>
                        <a:rPr lang="en-US" dirty="0" err="1" smtClean="0"/>
                        <a:t>EmptyStack</a:t>
                      </a:r>
                      <a:r>
                        <a:rPr lang="en-US" dirty="0" smtClean="0"/>
                        <a:t> is thrown, else a copy of the top element is returned.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26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9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6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1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49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stacktype.h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77724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STACKTYPE_H_INCLUDED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MAX_ITEMS =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thrown by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Push when stack is full.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{};  //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 class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thrown by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Pop and Top when stack is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void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void Pop();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items[MAX_ITEMS];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// STACKTYPE_H_INCLUDED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50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20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6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52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2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53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7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54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55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2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0766"/>
            <a:ext cx="8305800" cy="510003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57400" y="22860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  <a:gridCol w="2438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/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-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*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(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+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057400" y="3429000"/>
          <a:ext cx="609600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45720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22325" y="2286000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Infix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2324" y="3413125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323" y="4569339"/>
            <a:ext cx="100647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Postfix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81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59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Now let’s evaluate this expression.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b="1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8 + 6 5 - * 3 2 – 2 2 + * /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838201"/>
            <a:ext cx="435864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evaluating </a:t>
            </a:r>
            <a:r>
              <a:rPr lang="en-GB" sz="2400" b="1" dirty="0"/>
              <a:t>a postfix expression</a:t>
            </a:r>
            <a:endParaRPr lang="en-GB" sz="2400" b="1" dirty="0" smtClean="0"/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expression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operand, push it into the stack</a:t>
            </a:r>
          </a:p>
          <a:p>
            <a:pPr marL="590550" lvl="1" indent="-342900" eaLnBrk="1" hangingPunct="1">
              <a:buFont typeface="+mj-lt"/>
              <a:buAutoNum type="alphaLcParenR"/>
            </a:pPr>
            <a:r>
              <a:rPr lang="en-GB" dirty="0" smtClean="0"/>
              <a:t>Else, if item is an operator, pop top two items off the stack, apply the operator, and push the answer back into the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5943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3256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7618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605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91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432017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537317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9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3370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0491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36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54282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7023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29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9954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553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14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695615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1439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4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03279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31025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51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69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8369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5091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36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838201"/>
            <a:ext cx="4190002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StackType.h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 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top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-1;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(top ==  MAX_ITEMS-1);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32960" y="838201"/>
            <a:ext cx="435864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&gt;::Push(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top++;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items[top]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&gt;::Pop()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top--;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&gt;::Top()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EmptyStack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items[top];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527374" y="83820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39894" y="164152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139894" y="254058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139894" y="328292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139894" y="466696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7757007" y="190274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757007" y="339058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7757007" y="498764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5122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70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0578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33200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71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2336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9834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29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69694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7971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34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73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3423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04366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74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13176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14029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73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75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99450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85475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2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76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756326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66801" y="2584718"/>
            <a:ext cx="848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string</a:t>
            </a:r>
            <a:endParaRPr lang="en-US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41708"/>
              </p:ext>
            </p:extLst>
          </p:nvPr>
        </p:nvGraphicFramePr>
        <p:xfrm>
          <a:off x="2071048" y="259836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  <a:gridCol w="406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1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77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33748"/>
              </p:ext>
            </p:extLst>
          </p:nvPr>
        </p:nvGraphicFramePr>
        <p:xfrm>
          <a:off x="2090671" y="3895501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6220" y="3889419"/>
            <a:ext cx="81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45477" y="5366875"/>
            <a:ext cx="5167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than one item in stack or unsuccessful pop: </a:t>
            </a:r>
            <a:r>
              <a:rPr lang="en-US" b="1" dirty="0" smtClean="0">
                <a:solidFill>
                  <a:srgbClr val="FF0000"/>
                </a:solidFill>
              </a:rPr>
              <a:t>indicates invalid expression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3207" y="2846231"/>
            <a:ext cx="516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item in stack: </a:t>
            </a:r>
            <a:r>
              <a:rPr lang="en-US" b="1" dirty="0">
                <a:solidFill>
                  <a:srgbClr val="00B050"/>
                </a:solidFill>
              </a:rPr>
              <a:t>indicates valid </a:t>
            </a:r>
            <a:r>
              <a:rPr lang="en-US" b="1" dirty="0" smtClean="0">
                <a:solidFill>
                  <a:srgbClr val="00B050"/>
                </a:solidFill>
              </a:rPr>
              <a:t>expression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189408" y="3876540"/>
            <a:ext cx="381730" cy="369332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596897" y="3125410"/>
            <a:ext cx="996310" cy="6738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2192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>
                <a:cs typeface="Times New Roman" panose="02020603050405020304" pitchFamily="18" charset="0"/>
              </a:rPr>
              <a:t>A list</a:t>
            </a:r>
          </a:p>
          <a:p>
            <a:pPr eaLnBrk="1" hangingPunct="1"/>
            <a:r>
              <a:rPr lang="en-US" dirty="0">
                <a:cs typeface="Times New Roman" panose="02020603050405020304" pitchFamily="18" charset="0"/>
              </a:rPr>
              <a:t>D</a:t>
            </a:r>
            <a:r>
              <a:rPr lang="en-US" dirty="0" smtClean="0">
                <a:cs typeface="Times New Roman" panose="02020603050405020304" pitchFamily="18" charset="0"/>
              </a:rPr>
              <a:t>ata items can be added and deleted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Maintains </a:t>
            </a:r>
            <a:r>
              <a:rPr lang="en-US" b="1" dirty="0">
                <a:cs typeface="Times New Roman" panose="02020603050405020304" pitchFamily="18" charset="0"/>
              </a:rPr>
              <a:t>First In First Out (FIFO)</a:t>
            </a:r>
            <a:r>
              <a:rPr lang="en-US" dirty="0">
                <a:cs typeface="Times New Roman" panose="02020603050405020304" pitchFamily="18" charset="0"/>
              </a:rPr>
              <a:t> order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80" y="2743200"/>
            <a:ext cx="8022020" cy="337593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78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79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021080"/>
          <a:ext cx="8718998" cy="560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31470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Structure: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Elements are added to the rear and removed from the front of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Definitions (provided by user):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MAX_ITEMS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Maximum number of items that might be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ItemType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Data type of the items on the queue.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Operations (provided by the ADT):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Sets stack to an empty state.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 is 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stack is empty.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 has 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stack is empty and false otherwise.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 gridSpan="2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sz="1600" b="1" dirty="0" err="1" smtClean="0">
                          <a:solidFill>
                            <a:srgbClr val="0070C0"/>
                          </a:solidFill>
                        </a:rPr>
                        <a:t>IsFull</a:t>
                      </a:r>
                      <a:endParaRPr lang="en-US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Determines whether the stack is full.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i="0" dirty="0" smtClean="0"/>
                        <a:t>Precondition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Stack has been initialized.</a:t>
                      </a:r>
                      <a:endParaRPr lang="en-US" sz="1600" dirty="0"/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 smtClean="0"/>
                        <a:t>Postcondition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Returns true if stack is full and false otherwise.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</a:t>
            </a:r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5302" y="1532586"/>
            <a:ext cx="8322331" cy="4511934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(())()(()())()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(())()((()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400" spc="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(())))((()</a:t>
            </a:r>
          </a:p>
          <a:p>
            <a:pPr marL="0" indent="0">
              <a:spcBef>
                <a:spcPts val="300"/>
              </a:spcBef>
              <a:buNone/>
            </a:pP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Which of the strings of parentheses are balanced?</a:t>
            </a:r>
          </a:p>
        </p:txBody>
      </p:sp>
    </p:spTree>
    <p:extLst>
      <p:ext uri="{BB962C8B-B14F-4D97-AF65-F5344CB8AC3E}">
        <p14:creationId xmlns:p14="http://schemas.microsoft.com/office/powerpoint/2010/main" val="41868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50D7B5-A2AE-4F04-A072-D73842C28D5B}" type="slidenum">
              <a:rPr lang="en-US"/>
              <a:pPr/>
              <a:t>80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Specification of </a:t>
            </a:r>
            <a:r>
              <a:rPr lang="en-US" sz="4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QueueType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8940" y="1219200"/>
          <a:ext cx="871899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/>
                <a:gridCol w="6272011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Enqueue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newItem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Adds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to the rear of the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full), </a:t>
                      </a:r>
                      <a:r>
                        <a:rPr lang="en-US" dirty="0" err="1" smtClean="0"/>
                        <a:t>FullQueue</a:t>
                      </a:r>
                      <a:r>
                        <a:rPr lang="en-US" dirty="0" smtClean="0"/>
                        <a:t> exception is thrown, else </a:t>
                      </a:r>
                      <a:r>
                        <a:rPr lang="en-US" dirty="0" err="1" smtClean="0"/>
                        <a:t>newItem</a:t>
                      </a:r>
                      <a:r>
                        <a:rPr lang="en-US" dirty="0" smtClean="0"/>
                        <a:t> is at rear of queue.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Dequeue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 smtClean="0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 smtClean="0">
                          <a:solidFill>
                            <a:srgbClr val="0070C0"/>
                          </a:solidFill>
                        </a:rPr>
                        <a:t>&amp; item) 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Removes front item from the queue and returns it in item.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i="0" dirty="0" smtClean="0"/>
                        <a:t>Precondition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Queue has been initialized.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If (queue is empty), </a:t>
                      </a:r>
                      <a:r>
                        <a:rPr lang="en-US" dirty="0" err="1" smtClean="0"/>
                        <a:t>EmptyQueue</a:t>
                      </a:r>
                      <a:r>
                        <a:rPr lang="en-US" dirty="0" smtClean="0"/>
                        <a:t> exception is thrown and item is undefined, else front element has been removed from queue and item is a copy of removed element.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7680960" cy="496301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Always insert elements at the back of the array.</a:t>
            </a:r>
          </a:p>
          <a:p>
            <a:r>
              <a:rPr lang="en-US" sz="2400" dirty="0" smtClean="0"/>
              <a:t>Complexity of deletion: </a:t>
            </a:r>
            <a:r>
              <a:rPr lang="en-US" sz="2400" b="1" dirty="0" smtClean="0"/>
              <a:t>O(N)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6" y="2310315"/>
            <a:ext cx="6619048" cy="13428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14" y="3731753"/>
            <a:ext cx="6628571" cy="13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76" y="5143667"/>
            <a:ext cx="6619048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0"/>
            <a:ext cx="8297839" cy="472598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Increment the indices as additions and deletions are performed (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addition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front++</a:t>
            </a:r>
            <a:r>
              <a:rPr lang="en-US" sz="2000" b="1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for deletion)</a:t>
            </a:r>
            <a:endParaRPr lang="en-US" sz="20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43" y="2262887"/>
            <a:ext cx="5226269" cy="42504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308" y="4404575"/>
            <a:ext cx="103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Dead space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205463" y="5050906"/>
            <a:ext cx="978794" cy="667314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2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143001"/>
            <a:ext cx="8243248" cy="47259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Maintain two indices: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000" dirty="0" smtClean="0"/>
              <a:t> and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  <a:p>
            <a:r>
              <a:rPr lang="en-US" sz="2000" dirty="0" smtClean="0">
                <a:latin typeface="+mj-lt"/>
                <a:cs typeface="Courier New" panose="02070309020205020404" pitchFamily="49" charset="0"/>
              </a:rPr>
              <a:t>Make the indices “wrap around” when they reach the end of the array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rear = (rear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=size of array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67" y="3155319"/>
            <a:ext cx="6127066" cy="28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0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/>
          <a:lstStyle/>
          <a:p>
            <a:r>
              <a:rPr lang="en-US" dirty="0" smtClean="0"/>
              <a:t>How do we differentiate between the empty state and the full state?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47" y="1985904"/>
            <a:ext cx="5585505" cy="21947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247" y="4271857"/>
            <a:ext cx="5585505" cy="215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1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325" y="1143001"/>
            <a:ext cx="7543800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Let </a:t>
            </a:r>
            <a:r>
              <a:rPr lang="en-US" sz="2400" dirty="0"/>
              <a:t>front indicate the index of the array slot preceding the front </a:t>
            </a:r>
            <a:r>
              <a:rPr lang="en-US" sz="2400" dirty="0" smtClean="0"/>
              <a:t>element.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array slot preceding the front </a:t>
            </a:r>
            <a:r>
              <a:rPr lang="en-US" sz="2400" dirty="0" smtClean="0"/>
              <a:t>element is reserved and items are not assigned in that slot.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741795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725617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6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6" y="1143001"/>
            <a:ext cx="8188657" cy="47259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Full queue </a:t>
            </a:r>
            <a:r>
              <a:rPr lang="en-US" sz="2400" dirty="0"/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(rear + 1)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  <a:p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Empty queue when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022" y="3618963"/>
            <a:ext cx="6245332" cy="24160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21" y="2602785"/>
            <a:ext cx="6255857" cy="9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87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queuetype.h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42" y="1143000"/>
            <a:ext cx="7923258" cy="54864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{};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front;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items;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215944" y="1244600"/>
            <a:ext cx="3405946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88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2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A82FFE-46B6-47B2-BB43-138605F4DF6D}" type="slidenum">
              <a:rPr lang="en-US"/>
              <a:pPr/>
              <a:t>89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9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Algorithm for matching parentheses string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Initialise an empty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Read next item in the string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If item is an opening parentheses, push it into the stack</a:t>
            </a:r>
          </a:p>
          <a:p>
            <a:pPr marL="590550" lvl="1" indent="-342900">
              <a:buFont typeface="+mj-lt"/>
              <a:buAutoNum type="alphaLcParenR"/>
            </a:pPr>
            <a:r>
              <a:rPr lang="en-GB" dirty="0" smtClean="0"/>
              <a:t>Else, if item is a closing </a:t>
            </a:r>
            <a:r>
              <a:rPr lang="en-GB" dirty="0"/>
              <a:t>parentheses</a:t>
            </a:r>
            <a:r>
              <a:rPr lang="en-GB" dirty="0" smtClean="0"/>
              <a:t>, pop from stack</a:t>
            </a:r>
          </a:p>
          <a:p>
            <a:pPr marL="316230" indent="-342900">
              <a:buFont typeface="+mj-lt"/>
              <a:buAutoNum type="arabicPeriod"/>
            </a:pPr>
            <a:r>
              <a:rPr lang="en-GB" dirty="0" smtClean="0"/>
              <a:t>If there are more items to process, go to step 2</a:t>
            </a:r>
          </a:p>
          <a:p>
            <a:pPr marL="342900" indent="-342900" eaLnBrk="1" hangingPunct="1">
              <a:buFont typeface="+mj-lt"/>
              <a:buAutoNum type="arabicPeriod"/>
            </a:pPr>
            <a:r>
              <a:rPr lang="en-GB" dirty="0" smtClean="0"/>
              <a:t>Pop the answer off the stack.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047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GB" sz="2800" b="0" i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of Stack</a:t>
            </a:r>
          </a:p>
        </p:txBody>
      </p:sp>
    </p:spTree>
    <p:extLst>
      <p:ext uri="{BB962C8B-B14F-4D97-AF65-F5344CB8AC3E}">
        <p14:creationId xmlns:p14="http://schemas.microsoft.com/office/powerpoint/2010/main" val="5778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3831897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max)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items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items;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43400" y="1250681"/>
            <a:ext cx="4648200" cy="479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front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rear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(rear 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rear+1)%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 front);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178124" y="1250681"/>
            <a:ext cx="12876" cy="524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775083" y="171526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775083" y="299927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7750398" y="460397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63547" y="235792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063547" y="4283296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63547" y="5968553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69264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queuetype.cpp</a:t>
            </a:r>
            <a:endParaRPr lang="en-US" dirty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4080"/>
            <a:ext cx="5943600" cy="47904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rear = (rear +1)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items[rear]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&amp; item)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front = (front + 1) %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maxQue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items[front];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800600" y="2703467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00600" y="53340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8385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Application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want to form a number </a:t>
            </a:r>
            <a:r>
              <a:rPr lang="en-US" b="1" dirty="0" smtClean="0"/>
              <a:t>N</a:t>
            </a:r>
            <a:r>
              <a:rPr lang="en-US" dirty="0" smtClean="0"/>
              <a:t> as a summation of smaller numbers</a:t>
            </a:r>
          </a:p>
          <a:p>
            <a:r>
              <a:rPr lang="en-US" dirty="0" smtClean="0"/>
              <a:t>You can only use three prime numbers; </a:t>
            </a:r>
            <a:r>
              <a:rPr lang="en-US" b="1" dirty="0" smtClean="0"/>
              <a:t>2, 3</a:t>
            </a:r>
            <a:r>
              <a:rPr lang="en-US" dirty="0" smtClean="0"/>
              <a:t> and </a:t>
            </a:r>
            <a:r>
              <a:rPr lang="en-US" b="1" dirty="0" smtClean="0"/>
              <a:t>5</a:t>
            </a:r>
          </a:p>
          <a:p>
            <a:r>
              <a:rPr lang="en-US" dirty="0" smtClean="0"/>
              <a:t>You can use any of these three prime numbers as many times as you want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you find the minimum number of prime numbers required to do this?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</a:t>
            </a: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2+2+2+5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3+3+5</a:t>
            </a:r>
          </a:p>
          <a:p>
            <a:pPr lvl="1"/>
            <a:r>
              <a:rPr lang="en-US" dirty="0" smtClean="0"/>
              <a:t>2+2+2+2+3</a:t>
            </a:r>
          </a:p>
        </p:txBody>
      </p:sp>
    </p:spTree>
    <p:extLst>
      <p:ext uri="{BB962C8B-B14F-4D97-AF65-F5344CB8AC3E}">
        <p14:creationId xmlns:p14="http://schemas.microsoft.com/office/powerpoint/2010/main" val="41617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36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61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105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145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599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Application of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N</a:t>
            </a:r>
            <a:r>
              <a:rPr lang="en-US" dirty="0" smtClean="0"/>
              <a:t> = 11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35307" y="2736403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5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+mj-lt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71798" y="4588815"/>
          <a:ext cx="812914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  <a:gridCol w="4064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8019" y="2202287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queue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118018" y="4127182"/>
            <a:ext cx="90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7864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4752</Words>
  <Application>Microsoft Office PowerPoint</Application>
  <PresentationFormat>On-screen Show (4:3)</PresentationFormat>
  <Paragraphs>2869</Paragraphs>
  <Slides>113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7" baseType="lpstr">
      <vt:lpstr>Aharoni</vt:lpstr>
      <vt:lpstr>Arial</vt:lpstr>
      <vt:lpstr>Britannic Bold</vt:lpstr>
      <vt:lpstr>Calibri</vt:lpstr>
      <vt:lpstr>Calibri Light</vt:lpstr>
      <vt:lpstr>Courier New</vt:lpstr>
      <vt:lpstr>Garamond</vt:lpstr>
      <vt:lpstr>Gungsuh</vt:lpstr>
      <vt:lpstr>Impact</vt:lpstr>
      <vt:lpstr>MS Mincho</vt:lpstr>
      <vt:lpstr>Times New Roman</vt:lpstr>
      <vt:lpstr>Verdana</vt:lpstr>
      <vt:lpstr>Wingdings</vt:lpstr>
      <vt:lpstr>Office Theme</vt:lpstr>
      <vt:lpstr>Lecture 07 Abstract Data Type Stack and Queue (Array-based Implementation]</vt:lpstr>
      <vt:lpstr>Stack</vt:lpstr>
      <vt:lpstr>Specification of StackType</vt:lpstr>
      <vt:lpstr>Specification of StackType</vt:lpstr>
      <vt:lpstr>stacktype.h</vt:lpstr>
      <vt:lpstr>stacktype.cpp</vt:lpstr>
      <vt:lpstr>stacktype.cpp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Application of Stack</vt:lpstr>
      <vt:lpstr>Queue</vt:lpstr>
      <vt:lpstr>Specification of QueueType</vt:lpstr>
      <vt:lpstr>Specification of QueueType</vt:lpstr>
      <vt:lpstr>Implementation Issues</vt:lpstr>
      <vt:lpstr>Implementation Issues</vt:lpstr>
      <vt:lpstr>Implementation Issues</vt:lpstr>
      <vt:lpstr>Implementation Issues</vt:lpstr>
      <vt:lpstr>Implementation Issues</vt:lpstr>
      <vt:lpstr>Implementation Issues</vt:lpstr>
      <vt:lpstr>queuetype.h</vt:lpstr>
      <vt:lpstr>queuetype.cpp</vt:lpstr>
      <vt:lpstr>queuetype.cpp</vt:lpstr>
      <vt:lpstr>queuetype.cpp</vt:lpstr>
      <vt:lpstr>queuetype.cpp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  <vt:lpstr>An Application of Queue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tmriddle</cp:lastModifiedBy>
  <cp:revision>28</cp:revision>
  <dcterms:created xsi:type="dcterms:W3CDTF">2014-09-11T18:03:18Z</dcterms:created>
  <dcterms:modified xsi:type="dcterms:W3CDTF">2017-05-28T16:35:17Z</dcterms:modified>
</cp:coreProperties>
</file>