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CB2E7F-4477-4861-B897-894EFA5A187A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18</a:t>
            </a:r>
            <a:br>
              <a:rPr lang="en-US" smtClean="0"/>
            </a:br>
            <a:r>
              <a:rPr lang="en-US" sz="3200" smtClean="0"/>
              <a:t>Sorting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42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79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053502"/>
              </p:ext>
            </p:extLst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02926"/>
              </p:ext>
            </p:extLst>
          </p:nvPr>
        </p:nvGraphicFramePr>
        <p:xfrm>
          <a:off x="155575" y="1826902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 rot="16200000">
            <a:off x="2244146" y="1282265"/>
            <a:ext cx="437881" cy="401177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431926" y="1273680"/>
            <a:ext cx="437881" cy="4028941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8694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4725" y="3507091"/>
            <a:ext cx="1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Sorted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93553" y="710823"/>
            <a:ext cx="17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Unsorted</a:t>
            </a:r>
            <a:endParaRPr lang="en-US" sz="2800" b="1" dirty="0"/>
          </a:p>
        </p:txBody>
      </p:sp>
      <p:sp>
        <p:nvSpPr>
          <p:cNvPr id="14" name="Left Brace 13"/>
          <p:cNvSpPr/>
          <p:nvPr/>
        </p:nvSpPr>
        <p:spPr>
          <a:xfrm rot="5400000">
            <a:off x="4342327" y="-2638129"/>
            <a:ext cx="437881" cy="8208136"/>
          </a:xfrm>
          <a:prstGeom prst="lef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71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49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12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40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8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10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946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511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02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8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908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44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126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7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5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9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46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/>
          </p:cNvGraphicFramePr>
          <p:nvPr>
            <p:extLst/>
          </p:nvPr>
        </p:nvGraphicFramePr>
        <p:xfrm>
          <a:off x="455052" y="4083683"/>
          <a:ext cx="8229600" cy="944563"/>
        </p:xfrm>
        <a:graphic>
          <a:graphicData uri="http://schemas.openxmlformats.org/drawingml/2006/table">
            <a:tbl>
              <a:tblPr/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2765004" y="5198773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65004" y="6265573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2765004" y="5732173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3298404" y="5198773"/>
            <a:ext cx="5418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 smtClean="0"/>
              <a:t>Left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Right half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Minimum between first elements in both halves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78794" y="346075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0106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203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680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9676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106419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1446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173344" y="3454400"/>
            <a:ext cx="5456" cy="608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5575" y="2193924"/>
            <a:ext cx="16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Merging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52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97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8" cy="944563"/>
        </p:xfrm>
        <a:graphic>
          <a:graphicData uri="http://schemas.openxmlformats.org/drawingml/2006/table">
            <a:tbl>
              <a:tblPr/>
              <a:tblGrid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  <a:gridCol w="109974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16187" y="591792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0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972" y="1550890"/>
            <a:ext cx="85386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Merge(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[MAX_ITEMS];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saveFirst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700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Merging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972" y="1550890"/>
            <a:ext cx="8538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 =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index++;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values[index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[index];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98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4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5151" y="6312320"/>
            <a:ext cx="309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for dividing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3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519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/>
          <p:cNvGraphicFramePr>
            <a:graphicFrameLocks noGrp="1"/>
          </p:cNvGraphicFramePr>
          <p:nvPr>
            <p:extLst/>
          </p:nvPr>
        </p:nvGraphicFramePr>
        <p:xfrm>
          <a:off x="271456" y="5732890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2" name="Straight Connector 181"/>
          <p:cNvCxnSpPr/>
          <p:nvPr/>
        </p:nvCxnSpPr>
        <p:spPr>
          <a:xfrm>
            <a:off x="447849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9713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6581104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322396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419505" y="560700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16615" y="560485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7626604" y="5615586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542925" y="504851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Arrow Connector 3071"/>
          <p:cNvCxnSpPr/>
          <p:nvPr/>
        </p:nvCxnSpPr>
        <p:spPr>
          <a:xfrm>
            <a:off x="798490" y="505301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96911" y="562203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1590689" y="5053279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1846254" y="5057774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844675" y="562679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2643207" y="5058038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2898772" y="5062533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2897193" y="5631550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>
            <a:off x="3695729" y="505327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>
            <a:off x="3951294" y="505776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3949715" y="562678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H="1">
            <a:off x="4748246" y="5058032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5003811" y="5062527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002232" y="5631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H="1">
            <a:off x="5796010" y="5058023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>
            <a:off x="6051575" y="5062518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049996" y="563153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H="1">
            <a:off x="6848535" y="5048497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7104100" y="5052992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02521" y="5622009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>
            <a:off x="7905823" y="5053256"/>
            <a:ext cx="255565" cy="6760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>
            <a:off x="8161388" y="5057751"/>
            <a:ext cx="254023" cy="676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8159809" y="562676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Table 162"/>
          <p:cNvGraphicFramePr>
            <a:graphicFrameLocks noGrp="1"/>
          </p:cNvGraphicFramePr>
          <p:nvPr>
            <p:extLst/>
          </p:nvPr>
        </p:nvGraphicFramePr>
        <p:xfrm>
          <a:off x="270822" y="4691848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4" name="Straight Connector 163"/>
          <p:cNvCxnSpPr/>
          <p:nvPr/>
        </p:nvCxnSpPr>
        <p:spPr>
          <a:xfrm>
            <a:off x="447786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69079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580470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21762" y="4580988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418871" y="4565961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15981" y="4563813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625970" y="4574544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98490" y="4031087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326524" y="4043966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895599" y="4016060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23633" y="4028939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992709" y="4013912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520743" y="4026791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102698" y="4024643"/>
            <a:ext cx="528034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630732" y="4037522"/>
            <a:ext cx="515155" cy="6568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2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/>
          </p:nvPr>
        </p:nvGraphicFramePr>
        <p:xfrm>
          <a:off x="271456" y="3663685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4" name="Straight Connector 153"/>
          <p:cNvCxnSpPr/>
          <p:nvPr/>
        </p:nvCxnSpPr>
        <p:spPr>
          <a:xfrm>
            <a:off x="447849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2369713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6581104" y="3552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1326524" y="2897746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2369713" y="2897746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535773" y="2895598"/>
            <a:ext cx="1043189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578962" y="2895598"/>
            <a:ext cx="1056067" cy="7598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1456" y="2532491"/>
          <a:ext cx="8415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5" name="Straight Connector 144"/>
          <p:cNvCxnSpPr/>
          <p:nvPr/>
        </p:nvCxnSpPr>
        <p:spPr>
          <a:xfrm>
            <a:off x="4478494" y="2409825"/>
            <a:ext cx="0" cy="614363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369713" y="1931831"/>
            <a:ext cx="2108781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478494" y="1931831"/>
            <a:ext cx="2102610" cy="5924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8586" y="6312305"/>
            <a:ext cx="257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O(N) for merging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769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1456" y="1190939"/>
          <a:ext cx="8415344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699" y="1417638"/>
            <a:ext cx="856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(first &lt;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(first + last)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first, middle);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Merge(values, first, middle,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Merge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4699" y="1417638"/>
            <a:ext cx="85644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(first &lt; last)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(first + last) / 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first, middle);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Merge(values, first, middle, middle + 1, last);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97247" y="298729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02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2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3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BUILD-MAX-HEAP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n</a:t>
            </a:r>
            <a:r>
              <a:rPr lang="en-US" dirty="0" smtClean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 ←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 smtClean="0">
                <a:latin typeface="Comic Sans MS" panose="030F0702030302020204" pitchFamily="66" charset="0"/>
              </a:rPr>
              <a:t>n-1)/2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b="1" dirty="0" err="1" smtClean="0"/>
              <a:t>downto</a:t>
            </a:r>
            <a:r>
              <a:rPr lang="en-US" dirty="0" smtClean="0"/>
              <a:t> </a:t>
            </a:r>
            <a:r>
              <a:rPr lang="en-US" dirty="0" smtClean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 smtClean="0"/>
              <a:t>      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dirty="0" err="1" smtClean="0"/>
              <a:t>ReheapDown</a:t>
            </a:r>
            <a:r>
              <a:rPr lang="en-US" dirty="0" smtClean="0">
                <a:latin typeface="Comic Sans MS" panose="030F0702030302020204" pitchFamily="66" charset="0"/>
              </a:rPr>
              <a:t>(A, </a:t>
            </a:r>
            <a:r>
              <a:rPr lang="en-US" dirty="0" err="1" smtClean="0">
                <a:latin typeface="Comic Sans MS" panose="030F0702030302020204" pitchFamily="66" charset="0"/>
              </a:rPr>
              <a:t>i</a:t>
            </a:r>
            <a:r>
              <a:rPr lang="en-US" dirty="0" smtClean="0">
                <a:latin typeface="Comic Sans MS" panose="030F0702030302020204" pitchFamily="66" charset="0"/>
              </a:rPr>
              <a:t>, n-1)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622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189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4707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7621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606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864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8411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437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17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28098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2462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33725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7003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</p:spTree>
    <p:extLst>
      <p:ext uri="{BB962C8B-B14F-4D97-AF65-F5344CB8AC3E}">
        <p14:creationId xmlns:p14="http://schemas.microsoft.com/office/powerpoint/2010/main" val="13881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223168" y="2905035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u="sng" dirty="0"/>
              <a:t>BUILD-MAX-HEAP</a:t>
            </a:r>
            <a:r>
              <a:rPr lang="en-US" u="sng" dirty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dirty="0"/>
              <a:t> = length[A]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←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dirty="0">
                <a:latin typeface="Comic Sans MS" panose="030F0702030302020204" pitchFamily="66" charset="0"/>
              </a:rPr>
              <a:t>n-1)/2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b="1" dirty="0" err="1"/>
              <a:t>downto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dirty="0" err="1"/>
              <a:t>ReheapDown</a:t>
            </a:r>
            <a:r>
              <a:rPr lang="en-US" dirty="0">
                <a:latin typeface="Comic Sans MS" panose="030F0702030302020204" pitchFamily="66" charset="0"/>
              </a:rPr>
              <a:t>(A,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, n-1)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32901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complexity: </a:t>
            </a:r>
            <a:endParaRPr lang="en-US" dirty="0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138257" y="5019666"/>
            <a:ext cx="1422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75763" y="3838127"/>
            <a:ext cx="2876559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132328" y="3330485"/>
            <a:ext cx="473757" cy="5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169451" y="4286954"/>
            <a:ext cx="2830380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8" idx="2"/>
          </p:cNvCxnSpPr>
          <p:nvPr/>
        </p:nvCxnSpPr>
        <p:spPr>
          <a:xfrm flipH="1" flipV="1">
            <a:off x="2584641" y="4607629"/>
            <a:ext cx="699472" cy="41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752322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61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023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4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2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3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16</a:t>
              </a:r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5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6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04552" y="3505110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04552" y="3505110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2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0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1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73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7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86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5" name="Line 6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538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417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14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10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6" name="Line 7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8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415" y="937"/>
              <a:ext cx="836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160" y="903"/>
              <a:ext cx="565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718" y="937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718" y="937"/>
              <a:ext cx="533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490" y="5660935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 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456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Heap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68218" y="2978060"/>
            <a:ext cx="2943225" cy="2044700"/>
            <a:chOff x="137" y="715"/>
            <a:chExt cx="1854" cy="1288"/>
          </a:xfrm>
        </p:grpSpPr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87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96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rgbClr val="F491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715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99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552" y="1148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6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992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237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1824" y="1423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6</a:t>
              </a:r>
              <a:endParaRPr lang="en-US" sz="1000" dirty="0"/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50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7</a:t>
              </a:r>
              <a:endParaRPr lang="en-US" sz="1000" dirty="0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603" y="1664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8</a:t>
              </a:r>
              <a:endParaRPr lang="en-US" sz="1000" dirty="0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1739648" y="1306848"/>
          <a:ext cx="525959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  <a:gridCol w="5259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414338" y="3141663"/>
            <a:ext cx="5334000" cy="221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dirty="0" err="1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</a:t>
            </a:r>
            <a:r>
              <a:rPr lang="en-US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:</a:t>
            </a:r>
            <a:r>
              <a:rPr lang="en-US" dirty="0" smtClean="0">
                <a:latin typeface="Monotype Corsiva" panose="03010101010201010101" pitchFamily="66" charset="0"/>
              </a:rPr>
              <a:t> </a:t>
            </a:r>
            <a:r>
              <a:rPr lang="en-US" u="sng" dirty="0" smtClean="0"/>
              <a:t>HEAPSORT</a:t>
            </a:r>
            <a:r>
              <a:rPr lang="en-US" u="sng" dirty="0" smtClean="0"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BUILD-MAX-HEAP(A)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n = length(A) - 1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for 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 = n </a:t>
            </a:r>
            <a:r>
              <a:rPr lang="en-US" dirty="0" err="1">
                <a:latin typeface="Comic Sans MS" panose="030F0702030302020204" pitchFamily="66" charset="0"/>
              </a:rPr>
              <a:t>downto</a:t>
            </a:r>
            <a:r>
              <a:rPr lang="en-US" dirty="0">
                <a:latin typeface="Comic Sans MS" panose="030F0702030302020204" pitchFamily="66" charset="0"/>
              </a:rPr>
              <a:t>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swap A[0] and A[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		</a:t>
            </a:r>
            <a:r>
              <a:rPr lang="en-US" dirty="0" err="1">
                <a:latin typeface="Comic Sans MS" panose="030F0702030302020204" pitchFamily="66" charset="0"/>
              </a:rPr>
              <a:t>ReheapDown</a:t>
            </a:r>
            <a:r>
              <a:rPr lang="en-US" dirty="0">
                <a:latin typeface="Comic Sans MS" panose="030F0702030302020204" pitchFamily="66" charset="0"/>
              </a:rPr>
              <a:t>(A, 0, i-1)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61115" y="4242828"/>
            <a:ext cx="3021303" cy="111181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04552" y="3505110"/>
            <a:ext cx="2163651" cy="320675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499689" y="2838687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4927355" y="5766275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168203" y="3330485"/>
            <a:ext cx="437883" cy="174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373739" y="5354238"/>
            <a:ext cx="699472" cy="412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9713" y="6069982"/>
            <a:ext cx="36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complexity: </a:t>
            </a:r>
            <a:endParaRPr lang="en-US" dirty="0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2709134" y="5993038"/>
            <a:ext cx="16818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</a:t>
            </a:r>
            <a:r>
              <a:rPr lang="en-US" sz="2800" b="1" dirty="0" err="1" smtClean="0"/>
              <a:t>NlogN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61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108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495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6280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56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174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4246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91287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0856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5241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7428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278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120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081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3792" y="1313645"/>
            <a:ext cx="8133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item1;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item1 = item2;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item2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97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values[index-1] &gt; values[index])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Swap(values[index-1], values[index]);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8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 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values[index-1] &gt; values[index])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Swap(values[index-1], values[index]);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numValues-1);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911" y="4381769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745335" y="438176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9430" y="4879231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603033" y="5402451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21170" y="5755342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9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 (little improved)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BubbleUp2(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sorted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index--)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values[index-1])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Swap(values[index], values[index-1]);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ShortBubble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sorted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 &amp;&amp; !sorted)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BubbleUp2(values, current, numValues-1, sorted);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7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9808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348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409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9742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8869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6147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963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592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7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472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9219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637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765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7950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05286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66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053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1668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500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6001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6449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003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621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966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104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684332" y="2154703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837211" y="215470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2688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41139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705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068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22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8148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986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391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229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dirty="0"/>
              <a:t>Comparison</a:t>
            </a:r>
          </a:p>
          <a:p>
            <a:endParaRPr lang="en-CA" dirty="0"/>
          </a:p>
          <a:p>
            <a:r>
              <a:rPr lang="en-CA" dirty="0"/>
              <a:t>Data Movement</a:t>
            </a:r>
          </a:p>
          <a:p>
            <a:endParaRPr lang="en-CA" dirty="0"/>
          </a:p>
          <a:p>
            <a:r>
              <a:rPr lang="en-CA" dirty="0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213014" y="2833026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3270723" y="2154703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3634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18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5458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1836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389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4788847" y="2154702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79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719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4791312" y="2150375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47903" y="2814681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435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5914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617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5301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519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841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282538" y="2150374"/>
            <a:ext cx="10182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Current</a:t>
            </a:r>
            <a:endParaRPr lang="en-CA" b="1" dirty="0"/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7588798" y="2150374"/>
            <a:ext cx="1133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CA" b="1" dirty="0">
                <a:sym typeface="Wingdings 3" panose="05040102010807070707" pitchFamily="18" charset="2"/>
              </a:rPr>
              <a:t></a:t>
            </a:r>
          </a:p>
          <a:p>
            <a:pPr algn="ctr"/>
            <a:r>
              <a:rPr lang="en-CA" b="1" dirty="0" smtClean="0"/>
              <a:t>Smallest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482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7226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58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4141" y="4621630"/>
            <a:ext cx="1520244" cy="102068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Selection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313645"/>
            <a:ext cx="86288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+ 1; index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(values[index] &lt;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indexOfMin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numValues-1;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0; current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current++)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current,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Swap(values[current], values[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436565" y="462163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090660" y="5119092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8294263" y="5642312"/>
            <a:ext cx="0" cy="44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812400" y="5995203"/>
            <a:ext cx="108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891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0495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502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276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359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737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0855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3041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3332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60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0630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2428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51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737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459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Bubble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22356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8992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644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5055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13891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8440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1611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812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2428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Sort</a:t>
            </a:r>
            <a:endParaRPr lang="en-CA" dirty="0"/>
          </a:p>
        </p:txBody>
      </p:sp>
      <p:graphicFrame>
        <p:nvGraphicFramePr>
          <p:cNvPr id="3075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155575" y="939800"/>
          <a:ext cx="8797926" cy="944563"/>
        </p:xfrm>
        <a:graphic>
          <a:graphicData uri="http://schemas.openxmlformats.org/drawingml/2006/table">
            <a:tbl>
              <a:tblPr/>
              <a:tblGrid>
                <a:gridCol w="1466321"/>
                <a:gridCol w="1466321"/>
                <a:gridCol w="1466321"/>
                <a:gridCol w="1466321"/>
                <a:gridCol w="1466321"/>
                <a:gridCol w="1466321"/>
              </a:tblGrid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7755" marR="97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5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7755" marR="97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914400" y="4876800"/>
            <a:ext cx="3048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914400" y="5943600"/>
            <a:ext cx="304800" cy="304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914400" y="5410200"/>
            <a:ext cx="304800" cy="3048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752600" y="4876800"/>
            <a:ext cx="4054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47800" y="4876800"/>
            <a:ext cx="17970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/>
              <a:t>Comparison</a:t>
            </a:r>
          </a:p>
          <a:p>
            <a:endParaRPr lang="en-CA"/>
          </a:p>
          <a:p>
            <a:r>
              <a:rPr lang="en-CA"/>
              <a:t>Data Movement</a:t>
            </a:r>
          </a:p>
          <a:p>
            <a:endParaRPr lang="en-CA"/>
          </a:p>
          <a:p>
            <a:r>
              <a:rPr lang="en-CA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34215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909" y="1043186"/>
            <a:ext cx="86288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 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finished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!finished)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 (values[current] &lt; values[current -1]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Swap(values[current], values[current-1]);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current--;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(current !=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finished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values[],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 count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count++)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(values, 0, count);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2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5346</Words>
  <Application>Microsoft Office PowerPoint</Application>
  <PresentationFormat>On-screen Show (4:3)</PresentationFormat>
  <Paragraphs>4775</Paragraphs>
  <Slides>181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181</vt:i4>
      </vt:variant>
    </vt:vector>
  </HeadingPairs>
  <TitlesOfParts>
    <vt:vector size="196" baseType="lpstr">
      <vt:lpstr>Aharoni</vt:lpstr>
      <vt:lpstr>Arial</vt:lpstr>
      <vt:lpstr>Britannic Bold</vt:lpstr>
      <vt:lpstr>Calibri</vt:lpstr>
      <vt:lpstr>Calibri Light</vt:lpstr>
      <vt:lpstr>Comic Sans MS</vt:lpstr>
      <vt:lpstr>Courier New</vt:lpstr>
      <vt:lpstr>Gungsuh</vt:lpstr>
      <vt:lpstr>Impact</vt:lpstr>
      <vt:lpstr>Monotype Corsiva</vt:lpstr>
      <vt:lpstr>Symbol</vt:lpstr>
      <vt:lpstr>Times New Roman</vt:lpstr>
      <vt:lpstr>Verdana</vt:lpstr>
      <vt:lpstr>Wingdings 3</vt:lpstr>
      <vt:lpstr>Office Theme</vt:lpstr>
      <vt:lpstr>Lecture 18 Sorting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(little improved)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  <vt:lpstr>Heap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61</cp:revision>
  <dcterms:created xsi:type="dcterms:W3CDTF">2014-09-11T18:03:18Z</dcterms:created>
  <dcterms:modified xsi:type="dcterms:W3CDTF">2017-05-27T03:52:11Z</dcterms:modified>
</cp:coreProperties>
</file>