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8" r:id="rId37"/>
    <p:sldId id="299" r:id="rId38"/>
    <p:sldId id="300" r:id="rId39"/>
    <p:sldId id="301" r:id="rId40"/>
    <p:sldId id="302" r:id="rId41"/>
    <p:sldId id="304" r:id="rId42"/>
    <p:sldId id="39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5" r:id="rId92"/>
    <p:sldId id="356" r:id="rId93"/>
    <p:sldId id="357" r:id="rId94"/>
    <p:sldId id="358" r:id="rId95"/>
    <p:sldId id="359" r:id="rId96"/>
    <p:sldId id="360" r:id="rId97"/>
    <p:sldId id="361" r:id="rId98"/>
    <p:sldId id="362" r:id="rId99"/>
    <p:sldId id="363" r:id="rId100"/>
    <p:sldId id="364" r:id="rId101"/>
    <p:sldId id="365" r:id="rId102"/>
    <p:sldId id="366" r:id="rId103"/>
    <p:sldId id="367" r:id="rId104"/>
    <p:sldId id="368" r:id="rId105"/>
    <p:sldId id="369" r:id="rId106"/>
    <p:sldId id="370" r:id="rId107"/>
    <p:sldId id="371" r:id="rId108"/>
    <p:sldId id="372" r:id="rId109"/>
    <p:sldId id="373" r:id="rId110"/>
    <p:sldId id="374" r:id="rId111"/>
    <p:sldId id="375" r:id="rId112"/>
    <p:sldId id="376" r:id="rId113"/>
    <p:sldId id="377" r:id="rId114"/>
    <p:sldId id="378" r:id="rId115"/>
    <p:sldId id="379" r:id="rId116"/>
    <p:sldId id="380" r:id="rId117"/>
    <p:sldId id="381" r:id="rId118"/>
    <p:sldId id="382" r:id="rId119"/>
    <p:sldId id="383" r:id="rId120"/>
    <p:sldId id="384" r:id="rId121"/>
    <p:sldId id="385" r:id="rId122"/>
    <p:sldId id="386" r:id="rId123"/>
    <p:sldId id="387" r:id="rId124"/>
    <p:sldId id="388" r:id="rId125"/>
    <p:sldId id="389" r:id="rId126"/>
    <p:sldId id="390" r:id="rId127"/>
    <p:sldId id="391" r:id="rId128"/>
    <p:sldId id="392" r:id="rId129"/>
    <p:sldId id="393"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t>11/11/2017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t>1</a:t>
            </a:fld>
            <a:endParaRPr lang="en-US"/>
          </a:p>
        </p:txBody>
      </p:sp>
    </p:spTree>
    <p:extLst>
      <p:ext uri="{BB962C8B-B14F-4D97-AF65-F5344CB8AC3E}">
        <p14:creationId xmlns:p14="http://schemas.microsoft.com/office/powerpoint/2010/main" val="163894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397564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53</a:t>
            </a:fld>
            <a:endParaRPr lang="en-US">
              <a:solidFill>
                <a:prstClr val="black"/>
              </a:solidFill>
            </a:endParaRPr>
          </a:p>
        </p:txBody>
      </p:sp>
    </p:spTree>
    <p:extLst>
      <p:ext uri="{BB962C8B-B14F-4D97-AF65-F5344CB8AC3E}">
        <p14:creationId xmlns:p14="http://schemas.microsoft.com/office/powerpoint/2010/main" val="1235587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54</a:t>
            </a:fld>
            <a:endParaRPr lang="en-US">
              <a:solidFill>
                <a:prstClr val="black"/>
              </a:solidFill>
            </a:endParaRPr>
          </a:p>
        </p:txBody>
      </p:sp>
    </p:spTree>
    <p:extLst>
      <p:ext uri="{BB962C8B-B14F-4D97-AF65-F5344CB8AC3E}">
        <p14:creationId xmlns:p14="http://schemas.microsoft.com/office/powerpoint/2010/main" val="407661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55</a:t>
            </a:fld>
            <a:endParaRPr lang="en-US">
              <a:solidFill>
                <a:prstClr val="black"/>
              </a:solidFill>
            </a:endParaRPr>
          </a:p>
        </p:txBody>
      </p:sp>
    </p:spTree>
    <p:extLst>
      <p:ext uri="{BB962C8B-B14F-4D97-AF65-F5344CB8AC3E}">
        <p14:creationId xmlns:p14="http://schemas.microsoft.com/office/powerpoint/2010/main" val="3797552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56</a:t>
            </a:fld>
            <a:endParaRPr lang="en-US">
              <a:solidFill>
                <a:prstClr val="black"/>
              </a:solidFill>
            </a:endParaRPr>
          </a:p>
        </p:txBody>
      </p:sp>
    </p:spTree>
    <p:extLst>
      <p:ext uri="{BB962C8B-B14F-4D97-AF65-F5344CB8AC3E}">
        <p14:creationId xmlns:p14="http://schemas.microsoft.com/office/powerpoint/2010/main" val="83044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58</a:t>
            </a:fld>
            <a:endParaRPr lang="en-US">
              <a:solidFill>
                <a:prstClr val="black"/>
              </a:solidFill>
            </a:endParaRPr>
          </a:p>
        </p:txBody>
      </p:sp>
    </p:spTree>
    <p:extLst>
      <p:ext uri="{BB962C8B-B14F-4D97-AF65-F5344CB8AC3E}">
        <p14:creationId xmlns:p14="http://schemas.microsoft.com/office/powerpoint/2010/main" val="463703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59</a:t>
            </a:fld>
            <a:endParaRPr lang="en-US">
              <a:solidFill>
                <a:prstClr val="black"/>
              </a:solidFill>
            </a:endParaRPr>
          </a:p>
        </p:txBody>
      </p:sp>
    </p:spTree>
    <p:extLst>
      <p:ext uri="{BB962C8B-B14F-4D97-AF65-F5344CB8AC3E}">
        <p14:creationId xmlns:p14="http://schemas.microsoft.com/office/powerpoint/2010/main" val="4169499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60</a:t>
            </a:fld>
            <a:endParaRPr lang="en-US">
              <a:solidFill>
                <a:prstClr val="black"/>
              </a:solidFill>
            </a:endParaRPr>
          </a:p>
        </p:txBody>
      </p:sp>
    </p:spTree>
    <p:extLst>
      <p:ext uri="{BB962C8B-B14F-4D97-AF65-F5344CB8AC3E}">
        <p14:creationId xmlns:p14="http://schemas.microsoft.com/office/powerpoint/2010/main" val="2188558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61</a:t>
            </a:fld>
            <a:endParaRPr lang="en-US">
              <a:solidFill>
                <a:prstClr val="black"/>
              </a:solidFill>
            </a:endParaRPr>
          </a:p>
        </p:txBody>
      </p:sp>
    </p:spTree>
    <p:extLst>
      <p:ext uri="{BB962C8B-B14F-4D97-AF65-F5344CB8AC3E}">
        <p14:creationId xmlns:p14="http://schemas.microsoft.com/office/powerpoint/2010/main" val="1377685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62</a:t>
            </a:fld>
            <a:endParaRPr lang="en-US">
              <a:solidFill>
                <a:prstClr val="black"/>
              </a:solidFill>
            </a:endParaRPr>
          </a:p>
        </p:txBody>
      </p:sp>
    </p:spTree>
    <p:extLst>
      <p:ext uri="{BB962C8B-B14F-4D97-AF65-F5344CB8AC3E}">
        <p14:creationId xmlns:p14="http://schemas.microsoft.com/office/powerpoint/2010/main" val="21116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7</a:t>
            </a:fld>
            <a:endParaRPr lang="en-US"/>
          </a:p>
        </p:txBody>
      </p:sp>
    </p:spTree>
    <p:extLst>
      <p:ext uri="{BB962C8B-B14F-4D97-AF65-F5344CB8AC3E}">
        <p14:creationId xmlns:p14="http://schemas.microsoft.com/office/powerpoint/2010/main" val="107015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63</a:t>
            </a:fld>
            <a:endParaRPr lang="en-US">
              <a:solidFill>
                <a:prstClr val="black"/>
              </a:solidFill>
            </a:endParaRPr>
          </a:p>
        </p:txBody>
      </p:sp>
    </p:spTree>
    <p:extLst>
      <p:ext uri="{BB962C8B-B14F-4D97-AF65-F5344CB8AC3E}">
        <p14:creationId xmlns:p14="http://schemas.microsoft.com/office/powerpoint/2010/main" val="983885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64</a:t>
            </a:fld>
            <a:endParaRPr lang="en-US">
              <a:solidFill>
                <a:prstClr val="black"/>
              </a:solidFill>
            </a:endParaRPr>
          </a:p>
        </p:txBody>
      </p:sp>
    </p:spTree>
    <p:extLst>
      <p:ext uri="{BB962C8B-B14F-4D97-AF65-F5344CB8AC3E}">
        <p14:creationId xmlns:p14="http://schemas.microsoft.com/office/powerpoint/2010/main" val="3749822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65</a:t>
            </a:fld>
            <a:endParaRPr lang="en-US">
              <a:solidFill>
                <a:prstClr val="black"/>
              </a:solidFill>
            </a:endParaRPr>
          </a:p>
        </p:txBody>
      </p:sp>
    </p:spTree>
    <p:extLst>
      <p:ext uri="{BB962C8B-B14F-4D97-AF65-F5344CB8AC3E}">
        <p14:creationId xmlns:p14="http://schemas.microsoft.com/office/powerpoint/2010/main" val="3183158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66</a:t>
            </a:fld>
            <a:endParaRPr lang="en-US">
              <a:solidFill>
                <a:prstClr val="black"/>
              </a:solidFill>
            </a:endParaRPr>
          </a:p>
        </p:txBody>
      </p:sp>
    </p:spTree>
    <p:extLst>
      <p:ext uri="{BB962C8B-B14F-4D97-AF65-F5344CB8AC3E}">
        <p14:creationId xmlns:p14="http://schemas.microsoft.com/office/powerpoint/2010/main" val="210704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t>8</a:t>
            </a:fld>
            <a:endParaRPr lang="en-US"/>
          </a:p>
        </p:txBody>
      </p:sp>
    </p:spTree>
    <p:extLst>
      <p:ext uri="{BB962C8B-B14F-4D97-AF65-F5344CB8AC3E}">
        <p14:creationId xmlns:p14="http://schemas.microsoft.com/office/powerpoint/2010/main" val="2389504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93748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46</a:t>
            </a:fld>
            <a:endParaRPr lang="en-US">
              <a:solidFill>
                <a:prstClr val="black"/>
              </a:solidFill>
            </a:endParaRPr>
          </a:p>
        </p:txBody>
      </p:sp>
    </p:spTree>
    <p:extLst>
      <p:ext uri="{BB962C8B-B14F-4D97-AF65-F5344CB8AC3E}">
        <p14:creationId xmlns:p14="http://schemas.microsoft.com/office/powerpoint/2010/main" val="333561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217756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49</a:t>
            </a:fld>
            <a:endParaRPr lang="en-US">
              <a:solidFill>
                <a:prstClr val="black"/>
              </a:solidFill>
            </a:endParaRPr>
          </a:p>
        </p:txBody>
      </p:sp>
    </p:spTree>
    <p:extLst>
      <p:ext uri="{BB962C8B-B14F-4D97-AF65-F5344CB8AC3E}">
        <p14:creationId xmlns:p14="http://schemas.microsoft.com/office/powerpoint/2010/main" val="612679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50</a:t>
            </a:fld>
            <a:endParaRPr lang="en-US">
              <a:solidFill>
                <a:prstClr val="black"/>
              </a:solidFill>
            </a:endParaRPr>
          </a:p>
        </p:txBody>
      </p:sp>
    </p:spTree>
    <p:extLst>
      <p:ext uri="{BB962C8B-B14F-4D97-AF65-F5344CB8AC3E}">
        <p14:creationId xmlns:p14="http://schemas.microsoft.com/office/powerpoint/2010/main" val="2305941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D53D0-27A6-44F4-8630-4AA2FA98A771}" type="slidenum">
              <a:rPr lang="en-US" smtClean="0">
                <a:solidFill>
                  <a:prstClr val="black"/>
                </a:solidFill>
              </a:rPr>
              <a:pPr/>
              <a:t>51</a:t>
            </a:fld>
            <a:endParaRPr lang="en-US">
              <a:solidFill>
                <a:prstClr val="black"/>
              </a:solidFill>
            </a:endParaRPr>
          </a:p>
        </p:txBody>
      </p:sp>
    </p:spTree>
    <p:extLst>
      <p:ext uri="{BB962C8B-B14F-4D97-AF65-F5344CB8AC3E}">
        <p14:creationId xmlns:p14="http://schemas.microsoft.com/office/powerpoint/2010/main" val="1203077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D25BB059-4FBE-46C9-8305-B51BA58E1EBE}" type="datetime1">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091112" y="-85725"/>
            <a:ext cx="3609975" cy="4038600"/>
          </a:xfrm>
          <a:prstGeom prst="rect">
            <a:avLst/>
          </a:prstGeom>
        </p:spPr>
      </p:pic>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974AF9-9E07-43C4-88A9-E4B2A2771555}" type="datetime1">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45DB09-98FD-4A4C-8CEC-FE6A383CE6C5}" type="datetime1">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6149250-F3DB-4B8F-86A5-ABC0E28F195B}" type="datetime1">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4E950-CB89-4DF2-BED2-FE4FD74F99B4}" type="datetime1">
              <a:rPr lang="en-US" smtClean="0"/>
              <a:t>11/11/2017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4331CA-798A-4D43-B1D7-A4A7858FF2A2}" type="datetime1">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83A16B-5EC1-4DA5-8061-CA72323B1C93}" type="datetime1">
              <a:rPr lang="en-US" smtClean="0"/>
              <a:t>11/11/2017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4E7008-BE55-4C1C-A51F-8E4179894669}" type="datetime1">
              <a:rPr lang="en-US" smtClean="0"/>
              <a:t>11/11/2017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6F08D7-BEC5-4559-B458-99D4666890A5}" type="datetime1">
              <a:rPr lang="en-US" smtClean="0"/>
              <a:t>11/11/2017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D0970-851D-4034-B844-02DCBF9488B0}" type="datetime1">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BF617-D84A-4ADD-8B18-B432150A52B6}" type="datetime1">
              <a:rPr lang="en-US" smtClean="0"/>
              <a:t>11/11/2017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t>‹#›</a:t>
            </a:fld>
            <a:endParaRPr lang="en-US"/>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60FB0-1554-4E06-AF0F-85887F8846A6}" type="datetime1">
              <a:rPr lang="en-US" smtClean="0"/>
              <a:t>11/11/2017</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image" Target="../media/image8.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sz="3200" dirty="0" smtClean="0"/>
              <a:t>Recursion</a:t>
            </a:r>
            <a:endParaRPr lang="en-US" sz="8000" dirty="0"/>
          </a:p>
        </p:txBody>
      </p:sp>
      <p:sp>
        <p:nvSpPr>
          <p:cNvPr id="3" name="Subtitle 2"/>
          <p:cNvSpPr>
            <a:spLocks noGrp="1"/>
          </p:cNvSpPr>
          <p:nvPr>
            <p:ph type="subTitle" idx="1"/>
          </p:nvPr>
        </p:nvSpPr>
        <p:spPr/>
        <p:txBody>
          <a:bodyPr>
            <a:normAutofit fontScale="70000" lnSpcReduction="20000"/>
          </a:bodyPr>
          <a:lstStyle/>
          <a:p>
            <a:r>
              <a:rPr lang="en-US"/>
              <a:t>CSE225: Data Structures and Algorithms</a:t>
            </a:r>
            <a:endParaRPr lang="en-US" dirty="0"/>
          </a:p>
        </p:txBody>
      </p:sp>
    </p:spTree>
    <p:extLst>
      <p:ext uri="{BB962C8B-B14F-4D97-AF65-F5344CB8AC3E}">
        <p14:creationId xmlns:p14="http://schemas.microsoft.com/office/powerpoint/2010/main" val="4108247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type="body" idx="1"/>
          </p:nvPr>
        </p:nvSpPr>
        <p:spPr>
          <a:xfrm>
            <a:off x="304800" y="1219200"/>
            <a:ext cx="8534400" cy="4876800"/>
          </a:xfrm>
        </p:spPr>
        <p:txBody>
          <a:bodyPr>
            <a:normAutofit lnSpcReduction="10000"/>
          </a:bodyPr>
          <a:lstStyle/>
          <a:p>
            <a:pPr algn="just" eaLnBrk="1" hangingPunct="1"/>
            <a:r>
              <a:rPr lang="en-US" smtClean="0">
                <a:cs typeface="Times New Roman" panose="02020603050405020304" pitchFamily="18" charset="0"/>
              </a:rPr>
              <a:t>To define </a:t>
            </a:r>
            <a:r>
              <a:rPr lang="en-US" b="1" i="1" smtClean="0">
                <a:cs typeface="Times New Roman" panose="02020603050405020304" pitchFamily="18" charset="0"/>
              </a:rPr>
              <a:t>n!</a:t>
            </a:r>
            <a:r>
              <a:rPr lang="en-US" smtClean="0">
                <a:cs typeface="Times New Roman" panose="02020603050405020304" pitchFamily="18" charset="0"/>
              </a:rPr>
              <a:t> recursively,  </a:t>
            </a:r>
            <a:r>
              <a:rPr lang="en-US" b="1" i="1" smtClean="0">
                <a:cs typeface="Times New Roman" panose="02020603050405020304" pitchFamily="18" charset="0"/>
              </a:rPr>
              <a:t>n!</a:t>
            </a:r>
            <a:r>
              <a:rPr lang="en-US" smtClean="0">
                <a:cs typeface="Times New Roman" panose="02020603050405020304" pitchFamily="18" charset="0"/>
              </a:rPr>
              <a:t> must be defined  in terms of the factorial of a smaller number.</a:t>
            </a:r>
          </a:p>
          <a:p>
            <a:pPr algn="just" eaLnBrk="1" hangingPunct="1"/>
            <a:r>
              <a:rPr lang="en-US" smtClean="0">
                <a:cs typeface="Times New Roman" panose="02020603050405020304" pitchFamily="18" charset="0"/>
              </a:rPr>
              <a:t>Observation (problem size is reduced):</a:t>
            </a:r>
          </a:p>
          <a:p>
            <a:pPr algn="just" eaLnBrk="1" hangingPunct="1">
              <a:buFontTx/>
              <a:buNone/>
            </a:pPr>
            <a:r>
              <a:rPr lang="en-US" smtClean="0">
                <a:cs typeface="Times New Roman" panose="02020603050405020304" pitchFamily="18" charset="0"/>
              </a:rPr>
              <a:t>		n! = n * (n-1)!			</a:t>
            </a:r>
          </a:p>
          <a:p>
            <a:pPr algn="just" eaLnBrk="1" hangingPunct="1"/>
            <a:r>
              <a:rPr lang="en-US" smtClean="0">
                <a:cs typeface="Times New Roman" panose="02020603050405020304" pitchFamily="18" charset="0"/>
              </a:rPr>
              <a:t>Base case:	0! = 1</a:t>
            </a:r>
          </a:p>
          <a:p>
            <a:pPr algn="just" eaLnBrk="1" hangingPunct="1"/>
            <a:r>
              <a:rPr lang="en-US" smtClean="0">
                <a:cs typeface="Times New Roman" panose="02020603050405020304" pitchFamily="18" charset="0"/>
              </a:rPr>
              <a:t>We can reach the base case, by subtracting 1 from n if n is a positive integer.</a:t>
            </a:r>
          </a:p>
          <a:p>
            <a:pPr algn="just" eaLnBrk="1" hangingPunct="1">
              <a:buFontTx/>
              <a:buNone/>
            </a:pPr>
            <a:endParaRPr lang="en-US" smtClean="0">
              <a:cs typeface="Times New Roman" panose="02020603050405020304" pitchFamily="18" charset="0"/>
            </a:endParaRPr>
          </a:p>
          <a:p>
            <a:pPr algn="just" eaLnBrk="1" hangingPunct="1">
              <a:buFontTx/>
              <a:buNone/>
            </a:pPr>
            <a:r>
              <a:rPr lang="en-US" b="1" i="1" u="sng" smtClean="0">
                <a:cs typeface="Times New Roman" panose="02020603050405020304" pitchFamily="18" charset="0"/>
              </a:rPr>
              <a:t>Recursive Definition:</a:t>
            </a:r>
          </a:p>
          <a:p>
            <a:pPr algn="just" eaLnBrk="1" hangingPunct="1">
              <a:buFontTx/>
              <a:buNone/>
            </a:pPr>
            <a:r>
              <a:rPr lang="en-US" i="1" smtClean="0">
                <a:cs typeface="Times New Roman" panose="02020603050405020304" pitchFamily="18" charset="0"/>
              </a:rPr>
              <a:t>  		n! = 1 			</a:t>
            </a:r>
            <a:r>
              <a:rPr lang="en-US" smtClean="0">
                <a:cs typeface="Times New Roman" panose="02020603050405020304" pitchFamily="18" charset="0"/>
              </a:rPr>
              <a:t>if</a:t>
            </a:r>
            <a:r>
              <a:rPr lang="en-US" i="1" smtClean="0">
                <a:cs typeface="Times New Roman" panose="02020603050405020304" pitchFamily="18" charset="0"/>
              </a:rPr>
              <a:t> n = 0</a:t>
            </a:r>
          </a:p>
          <a:p>
            <a:pPr algn="just" eaLnBrk="1" hangingPunct="1">
              <a:buFontTx/>
              <a:buNone/>
            </a:pPr>
            <a:r>
              <a:rPr lang="en-US" i="1" smtClean="0">
                <a:cs typeface="Times New Roman" panose="02020603050405020304" pitchFamily="18" charset="0"/>
              </a:rPr>
              <a:t>  		n! = n*(n-1)! 		</a:t>
            </a:r>
            <a:r>
              <a:rPr lang="en-US" smtClean="0">
                <a:cs typeface="Times New Roman" panose="02020603050405020304" pitchFamily="18" charset="0"/>
              </a:rPr>
              <a:t>if</a:t>
            </a:r>
            <a:r>
              <a:rPr lang="en-US" i="1" smtClean="0">
                <a:cs typeface="Times New Roman" panose="02020603050405020304" pitchFamily="18" charset="0"/>
              </a:rPr>
              <a:t> n &gt; 0</a:t>
            </a:r>
          </a:p>
          <a:p>
            <a:pPr algn="just" eaLnBrk="1" hangingPunct="1">
              <a:buFontTx/>
              <a:buNone/>
            </a:pPr>
            <a:endParaRPr lang="en-US" i="1" smtClean="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Recursive </a:t>
            </a:r>
            <a:r>
              <a:rPr lang="en-US" dirty="0"/>
              <a:t>Definition</a:t>
            </a:r>
          </a:p>
        </p:txBody>
      </p:sp>
    </p:spTree>
    <p:extLst>
      <p:ext uri="{BB962C8B-B14F-4D97-AF65-F5344CB8AC3E}">
        <p14:creationId xmlns:p14="http://schemas.microsoft.com/office/powerpoint/2010/main" val="131064227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Can 26"/>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7405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Can 26"/>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56708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ounded Rectangle 15"/>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6"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84710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8" name="Straight Arrow Connector 47"/>
          <p:cNvCxnSpPr>
            <a:endCxn id="44"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7" idx="3"/>
            <a:endCxn id="45"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46"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8"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4" idx="3"/>
            <a:endCxn id="3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6" idx="3"/>
            <a:endCxn id="42"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8"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1"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3"/>
            <a:endCxn id="36"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892200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9" name="Straight Arrow Connector 48"/>
          <p:cNvCxnSpPr>
            <a:endCxn id="45"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3"/>
            <a:endCxn id="46"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47"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9"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5" idx="3"/>
            <a:endCxn id="40"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7" idx="3"/>
            <a:endCxn id="43"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8"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9" idx="3"/>
            <a:endCxn id="19"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1"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7"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2" idx="3"/>
            <a:endCxn id="30"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9"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5"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4"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1519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6511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92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36078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79716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4549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4348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36255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303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381000" y="1066800"/>
            <a:ext cx="8153400" cy="5029200"/>
          </a:xfrm>
        </p:spPr>
        <p:txBody>
          <a:bodyPr>
            <a:normAutofit/>
          </a:bodyPr>
          <a:lstStyle/>
          <a:p>
            <a:pPr marL="609600" indent="-609600" algn="just" eaLnBrk="1" hangingPunct="1">
              <a:lnSpc>
                <a:spcPct val="90000"/>
              </a:lnSpc>
              <a:buFontTx/>
              <a:buAutoNum type="arabicPeriod"/>
            </a:pPr>
            <a:r>
              <a:rPr lang="en-US" sz="2000" dirty="0" smtClean="0">
                <a:cs typeface="Times New Roman" panose="02020603050405020304" pitchFamily="18" charset="0"/>
              </a:rPr>
              <a:t>One or more simple cases of the problem (called the </a:t>
            </a:r>
            <a:r>
              <a:rPr lang="en-US" sz="2000" i="1" dirty="0" smtClean="0">
                <a:cs typeface="Times New Roman" panose="02020603050405020304" pitchFamily="18" charset="0"/>
              </a:rPr>
              <a:t>stopping cases or base case</a:t>
            </a:r>
            <a:r>
              <a:rPr lang="en-US" sz="2000" dirty="0" smtClean="0">
                <a:cs typeface="Times New Roman" panose="02020603050405020304" pitchFamily="18" charset="0"/>
              </a:rPr>
              <a:t>) have a simple non-recursive solution.</a:t>
            </a:r>
          </a:p>
          <a:p>
            <a:pPr marL="609600" indent="-609600" algn="just" eaLnBrk="1" hangingPunct="1">
              <a:lnSpc>
                <a:spcPct val="90000"/>
              </a:lnSpc>
              <a:buFontTx/>
              <a:buAutoNum type="arabicPeriod"/>
            </a:pPr>
            <a:r>
              <a:rPr lang="en-US" sz="2000" dirty="0" smtClean="0">
                <a:cs typeface="Times New Roman" panose="02020603050405020304" pitchFamily="18" charset="0"/>
              </a:rPr>
              <a:t>The other cases (general cases) of the problem can be reduced (</a:t>
            </a:r>
            <a:r>
              <a:rPr lang="en-US" sz="2000" i="1" dirty="0" smtClean="0">
                <a:cs typeface="Times New Roman" panose="02020603050405020304" pitchFamily="18" charset="0"/>
              </a:rPr>
              <a:t>using recursion</a:t>
            </a:r>
            <a:r>
              <a:rPr lang="en-US" sz="2000" dirty="0" smtClean="0">
                <a:cs typeface="Times New Roman" panose="02020603050405020304" pitchFamily="18" charset="0"/>
              </a:rPr>
              <a:t>) to problems that are closer to stopping cases.</a:t>
            </a:r>
          </a:p>
          <a:p>
            <a:pPr marL="609600" indent="-609600" algn="just" eaLnBrk="1" hangingPunct="1">
              <a:lnSpc>
                <a:spcPct val="90000"/>
              </a:lnSpc>
              <a:buFontTx/>
              <a:buAutoNum type="arabicPeriod"/>
            </a:pPr>
            <a:r>
              <a:rPr lang="en-US" sz="2000" dirty="0" smtClean="0">
                <a:cs typeface="Times New Roman" panose="02020603050405020304" pitchFamily="18" charset="0"/>
              </a:rPr>
              <a:t>Eventually the problem can be reduced to base cases only, which are relatively easy to solve.</a:t>
            </a:r>
          </a:p>
          <a:p>
            <a:pPr marL="609600" indent="-609600" algn="just" eaLnBrk="1" hangingPunct="1">
              <a:lnSpc>
                <a:spcPct val="90000"/>
              </a:lnSpc>
              <a:buFontTx/>
              <a:buNone/>
            </a:pP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b="1" i="1" u="sng" dirty="0" smtClean="0">
                <a:cs typeface="Times New Roman" panose="02020603050405020304" pitchFamily="18" charset="0"/>
              </a:rPr>
              <a:t>In general:</a:t>
            </a:r>
          </a:p>
          <a:p>
            <a:pPr marL="609600" indent="-609600" algn="just" eaLnBrk="1" hangingPunct="1">
              <a:lnSpc>
                <a:spcPct val="90000"/>
              </a:lnSpc>
              <a:buFontTx/>
              <a:buNone/>
            </a:pPr>
            <a:r>
              <a:rPr lang="en-US" sz="2000" dirty="0" smtClean="0">
                <a:cs typeface="Times New Roman" panose="02020603050405020304" pitchFamily="18" charset="0"/>
              </a:rPr>
              <a:t>	if </a:t>
            </a:r>
            <a:r>
              <a:rPr lang="en-US" sz="2000" i="1" dirty="0" smtClean="0">
                <a:cs typeface="Times New Roman" panose="02020603050405020304" pitchFamily="18" charset="0"/>
              </a:rPr>
              <a:t>(base case)</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solve it</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dirty="0" smtClean="0">
                <a:cs typeface="Times New Roman" panose="02020603050405020304" pitchFamily="18" charset="0"/>
              </a:rPr>
              <a:t>	else</a:t>
            </a:r>
            <a:r>
              <a:rPr lang="en-US" sz="2000" i="1" dirty="0" smtClean="0">
                <a:cs typeface="Times New Roman" panose="02020603050405020304" pitchFamily="18" charset="0"/>
              </a:rPr>
              <a:t> </a:t>
            </a:r>
            <a:endParaRPr lang="en-US" sz="2000" dirty="0" smtClean="0">
              <a:cs typeface="Times New Roman" panose="02020603050405020304" pitchFamily="18" charset="0"/>
            </a:endParaRPr>
          </a:p>
          <a:p>
            <a:pPr marL="609600" indent="-609600" algn="just" eaLnBrk="1" hangingPunct="1">
              <a:lnSpc>
                <a:spcPct val="90000"/>
              </a:lnSpc>
              <a:buFontTx/>
              <a:buNone/>
            </a:pPr>
            <a:r>
              <a:rPr lang="en-US" sz="2000" i="1" dirty="0" smtClean="0">
                <a:cs typeface="Times New Roman" panose="02020603050405020304" pitchFamily="18" charset="0"/>
              </a:rPr>
              <a:t>	     reduce the problem using recursion </a:t>
            </a:r>
            <a:r>
              <a:rPr lang="en-US" sz="2000" i="1" dirty="0" smtClean="0">
                <a:solidFill>
                  <a:srgbClr val="FF0000"/>
                </a:solidFill>
                <a:cs typeface="Times New Roman" panose="02020603050405020304" pitchFamily="18" charset="0"/>
              </a:rPr>
              <a:t>// general case</a:t>
            </a:r>
            <a:endParaRPr lang="en-US" sz="2000" dirty="0" smtClean="0">
              <a:solidFill>
                <a:srgbClr val="FF0000"/>
              </a:solidFill>
            </a:endParaRPr>
          </a:p>
        </p:txBody>
      </p:sp>
      <p:sp>
        <p:nvSpPr>
          <p:cNvPr id="2" name="Title 1"/>
          <p:cNvSpPr>
            <a:spLocks noGrp="1"/>
          </p:cNvSpPr>
          <p:nvPr>
            <p:ph type="title"/>
          </p:nvPr>
        </p:nvSpPr>
        <p:spPr/>
        <p:txBody>
          <a:bodyPr>
            <a:normAutofit fontScale="90000"/>
          </a:bodyPr>
          <a:lstStyle/>
          <a:p>
            <a:r>
              <a:rPr lang="en-US" dirty="0"/>
              <a:t>The Nature of Recursion</a:t>
            </a:r>
          </a:p>
        </p:txBody>
      </p:sp>
    </p:spTree>
    <p:extLst>
      <p:ext uri="{BB962C8B-B14F-4D97-AF65-F5344CB8AC3E}">
        <p14:creationId xmlns:p14="http://schemas.microsoft.com/office/powerpoint/2010/main" val="382131141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1958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7011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4" y="5377976"/>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2046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31754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26791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3402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333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22523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35456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0095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7726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0451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782" y="5408632"/>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15380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45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a:t>
            </a:r>
            <a:r>
              <a:rPr lang="en-US" dirty="0" smtClean="0"/>
              <a:t>of 4 (Recursive)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81276728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an 14"/>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62753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965792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606675" y="537016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8"/>
            <a:ext cx="86302" cy="111570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263340"/>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57795341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755442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28347512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5248" y="553792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8299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98651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1170549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13889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30382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88471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04258652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4040209" y="499301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4202584" y="5027827"/>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094972"/>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13889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303821"/>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9"/>
            <a:ext cx="86302" cy="88471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363914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41158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460959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09065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21"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3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8"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Can 69"/>
          <p:cNvSpPr/>
          <p:nvPr/>
        </p:nvSpPr>
        <p:spPr>
          <a:xfrm>
            <a:off x="1040329" y="5092216"/>
            <a:ext cx="87013" cy="1303822"/>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406936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990600"/>
            <a:ext cx="8747975" cy="5105400"/>
          </a:xfrm>
        </p:spPr>
        <p:txBody>
          <a:bodyPr>
            <a:normAutofit fontScale="92500" lnSpcReduction="20000"/>
          </a:bodyPr>
          <a:lstStyle/>
          <a:p>
            <a:pPr>
              <a:spcBef>
                <a:spcPts val="0"/>
              </a:spcBef>
              <a:buNone/>
            </a:pPr>
            <a:r>
              <a:rPr lang="en-US" sz="2400" b="1" dirty="0" smtClean="0">
                <a:latin typeface="Courier New" panose="02070309020205020404" pitchFamily="49" charset="0"/>
                <a:cs typeface="Times New Roman" panose="02020603050405020304" pitchFamily="18" charset="0"/>
              </a:rPr>
              <a:t>Output:</a:t>
            </a:r>
            <a:endParaRPr lang="en-US" b="1" dirty="0" smtClean="0">
              <a:latin typeface="Courier New" panose="02070309020205020404" pitchFamily="49" charset="0"/>
              <a:cs typeface="Times New Roman" panose="02020603050405020304" pitchFamily="18" charset="0"/>
            </a:endParaRPr>
          </a:p>
          <a:p>
            <a:pPr>
              <a:spcBef>
                <a:spcPts val="0"/>
              </a:spcBef>
              <a:buNone/>
            </a:pPr>
            <a:r>
              <a:rPr lang="en-US" dirty="0" smtClean="0">
                <a:latin typeface="Courier New" panose="02070309020205020404" pitchFamily="49" charset="0"/>
                <a:cs typeface="Times New Roman" panose="02020603050405020304" pitchFamily="18" charset="0"/>
              </a:rPr>
              <a:t>Move </a:t>
            </a:r>
            <a:r>
              <a:rPr lang="en-US" dirty="0">
                <a:latin typeface="Courier New" panose="02070309020205020404" pitchFamily="49" charset="0"/>
                <a:cs typeface="Times New Roman" panose="02020603050405020304" pitchFamily="18" charset="0"/>
              </a:rPr>
              <a:t>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C to peg A</a:t>
            </a:r>
          </a:p>
          <a:p>
            <a:pPr>
              <a:spcBef>
                <a:spcPts val="0"/>
              </a:spcBef>
              <a:buNone/>
            </a:pPr>
            <a:r>
              <a:rPr lang="en-US" dirty="0">
                <a:latin typeface="Courier New" panose="02070309020205020404" pitchFamily="49" charset="0"/>
                <a:cs typeface="Times New Roman" panose="02020603050405020304" pitchFamily="18" charset="0"/>
              </a:rPr>
              <a:t>Move disc from peg C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A</a:t>
            </a:r>
          </a:p>
          <a:p>
            <a:pPr>
              <a:spcBef>
                <a:spcPts val="0"/>
              </a:spcBef>
              <a:buNone/>
            </a:pPr>
            <a:r>
              <a:rPr lang="en-US" dirty="0">
                <a:latin typeface="Courier New" panose="02070309020205020404" pitchFamily="49" charset="0"/>
                <a:cs typeface="Times New Roman" panose="02020603050405020304" pitchFamily="18" charset="0"/>
              </a:rPr>
              <a:t>Move disc from peg C to peg A</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a:p>
            <a:pPr>
              <a:spcBef>
                <a:spcPts val="0"/>
              </a:spcBef>
              <a:buNone/>
            </a:pPr>
            <a:r>
              <a:rPr lang="en-US" dirty="0">
                <a:latin typeface="Courier New" panose="02070309020205020404" pitchFamily="49" charset="0"/>
                <a:cs typeface="Times New Roman" panose="02020603050405020304" pitchFamily="18" charset="0"/>
              </a:rPr>
              <a:t>Move disc from peg A to peg B</a:t>
            </a:r>
          </a:p>
          <a:p>
            <a:pPr>
              <a:spcBef>
                <a:spcPts val="0"/>
              </a:spcBef>
              <a:buNone/>
            </a:pPr>
            <a:r>
              <a:rPr lang="en-US" dirty="0">
                <a:latin typeface="Courier New" panose="02070309020205020404" pitchFamily="49" charset="0"/>
                <a:cs typeface="Times New Roman" panose="02020603050405020304" pitchFamily="18" charset="0"/>
              </a:rPr>
              <a:t>Move disc from peg A to peg C</a:t>
            </a:r>
          </a:p>
          <a:p>
            <a:pPr>
              <a:spcBef>
                <a:spcPts val="0"/>
              </a:spcBef>
              <a:buNone/>
            </a:pPr>
            <a:r>
              <a:rPr lang="en-US" dirty="0">
                <a:latin typeface="Courier New" panose="02070309020205020404" pitchFamily="49" charset="0"/>
                <a:cs typeface="Times New Roman" panose="02020603050405020304" pitchFamily="18" charset="0"/>
              </a:rPr>
              <a:t>Move disc from peg B to peg C</a:t>
            </a:r>
          </a:p>
        </p:txBody>
      </p:sp>
      <p:sp>
        <p:nvSpPr>
          <p:cNvPr id="4" name="Title 1"/>
          <p:cNvSpPr>
            <a:spLocks noGrp="1"/>
          </p:cNvSpPr>
          <p:nvPr>
            <p:ph type="title"/>
          </p:nvPr>
        </p:nvSpPr>
        <p:spPr>
          <a:xfrm>
            <a:off x="155575" y="161927"/>
            <a:ext cx="8797925" cy="676274"/>
          </a:xfrm>
        </p:spPr>
        <p:txBody>
          <a:bodyPr>
            <a:normAutofit fontScale="90000"/>
          </a:bodyPr>
          <a:lstStyle/>
          <a:p>
            <a:r>
              <a:rPr lang="en-US" dirty="0"/>
              <a:t>Recursive Function for Solving Hanoi</a:t>
            </a:r>
          </a:p>
        </p:txBody>
      </p:sp>
    </p:spTree>
    <p:extLst>
      <p:ext uri="{BB962C8B-B14F-4D97-AF65-F5344CB8AC3E}">
        <p14:creationId xmlns:p14="http://schemas.microsoft.com/office/powerpoint/2010/main" val="424301946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990600"/>
            <a:ext cx="8747975" cy="5474594"/>
          </a:xfrm>
        </p:spPr>
        <p:txBody>
          <a:bodyPr>
            <a:normAutofit fontScale="92500" lnSpcReduction="20000"/>
          </a:bodyPr>
          <a:lstStyle/>
          <a:p>
            <a:pPr>
              <a:spcBef>
                <a:spcPts val="0"/>
              </a:spcBef>
              <a:buNone/>
            </a:pPr>
            <a:r>
              <a:rPr lang="en-US" sz="2000" dirty="0" smtClean="0">
                <a:latin typeface="Courier New" panose="02070309020205020404" pitchFamily="49" charset="0"/>
                <a:cs typeface="Times New Roman" panose="02020603050405020304" pitchFamily="18" charset="0"/>
              </a:rPr>
              <a:t>Modify the Hanoi function so that it produces the following output</a:t>
            </a:r>
          </a:p>
          <a:p>
            <a:pPr>
              <a:spcBef>
                <a:spcPts val="0"/>
              </a:spcBef>
              <a:buNone/>
            </a:pPr>
            <a:endParaRPr lang="en-US" sz="2000" dirty="0" smtClean="0">
              <a:latin typeface="Courier New" panose="02070309020205020404" pitchFamily="49" charset="0"/>
              <a:cs typeface="Times New Roman" panose="02020603050405020304" pitchFamily="18" charset="0"/>
            </a:endParaRP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2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a:p>
            <a:pPr>
              <a:spcBef>
                <a:spcPts val="0"/>
              </a:spcBef>
              <a:buNone/>
            </a:pPr>
            <a:r>
              <a:rPr lang="en-US" dirty="0">
                <a:latin typeface="Courier New" panose="02070309020205020404" pitchFamily="49" charset="0"/>
                <a:cs typeface="Times New Roman" panose="02020603050405020304" pitchFamily="18" charset="0"/>
              </a:rPr>
              <a:t>Move disc 3 from peg A to peg B</a:t>
            </a:r>
          </a:p>
          <a:p>
            <a:pPr>
              <a:spcBef>
                <a:spcPts val="0"/>
              </a:spcBef>
              <a:buNone/>
            </a:pPr>
            <a:r>
              <a:rPr lang="en-US" dirty="0">
                <a:latin typeface="Courier New" panose="02070309020205020404" pitchFamily="49" charset="0"/>
                <a:cs typeface="Times New Roman" panose="02020603050405020304" pitchFamily="18" charset="0"/>
              </a:rPr>
              <a:t>Move disc 1 from peg C to peg A</a:t>
            </a:r>
          </a:p>
          <a:p>
            <a:pPr>
              <a:spcBef>
                <a:spcPts val="0"/>
              </a:spcBef>
              <a:buNone/>
            </a:pPr>
            <a:r>
              <a:rPr lang="en-US" dirty="0">
                <a:latin typeface="Courier New" panose="02070309020205020404" pitchFamily="49" charset="0"/>
                <a:cs typeface="Times New Roman" panose="02020603050405020304" pitchFamily="18" charset="0"/>
              </a:rPr>
              <a:t>Move disc 2 from peg C to peg B</a:t>
            </a: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4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a:p>
            <a:pPr>
              <a:spcBef>
                <a:spcPts val="0"/>
              </a:spcBef>
              <a:buNone/>
            </a:pPr>
            <a:r>
              <a:rPr lang="en-US" dirty="0">
                <a:latin typeface="Courier New" panose="02070309020205020404" pitchFamily="49" charset="0"/>
                <a:cs typeface="Times New Roman" panose="02020603050405020304" pitchFamily="18" charset="0"/>
              </a:rPr>
              <a:t>Move disc 2 from peg B to peg A</a:t>
            </a:r>
          </a:p>
          <a:p>
            <a:pPr>
              <a:spcBef>
                <a:spcPts val="0"/>
              </a:spcBef>
              <a:buNone/>
            </a:pPr>
            <a:r>
              <a:rPr lang="en-US" dirty="0">
                <a:latin typeface="Courier New" panose="02070309020205020404" pitchFamily="49" charset="0"/>
                <a:cs typeface="Times New Roman" panose="02020603050405020304" pitchFamily="18" charset="0"/>
              </a:rPr>
              <a:t>Move disc 1 from peg C to peg A</a:t>
            </a:r>
          </a:p>
          <a:p>
            <a:pPr>
              <a:spcBef>
                <a:spcPts val="0"/>
              </a:spcBef>
              <a:buNone/>
            </a:pPr>
            <a:r>
              <a:rPr lang="en-US" dirty="0">
                <a:latin typeface="Courier New" panose="02070309020205020404" pitchFamily="49" charset="0"/>
                <a:cs typeface="Times New Roman" panose="02020603050405020304" pitchFamily="18" charset="0"/>
              </a:rPr>
              <a:t>Move disc 3 from peg B to peg C</a:t>
            </a:r>
          </a:p>
          <a:p>
            <a:pPr>
              <a:spcBef>
                <a:spcPts val="0"/>
              </a:spcBef>
              <a:buNone/>
            </a:pPr>
            <a:r>
              <a:rPr lang="en-US" dirty="0">
                <a:latin typeface="Courier New" panose="02070309020205020404" pitchFamily="49" charset="0"/>
                <a:cs typeface="Times New Roman" panose="02020603050405020304" pitchFamily="18" charset="0"/>
              </a:rPr>
              <a:t>Move disc 1 from peg A to peg B</a:t>
            </a:r>
          </a:p>
          <a:p>
            <a:pPr>
              <a:spcBef>
                <a:spcPts val="0"/>
              </a:spcBef>
              <a:buNone/>
            </a:pPr>
            <a:r>
              <a:rPr lang="en-US" dirty="0">
                <a:latin typeface="Courier New" panose="02070309020205020404" pitchFamily="49" charset="0"/>
                <a:cs typeface="Times New Roman" panose="02020603050405020304" pitchFamily="18" charset="0"/>
              </a:rPr>
              <a:t>Move disc 2 from peg A to peg C</a:t>
            </a:r>
          </a:p>
          <a:p>
            <a:pPr>
              <a:spcBef>
                <a:spcPts val="0"/>
              </a:spcBef>
              <a:buNone/>
            </a:pPr>
            <a:r>
              <a:rPr lang="en-US" dirty="0">
                <a:latin typeface="Courier New" panose="02070309020205020404" pitchFamily="49" charset="0"/>
                <a:cs typeface="Times New Roman" panose="02020603050405020304" pitchFamily="18" charset="0"/>
              </a:rPr>
              <a:t>Move disc 1 from peg B to peg C</a:t>
            </a:r>
          </a:p>
        </p:txBody>
      </p:sp>
      <p:sp>
        <p:nvSpPr>
          <p:cNvPr id="4" name="Title 1"/>
          <p:cNvSpPr>
            <a:spLocks noGrp="1"/>
          </p:cNvSpPr>
          <p:nvPr>
            <p:ph type="title"/>
          </p:nvPr>
        </p:nvSpPr>
        <p:spPr>
          <a:xfrm>
            <a:off x="155575" y="161927"/>
            <a:ext cx="8797925" cy="676274"/>
          </a:xfrm>
        </p:spPr>
        <p:txBody>
          <a:bodyPr>
            <a:normAutofit fontScale="90000"/>
          </a:bodyPr>
          <a:lstStyle/>
          <a:p>
            <a:r>
              <a:rPr lang="en-US" dirty="0" smtClean="0"/>
              <a:t>Home-work</a:t>
            </a:r>
            <a:endParaRPr lang="en-US" dirty="0"/>
          </a:p>
        </p:txBody>
      </p:sp>
    </p:spTree>
    <p:extLst>
      <p:ext uri="{BB962C8B-B14F-4D97-AF65-F5344CB8AC3E}">
        <p14:creationId xmlns:p14="http://schemas.microsoft.com/office/powerpoint/2010/main" val="3450741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480743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683687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685774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9" name="Rectangle 8"/>
          <p:cNvSpPr/>
          <p:nvPr/>
        </p:nvSpPr>
        <p:spPr>
          <a:xfrm>
            <a:off x="6051782" y="4674668"/>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0!</a:t>
            </a:r>
          </a:p>
          <a:p>
            <a:r>
              <a:rPr lang="en-US" dirty="0" smtClean="0">
                <a:solidFill>
                  <a:schemeClr val="tx1"/>
                </a:solidFill>
                <a:latin typeface="Lucida Handwriting" panose="03010101010101010101" pitchFamily="66" charset="0"/>
                <a:cs typeface="Courier New" panose="02070309020205020404" pitchFamily="49" charset="0"/>
              </a:rPr>
              <a:t>0!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11690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8" name="Rectangle 7"/>
          <p:cNvSpPr/>
          <p:nvPr/>
        </p:nvSpPr>
        <p:spPr>
          <a:xfrm>
            <a:off x="4738137" y="3817151"/>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(1-1)!</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0!</a:t>
            </a:r>
          </a:p>
          <a:p>
            <a:r>
              <a:rPr lang="en-US" dirty="0">
                <a:solidFill>
                  <a:schemeClr val="tx1"/>
                </a:solidFill>
                <a:latin typeface="Lucida Handwriting" panose="03010101010101010101" pitchFamily="66" charset="0"/>
                <a:cs typeface="Courier New" panose="02070309020205020404" pitchFamily="49" charset="0"/>
              </a:rPr>
              <a:t>1</a:t>
            </a:r>
            <a:r>
              <a:rPr lang="en-US" dirty="0" smtClean="0">
                <a:solidFill>
                  <a:schemeClr val="tx1"/>
                </a:solidFill>
                <a:latin typeface="Lucida Handwriting" panose="03010101010101010101" pitchFamily="66" charset="0"/>
                <a:cs typeface="Courier New" panose="02070309020205020404" pitchFamily="49" charset="0"/>
              </a:rPr>
              <a:t>! = 1 * 1</a:t>
            </a:r>
          </a:p>
          <a:p>
            <a:r>
              <a:rPr lang="en-US" dirty="0" smtClean="0">
                <a:solidFill>
                  <a:schemeClr val="tx1"/>
                </a:solidFill>
                <a:latin typeface="Lucida Handwriting" panose="03010101010101010101" pitchFamily="66" charset="0"/>
                <a:cs typeface="Courier New" panose="02070309020205020404" pitchFamily="49" charset="0"/>
              </a:rPr>
              <a:t>1! = 1</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1937252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7" name="Rectangle 6"/>
          <p:cNvSpPr/>
          <p:nvPr/>
        </p:nvSpPr>
        <p:spPr>
          <a:xfrm>
            <a:off x="3358810" y="2959634"/>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2!</a:t>
            </a:r>
          </a:p>
          <a:p>
            <a:r>
              <a:rPr lang="en-US" dirty="0" smtClean="0">
                <a:solidFill>
                  <a:schemeClr val="tx1"/>
                </a:solidFill>
                <a:latin typeface="Lucida Handwriting" panose="03010101010101010101" pitchFamily="66" charset="0"/>
                <a:cs typeface="Courier New" panose="02070309020205020404" pitchFamily="49" charset="0"/>
              </a:rPr>
              <a:t>2! = 2 * (2-1)!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 * 1</a:t>
            </a:r>
          </a:p>
          <a:p>
            <a:r>
              <a:rPr lang="en-US" dirty="0" smtClean="0">
                <a:solidFill>
                  <a:schemeClr val="tx1"/>
                </a:solidFill>
                <a:latin typeface="Lucida Handwriting" panose="03010101010101010101" pitchFamily="66" charset="0"/>
                <a:cs typeface="Courier New" panose="02070309020205020404" pitchFamily="49" charset="0"/>
              </a:rPr>
              <a:t>2! = 2</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4264431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__</a:t>
            </a:r>
          </a:p>
          <a:p>
            <a:endParaRPr lang="en-US" dirty="0">
              <a:solidFill>
                <a:schemeClr val="tx1"/>
              </a:solidFill>
              <a:latin typeface="Lucida Handwriting" panose="03010101010101010101" pitchFamily="66" charset="0"/>
              <a:cs typeface="Courier New" panose="02070309020205020404" pitchFamily="49" charset="0"/>
            </a:endParaRPr>
          </a:p>
        </p:txBody>
      </p:sp>
      <p:sp>
        <p:nvSpPr>
          <p:cNvPr id="6" name="Rectangle 5"/>
          <p:cNvSpPr/>
          <p:nvPr/>
        </p:nvSpPr>
        <p:spPr>
          <a:xfrm>
            <a:off x="2045165" y="2102117"/>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3!</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(3-1)!</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a:solidFill>
                  <a:schemeClr val="tx1"/>
                </a:solidFill>
                <a:latin typeface="Lucida Handwriting" panose="03010101010101010101" pitchFamily="66" charset="0"/>
                <a:cs typeface="Courier New" panose="02070309020205020404" pitchFamily="49" charset="0"/>
              </a:rPr>
              <a:t>3</a:t>
            </a:r>
            <a:r>
              <a:rPr lang="en-US" dirty="0" smtClean="0">
                <a:solidFill>
                  <a:schemeClr val="tx1"/>
                </a:solidFill>
                <a:latin typeface="Lucida Handwriting" panose="03010101010101010101" pitchFamily="66" charset="0"/>
                <a:cs typeface="Courier New" panose="02070309020205020404" pitchFamily="49" charset="0"/>
              </a:rPr>
              <a:t>! = 3 * 2</a:t>
            </a:r>
          </a:p>
          <a:p>
            <a:r>
              <a:rPr lang="en-US" dirty="0" smtClean="0">
                <a:solidFill>
                  <a:schemeClr val="tx1"/>
                </a:solidFill>
                <a:latin typeface="Lucida Handwriting" panose="03010101010101010101" pitchFamily="66" charset="0"/>
                <a:cs typeface="Courier New" panose="02070309020205020404" pitchFamily="49" charset="0"/>
              </a:rPr>
              <a:t>3! = 6</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350936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smtClean="0"/>
              <a:t>A Look Back at Functions</a:t>
            </a:r>
            <a:endParaRPr lang="en-US" dirty="0"/>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83400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Factorial of 4 (Recursive)</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31520" y="1244600"/>
            <a:ext cx="2295015" cy="1923603"/>
          </a:xfrm>
          <a:prstGeom prst="rect">
            <a:avLst/>
          </a:prstGeom>
          <a:solidFill>
            <a:srgbClr val="FFFF8F"/>
          </a:solidFill>
          <a:ln>
            <a:noFill/>
          </a:ln>
          <a:effectLst>
            <a:outerShdw blurRad="50800" dist="76200" dir="2340000" sx="103000" sy="10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Lucida Handwriting" panose="03010101010101010101" pitchFamily="66" charset="0"/>
                <a:cs typeface="Courier New" panose="02070309020205020404" pitchFamily="49" charset="0"/>
              </a:rPr>
              <a:t>Calculate 4!</a:t>
            </a:r>
          </a:p>
          <a:p>
            <a:r>
              <a:rPr lang="en-US" dirty="0" smtClean="0">
                <a:solidFill>
                  <a:schemeClr val="tx1"/>
                </a:solidFill>
                <a:latin typeface="Lucida Handwriting" panose="03010101010101010101" pitchFamily="66" charset="0"/>
                <a:cs typeface="Courier New" panose="02070309020205020404" pitchFamily="49" charset="0"/>
              </a:rPr>
              <a:t>4! = 4 * (4-1)!</a:t>
            </a:r>
          </a:p>
          <a:p>
            <a:r>
              <a:rPr lang="en-US" dirty="0" smtClean="0">
                <a:solidFill>
                  <a:schemeClr val="tx1"/>
                </a:solidFill>
                <a:latin typeface="Lucida Handwriting" panose="03010101010101010101" pitchFamily="66" charset="0"/>
                <a:cs typeface="Courier New" panose="02070309020205020404" pitchFamily="49" charset="0"/>
              </a:rPr>
              <a:t>4! = 4 * 3!</a:t>
            </a:r>
          </a:p>
          <a:p>
            <a:r>
              <a:rPr lang="en-US" dirty="0" smtClean="0">
                <a:solidFill>
                  <a:schemeClr val="tx1"/>
                </a:solidFill>
                <a:latin typeface="Lucida Handwriting" panose="03010101010101010101" pitchFamily="66" charset="0"/>
                <a:cs typeface="Courier New" panose="02070309020205020404" pitchFamily="49" charset="0"/>
              </a:rPr>
              <a:t>4! = 4 * 6</a:t>
            </a:r>
          </a:p>
          <a:p>
            <a:r>
              <a:rPr lang="en-US" dirty="0" smtClean="0">
                <a:solidFill>
                  <a:schemeClr val="tx1"/>
                </a:solidFill>
                <a:latin typeface="Lucida Handwriting" panose="03010101010101010101" pitchFamily="66" charset="0"/>
                <a:cs typeface="Courier New" panose="02070309020205020404" pitchFamily="49" charset="0"/>
              </a:rPr>
              <a:t>4! = 24</a:t>
            </a:r>
            <a:endParaRPr lang="en-US" dirty="0">
              <a:solidFill>
                <a:schemeClr val="tx1"/>
              </a:solidFill>
              <a:latin typeface="Lucida Handwriting" panose="03010101010101010101" pitchFamily="66" charset="0"/>
              <a:cs typeface="Courier New" panose="02070309020205020404" pitchFamily="49" charset="0"/>
            </a:endParaRPr>
          </a:p>
        </p:txBody>
      </p:sp>
    </p:spTree>
    <p:extLst>
      <p:ext uri="{BB962C8B-B14F-4D97-AF65-F5344CB8AC3E}">
        <p14:creationId xmlns:p14="http://schemas.microsoft.com/office/powerpoint/2010/main" val="2589003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Factorial </a:t>
            </a:r>
            <a:r>
              <a:rPr lang="en-US" dirty="0" smtClean="0"/>
              <a:t>Function</a:t>
            </a:r>
            <a:endParaRPr lang="en-US" dirty="0"/>
          </a:p>
        </p:txBody>
      </p:sp>
      <p:sp>
        <p:nvSpPr>
          <p:cNvPr id="11269" name="Rectangle 3"/>
          <p:cNvSpPr>
            <a:spLocks noGrp="1" noChangeArrowheads="1"/>
          </p:cNvSpPr>
          <p:nvPr>
            <p:ph type="body" idx="1"/>
          </p:nvPr>
        </p:nvSpPr>
        <p:spPr>
          <a:xfrm>
            <a:off x="457200" y="1066800"/>
            <a:ext cx="8686800" cy="4953000"/>
          </a:xfrm>
        </p:spPr>
        <p:txBody>
          <a:bodyPr/>
          <a:lstStyle/>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Computes the factorial of a nonnegative integer.</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smtClean="0">
                <a:latin typeface="Courier New" panose="02070309020205020404" pitchFamily="49" charset="0"/>
                <a:cs typeface="Courier New" panose="02070309020205020404" pitchFamily="49" charset="0"/>
              </a:rPr>
              <a:t>Precondition</a:t>
            </a:r>
            <a:r>
              <a:rPr lang="en-US" sz="1800" dirty="0" smtClean="0">
                <a:latin typeface="Courier New" panose="02070309020205020404" pitchFamily="49" charset="0"/>
                <a:cs typeface="Courier New" panose="02070309020205020404" pitchFamily="49" charset="0"/>
              </a:rPr>
              <a:t>: n must be greater than or equal to 0.</a:t>
            </a:r>
          </a:p>
          <a:p>
            <a:pPr eaLnBrk="1" hangingPunct="1">
              <a:lnSpc>
                <a:spcPct val="90000"/>
              </a:lnSpc>
              <a:buFontTx/>
              <a:buNone/>
            </a:pPr>
            <a:r>
              <a:rPr lang="en-US" sz="1800" dirty="0" smtClean="0">
                <a:latin typeface="Courier New" panose="02070309020205020404" pitchFamily="49" charset="0"/>
                <a:cs typeface="Courier New" panose="02070309020205020404" pitchFamily="49" charset="0"/>
              </a:rPr>
              <a:t>// </a:t>
            </a:r>
            <a:r>
              <a:rPr lang="en-US" sz="1800" i="1" dirty="0" err="1" smtClean="0">
                <a:latin typeface="Courier New" panose="02070309020205020404" pitchFamily="49" charset="0"/>
                <a:cs typeface="Courier New" panose="02070309020205020404" pitchFamily="49" charset="0"/>
              </a:rPr>
              <a:t>Postcondition</a:t>
            </a:r>
            <a:r>
              <a:rPr lang="en-US" sz="1800" dirty="0" smtClean="0">
                <a:latin typeface="Courier New" panose="02070309020205020404" pitchFamily="49" charset="0"/>
                <a:cs typeface="Courier New" panose="02070309020205020404" pitchFamily="49" charset="0"/>
              </a:rPr>
              <a:t>: Returns the factorial of n; n is unchanged.</a:t>
            </a:r>
          </a:p>
          <a:p>
            <a:pPr eaLnBrk="1" hangingPunct="1">
              <a:lnSpc>
                <a:spcPct val="90000"/>
              </a:lnSpc>
              <a:buFontTx/>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Factorial(</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n)</a:t>
            </a: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if (n ==0)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else </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     return (n * Factorial(n-1));</a:t>
            </a:r>
            <a:endParaRPr lang="en-US" dirty="0" smtClean="0">
              <a:latin typeface="Courier New" panose="02070309020205020404" pitchFamily="49" charset="0"/>
              <a:cs typeface="Times New Roman" panose="02020603050405020304" pitchFamily="18" charset="0"/>
            </a:endParaRPr>
          </a:p>
          <a:p>
            <a:pPr eaLnBrk="1" hangingPunct="1">
              <a:lnSpc>
                <a:spcPct val="90000"/>
              </a:lnSpc>
              <a:buFontTx/>
              <a:buNone/>
            </a:pPr>
            <a:r>
              <a:rPr lang="en-US"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154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Tracing Factorial(4)</a:t>
            </a:r>
            <a:endParaRPr lang="en-US" dirty="0"/>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61485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0"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a:t>
            </a:r>
            <a:endParaRPr lang="en-US" sz="2000" dirty="0">
              <a:latin typeface="Courier New" panose="02070309020205020404" pitchFamily="49" charset="0"/>
              <a:cs typeface="Courier New" panose="02070309020205020404" pitchFamily="49" charset="0"/>
            </a:endParaRPr>
          </a:p>
        </p:txBody>
      </p:sp>
      <p:sp>
        <p:nvSpPr>
          <p:cNvPr id="1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063214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8250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84121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50801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856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endParaRPr lang="en-US" sz="2000" dirty="0">
              <a:latin typeface="Courier New" panose="02070309020205020404" pitchFamily="49" charset="0"/>
              <a:cs typeface="Courier New" panose="02070309020205020404" pitchFamily="49" charset="0"/>
            </a:endParaRPr>
          </a:p>
        </p:txBody>
      </p:sp>
      <p:sp>
        <p:nvSpPr>
          <p:cNvPr id="8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3807967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6"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31"/>
          <p:cNvSpPr>
            <a:spLocks noChangeArrowheads="1"/>
          </p:cNvSpPr>
          <p:nvPr/>
        </p:nvSpPr>
        <p:spPr bwMode="auto">
          <a:xfrm>
            <a:off x="6256336" y="5072242"/>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4056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7193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7"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8"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3"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9"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24"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28"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32"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33"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4"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35"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6"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37"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44"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5"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46"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47"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48"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49"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50"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51"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52"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53"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54"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72"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83"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a:t>
            </a:r>
            <a:endParaRPr lang="en-US" sz="2000" dirty="0">
              <a:latin typeface="Courier New" panose="02070309020205020404" pitchFamily="49" charset="0"/>
              <a:cs typeface="Courier New" panose="02070309020205020404" pitchFamily="49" charset="0"/>
            </a:endParaRPr>
          </a:p>
        </p:txBody>
      </p:sp>
      <p:sp>
        <p:nvSpPr>
          <p:cNvPr id="8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995636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endParaRPr lang="en-US" sz="2000" dirty="0">
              <a:latin typeface="Courier New" panose="02070309020205020404" pitchFamily="49" charset="0"/>
              <a:cs typeface="Courier New" panose="02070309020205020404" pitchFamily="49" charset="0"/>
            </a:endParaRPr>
          </a:p>
        </p:txBody>
      </p:sp>
      <p:sp>
        <p:nvSpPr>
          <p:cNvPr id="100" name="AutoShape 10"/>
          <p:cNvSpPr>
            <a:spLocks noChangeAspect="1" noChangeArrowheads="1" noTextEdit="1"/>
          </p:cNvSpPr>
          <p:nvPr/>
        </p:nvSpPr>
        <p:spPr bwMode="auto">
          <a:xfrm>
            <a:off x="4571999" y="3325992"/>
            <a:ext cx="42370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4589461" y="3714929"/>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4" name="Line 18"/>
          <p:cNvSpPr>
            <a:spLocks noChangeShapeType="1"/>
          </p:cNvSpPr>
          <p:nvPr/>
        </p:nvSpPr>
        <p:spPr bwMode="auto">
          <a:xfrm>
            <a:off x="5478461" y="4038779"/>
            <a:ext cx="69850"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5522911" y="4308654"/>
            <a:ext cx="47625" cy="53975"/>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4749799" y="4362629"/>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 name="Line 26"/>
          <p:cNvSpPr>
            <a:spLocks noChangeShapeType="1"/>
          </p:cNvSpPr>
          <p:nvPr/>
        </p:nvSpPr>
        <p:spPr bwMode="auto">
          <a:xfrm>
            <a:off x="5640386" y="4684892"/>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5684836" y="4954767"/>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4911724" y="5008742"/>
            <a:ext cx="1617662"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Line 34"/>
          <p:cNvSpPr>
            <a:spLocks noChangeShapeType="1"/>
          </p:cNvSpPr>
          <p:nvPr/>
        </p:nvSpPr>
        <p:spPr bwMode="auto">
          <a:xfrm>
            <a:off x="5800724" y="5332592"/>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5846761" y="5602467"/>
            <a:ext cx="47625" cy="53975"/>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5073649" y="5656442"/>
            <a:ext cx="1617662" cy="322262"/>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5962649" y="5978704"/>
            <a:ext cx="71437" cy="28098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6007099" y="6248579"/>
            <a:ext cx="49212" cy="53975"/>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5235574" y="6302554"/>
            <a:ext cx="1616075" cy="323850"/>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6727823" y="5839004"/>
            <a:ext cx="292100" cy="625475"/>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6691311" y="5816779"/>
            <a:ext cx="53975" cy="47625"/>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7097711" y="6035854"/>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7562848" y="6035854"/>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5562599" y="41149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5724524" y="47674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5886449" y="54151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6046786" y="6075542"/>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6565899" y="5192892"/>
            <a:ext cx="292100" cy="623887"/>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6529386" y="5170667"/>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6405561" y="4545192"/>
            <a:ext cx="290512" cy="625475"/>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6367461" y="4522967"/>
            <a:ext cx="55562" cy="47625"/>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6243636" y="3899079"/>
            <a:ext cx="292100" cy="623887"/>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6205536" y="3876854"/>
            <a:ext cx="55562" cy="46037"/>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6943723" y="54024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7415211"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7502523" y="54024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7562848"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7697786" y="54024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7839073" y="54024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6794498" y="4754742"/>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72596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7354886" y="4754742"/>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7415211"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7550148" y="4754742"/>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7691436" y="4754742"/>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6580186" y="4108629"/>
            <a:ext cx="5588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7051673"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7138986" y="4108629"/>
            <a:ext cx="141287"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7199311"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7334248" y="4108629"/>
            <a:ext cx="2159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7475536" y="4108629"/>
            <a:ext cx="1682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66" name="Line 93"/>
          <p:cNvSpPr>
            <a:spLocks noChangeShapeType="1"/>
          </p:cNvSpPr>
          <p:nvPr/>
        </p:nvSpPr>
        <p:spPr bwMode="auto">
          <a:xfrm flipV="1">
            <a:off x="7580311" y="5643742"/>
            <a:ext cx="1587" cy="40798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7551736" y="5592942"/>
            <a:ext cx="57150" cy="587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7488236" y="4988104"/>
            <a:ext cx="293687" cy="42545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7458073" y="4946829"/>
            <a:ext cx="57150" cy="6350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7289798" y="4337229"/>
            <a:ext cx="371475" cy="428625"/>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7256461" y="4299129"/>
            <a:ext cx="60325" cy="6350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5316536" y="3391079"/>
            <a:ext cx="69850" cy="282575"/>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5360986" y="3660954"/>
            <a:ext cx="47625" cy="53975"/>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5400674" y="3467279"/>
            <a:ext cx="2762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Tree>
    <p:extLst>
      <p:ext uri="{BB962C8B-B14F-4D97-AF65-F5344CB8AC3E}">
        <p14:creationId xmlns:p14="http://schemas.microsoft.com/office/powerpoint/2010/main" val="1408486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Tracing Factorial(4)</a:t>
            </a:r>
          </a:p>
        </p:txBody>
      </p:sp>
      <p:sp>
        <p:nvSpPr>
          <p:cNvPr id="4" name="Rectangle 3"/>
          <p:cNvSpPr>
            <a:spLocks noGrp="1" noChangeArrowheads="1"/>
          </p:cNvSpPr>
          <p:nvPr>
            <p:ph idx="1"/>
          </p:nvPr>
        </p:nvSpPr>
        <p:spPr>
          <a:xfrm>
            <a:off x="167425" y="1244600"/>
            <a:ext cx="8245055" cy="4790440"/>
          </a:xfrm>
        </p:spPr>
        <p:txBody>
          <a:bodyPr>
            <a:normAutofit/>
          </a:bodyPr>
          <a:lstStyle/>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Factorial(4)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Factorial(3) </a:t>
            </a:r>
            <a:endParaRPr lang="en-US" sz="2000" dirty="0">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Factorial(1)))</a:t>
            </a:r>
          </a:p>
          <a:p>
            <a:pPr>
              <a:lnSpc>
                <a:spcPct val="90000"/>
              </a:lnSpc>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a:t>
            </a:r>
            <a:r>
              <a:rPr lang="en-US" sz="2000" dirty="0">
                <a:latin typeface="Courier New" panose="02070309020205020404" pitchFamily="49" charset="0"/>
                <a:cs typeface="Courier New" panose="02070309020205020404" pitchFamily="49" charset="0"/>
              </a:rPr>
              <a:t>4 *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(2 * </a:t>
            </a:r>
            <a:r>
              <a:rPr lang="en-US" sz="2000" dirty="0" smtClean="0">
                <a:latin typeface="Courier New" panose="02070309020205020404" pitchFamily="49" charset="0"/>
                <a:cs typeface="Courier New" panose="02070309020205020404" pitchFamily="49" charset="0"/>
              </a:rPr>
              <a:t>(1 * Factorial(0))))</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(1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(2 * 1))</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(3 * 2) </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4 * 6</a:t>
            </a:r>
          </a:p>
          <a:p>
            <a:pPr>
              <a:lnSpc>
                <a:spcPct val="90000"/>
              </a:lnSpc>
              <a:buFont typeface="Monotype Sorts" pitchFamily="2" charset="2"/>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24</a:t>
            </a:r>
            <a:endParaRPr lang="en-US" sz="2000" dirty="0">
              <a:latin typeface="Courier New" panose="02070309020205020404" pitchFamily="49" charset="0"/>
              <a:cs typeface="Courier New" panose="02070309020205020404" pitchFamily="49" charset="0"/>
            </a:endParaRPr>
          </a:p>
        </p:txBody>
      </p:sp>
      <p:grpSp>
        <p:nvGrpSpPr>
          <p:cNvPr id="99" name="Group 11"/>
          <p:cNvGrpSpPr>
            <a:grpSpLocks noChangeAspect="1"/>
          </p:cNvGrpSpPr>
          <p:nvPr/>
        </p:nvGrpSpPr>
        <p:grpSpPr bwMode="auto">
          <a:xfrm>
            <a:off x="4571999" y="3325992"/>
            <a:ext cx="4270374" cy="3316287"/>
            <a:chOff x="2899" y="1511"/>
            <a:chExt cx="2690" cy="2089"/>
          </a:xfrm>
        </p:grpSpPr>
        <p:sp>
          <p:nvSpPr>
            <p:cNvPr id="100" name="AutoShape 10"/>
            <p:cNvSpPr>
              <a:spLocks noChangeAspect="1" noChangeArrowheads="1" noTextEdit="1"/>
            </p:cNvSpPr>
            <p:nvPr/>
          </p:nvSpPr>
          <p:spPr bwMode="auto">
            <a:xfrm>
              <a:off x="2899" y="1511"/>
              <a:ext cx="2669" cy="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Freeform 12"/>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(4</a:t>
              </a:r>
              <a:r>
                <a:rPr lang="en-US" sz="1600" dirty="0" smtClean="0">
                  <a:solidFill>
                    <a:srgbClr val="3366FF"/>
                  </a:solidFill>
                  <a:latin typeface="Arial" panose="020B0604020202020204" pitchFamily="34" charset="0"/>
                </a:rPr>
                <a:t>)</a:t>
              </a:r>
              <a:endParaRPr lang="en-US" sz="1600" dirty="0"/>
            </a:p>
          </p:txBody>
        </p:sp>
        <p:sp>
          <p:nvSpPr>
            <p:cNvPr id="102" name="Freeform 13"/>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 name="Rectangle 15"/>
            <p:cNvSpPr>
              <a:spLocks noChangeArrowheads="1"/>
            </p:cNvSpPr>
            <p:nvPr/>
          </p:nvSpPr>
          <p:spPr bwMode="auto">
            <a:xfrm>
              <a:off x="3756" y="1796"/>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4" name="Line 18"/>
            <p:cNvSpPr>
              <a:spLocks noChangeShapeType="1"/>
            </p:cNvSpPr>
            <p:nvPr/>
          </p:nvSpPr>
          <p:spPr bwMode="auto">
            <a:xfrm>
              <a:off x="3470" y="1960"/>
              <a:ext cx="44"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 name="Freeform 19"/>
            <p:cNvSpPr>
              <a:spLocks/>
            </p:cNvSpPr>
            <p:nvPr/>
          </p:nvSpPr>
          <p:spPr bwMode="auto">
            <a:xfrm>
              <a:off x="3498" y="2130"/>
              <a:ext cx="30" cy="34"/>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0"/>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(3)</a:t>
              </a:r>
              <a:endParaRPr lang="en-US" sz="1600" dirty="0"/>
            </a:p>
          </p:txBody>
        </p:sp>
        <p:sp>
          <p:nvSpPr>
            <p:cNvPr id="107" name="Freeform 21"/>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Rectangle 23"/>
            <p:cNvSpPr>
              <a:spLocks noChangeArrowheads="1"/>
            </p:cNvSpPr>
            <p:nvPr/>
          </p:nvSpPr>
          <p:spPr bwMode="auto">
            <a:xfrm>
              <a:off x="3858"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09" name="Rectangle 25"/>
            <p:cNvSpPr>
              <a:spLocks noChangeArrowheads="1"/>
            </p:cNvSpPr>
            <p:nvPr/>
          </p:nvSpPr>
          <p:spPr bwMode="auto">
            <a:xfrm>
              <a:off x="3951" y="22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0" name="Line 26"/>
            <p:cNvSpPr>
              <a:spLocks noChangeShapeType="1"/>
            </p:cNvSpPr>
            <p:nvPr/>
          </p:nvSpPr>
          <p:spPr bwMode="auto">
            <a:xfrm>
              <a:off x="3572" y="2367"/>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Freeform 27"/>
            <p:cNvSpPr>
              <a:spLocks/>
            </p:cNvSpPr>
            <p:nvPr/>
          </p:nvSpPr>
          <p:spPr bwMode="auto">
            <a:xfrm>
              <a:off x="3600" y="2537"/>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(2)</a:t>
              </a:r>
              <a:endParaRPr lang="en-US" sz="1600" dirty="0"/>
            </a:p>
          </p:txBody>
        </p:sp>
        <p:sp>
          <p:nvSpPr>
            <p:cNvPr id="113" name="Freeform 29"/>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 name="Rectangle 31"/>
            <p:cNvSpPr>
              <a:spLocks noChangeArrowheads="1"/>
            </p:cNvSpPr>
            <p:nvPr/>
          </p:nvSpPr>
          <p:spPr bwMode="auto">
            <a:xfrm>
              <a:off x="3960" y="2611"/>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dirty="0"/>
            </a:p>
          </p:txBody>
        </p:sp>
        <p:sp>
          <p:nvSpPr>
            <p:cNvPr id="115" name="Line 34"/>
            <p:cNvSpPr>
              <a:spLocks noChangeShapeType="1"/>
            </p:cNvSpPr>
            <p:nvPr/>
          </p:nvSpPr>
          <p:spPr bwMode="auto">
            <a:xfrm>
              <a:off x="3673" y="2775"/>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Freeform 35"/>
            <p:cNvSpPr>
              <a:spLocks/>
            </p:cNvSpPr>
            <p:nvPr/>
          </p:nvSpPr>
          <p:spPr bwMode="auto">
            <a:xfrm>
              <a:off x="3702" y="2945"/>
              <a:ext cx="30" cy="34"/>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36"/>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(1)</a:t>
              </a:r>
              <a:endParaRPr lang="en-US" sz="1600" dirty="0"/>
            </a:p>
          </p:txBody>
        </p:sp>
        <p:sp>
          <p:nvSpPr>
            <p:cNvPr id="118" name="Freeform 37"/>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 name="Line 42"/>
            <p:cNvSpPr>
              <a:spLocks noChangeShapeType="1"/>
            </p:cNvSpPr>
            <p:nvPr/>
          </p:nvSpPr>
          <p:spPr bwMode="auto">
            <a:xfrm>
              <a:off x="3775" y="3182"/>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Freeform 43"/>
            <p:cNvSpPr>
              <a:spLocks/>
            </p:cNvSpPr>
            <p:nvPr/>
          </p:nvSpPr>
          <p:spPr bwMode="auto">
            <a:xfrm>
              <a:off x="3803" y="3352"/>
              <a:ext cx="31" cy="34"/>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44"/>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pPr algn="ctr"/>
              <a:r>
                <a:rPr lang="en-US" sz="1600" dirty="0">
                  <a:solidFill>
                    <a:srgbClr val="3366FF"/>
                  </a:solidFill>
                  <a:latin typeface="Arial" panose="020B0604020202020204" pitchFamily="34" charset="0"/>
                </a:rPr>
                <a:t>Factorial </a:t>
              </a:r>
              <a:r>
                <a:rPr lang="en-US" sz="1600" dirty="0" smtClean="0">
                  <a:solidFill>
                    <a:srgbClr val="3366FF"/>
                  </a:solidFill>
                  <a:latin typeface="Arial" panose="020B0604020202020204" pitchFamily="34" charset="0"/>
                </a:rPr>
                <a:t>(0)</a:t>
              </a:r>
              <a:endParaRPr lang="en-US" sz="1600" dirty="0"/>
            </a:p>
          </p:txBody>
        </p:sp>
        <p:sp>
          <p:nvSpPr>
            <p:cNvPr id="122" name="Freeform 45"/>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3" name="Freeform 50"/>
            <p:cNvSpPr>
              <a:spLocks/>
            </p:cNvSpPr>
            <p:nvPr/>
          </p:nvSpPr>
          <p:spPr bwMode="auto">
            <a:xfrm>
              <a:off x="4257" y="3094"/>
              <a:ext cx="184" cy="394"/>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4" name="Freeform 51"/>
            <p:cNvSpPr>
              <a:spLocks/>
            </p:cNvSpPr>
            <p:nvPr/>
          </p:nvSpPr>
          <p:spPr bwMode="auto">
            <a:xfrm>
              <a:off x="4234" y="3080"/>
              <a:ext cx="34" cy="30"/>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Rectangle 52"/>
            <p:cNvSpPr>
              <a:spLocks noChangeArrowheads="1"/>
            </p:cNvSpPr>
            <p:nvPr/>
          </p:nvSpPr>
          <p:spPr bwMode="auto">
            <a:xfrm>
              <a:off x="4490" y="3218"/>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26" name="Rectangle 53"/>
            <p:cNvSpPr>
              <a:spLocks noChangeArrowheads="1"/>
            </p:cNvSpPr>
            <p:nvPr/>
          </p:nvSpPr>
          <p:spPr bwMode="auto">
            <a:xfrm>
              <a:off x="4783" y="3218"/>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27" name="Rectangle 54"/>
            <p:cNvSpPr>
              <a:spLocks noChangeArrowheads="1"/>
            </p:cNvSpPr>
            <p:nvPr/>
          </p:nvSpPr>
          <p:spPr bwMode="auto">
            <a:xfrm>
              <a:off x="3523" y="2008"/>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8" name="Rectangle 55"/>
            <p:cNvSpPr>
              <a:spLocks noChangeArrowheads="1"/>
            </p:cNvSpPr>
            <p:nvPr/>
          </p:nvSpPr>
          <p:spPr bwMode="auto">
            <a:xfrm>
              <a:off x="3625" y="2419"/>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dirty="0">
                  <a:solidFill>
                    <a:srgbClr val="0000FF"/>
                  </a:solidFill>
                  <a:latin typeface="Arial" panose="020B0604020202020204" pitchFamily="34" charset="0"/>
                </a:rPr>
                <a:t>call</a:t>
              </a:r>
              <a:endParaRPr lang="en-US" dirty="0"/>
            </a:p>
          </p:txBody>
        </p:sp>
        <p:sp>
          <p:nvSpPr>
            <p:cNvPr id="129" name="Rectangle 56"/>
            <p:cNvSpPr>
              <a:spLocks noChangeArrowheads="1"/>
            </p:cNvSpPr>
            <p:nvPr/>
          </p:nvSpPr>
          <p:spPr bwMode="auto">
            <a:xfrm>
              <a:off x="3727" y="2827"/>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0" name="Rectangle 57"/>
            <p:cNvSpPr>
              <a:spLocks noChangeArrowheads="1"/>
            </p:cNvSpPr>
            <p:nvPr/>
          </p:nvSpPr>
          <p:spPr bwMode="auto">
            <a:xfrm>
              <a:off x="3828" y="3243"/>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sp>
          <p:nvSpPr>
            <p:cNvPr id="131" name="Freeform 58"/>
            <p:cNvSpPr>
              <a:spLocks/>
            </p:cNvSpPr>
            <p:nvPr/>
          </p:nvSpPr>
          <p:spPr bwMode="auto">
            <a:xfrm>
              <a:off x="4155" y="2687"/>
              <a:ext cx="184" cy="393"/>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Freeform 59"/>
            <p:cNvSpPr>
              <a:spLocks/>
            </p:cNvSpPr>
            <p:nvPr/>
          </p:nvSpPr>
          <p:spPr bwMode="auto">
            <a:xfrm>
              <a:off x="4132" y="2673"/>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60"/>
            <p:cNvSpPr>
              <a:spLocks/>
            </p:cNvSpPr>
            <p:nvPr/>
          </p:nvSpPr>
          <p:spPr bwMode="auto">
            <a:xfrm>
              <a:off x="4054" y="2279"/>
              <a:ext cx="183" cy="394"/>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 name="Freeform 61"/>
            <p:cNvSpPr>
              <a:spLocks/>
            </p:cNvSpPr>
            <p:nvPr/>
          </p:nvSpPr>
          <p:spPr bwMode="auto">
            <a:xfrm>
              <a:off x="4030" y="2265"/>
              <a:ext cx="35" cy="30"/>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62"/>
            <p:cNvSpPr>
              <a:spLocks/>
            </p:cNvSpPr>
            <p:nvPr/>
          </p:nvSpPr>
          <p:spPr bwMode="auto">
            <a:xfrm>
              <a:off x="3952" y="1872"/>
              <a:ext cx="184" cy="393"/>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6" name="Freeform 63"/>
            <p:cNvSpPr>
              <a:spLocks/>
            </p:cNvSpPr>
            <p:nvPr/>
          </p:nvSpPr>
          <p:spPr bwMode="auto">
            <a:xfrm>
              <a:off x="3928" y="1858"/>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Rectangle 64"/>
            <p:cNvSpPr>
              <a:spLocks noChangeArrowheads="1"/>
            </p:cNvSpPr>
            <p:nvPr/>
          </p:nvSpPr>
          <p:spPr bwMode="auto">
            <a:xfrm>
              <a:off x="4393" y="2819"/>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38" name="Rectangle 65"/>
            <p:cNvSpPr>
              <a:spLocks noChangeArrowheads="1"/>
            </p:cNvSpPr>
            <p:nvPr/>
          </p:nvSpPr>
          <p:spPr bwMode="auto">
            <a:xfrm>
              <a:off x="4690"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39" name="Rectangle 66"/>
            <p:cNvSpPr>
              <a:spLocks noChangeArrowheads="1"/>
            </p:cNvSpPr>
            <p:nvPr/>
          </p:nvSpPr>
          <p:spPr bwMode="auto">
            <a:xfrm>
              <a:off x="4745" y="2819"/>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0" name="Rectangle 67"/>
            <p:cNvSpPr>
              <a:spLocks noChangeArrowheads="1"/>
            </p:cNvSpPr>
            <p:nvPr/>
          </p:nvSpPr>
          <p:spPr bwMode="auto">
            <a:xfrm>
              <a:off x="4783"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1" name="Rectangle 68"/>
            <p:cNvSpPr>
              <a:spLocks noChangeArrowheads="1"/>
            </p:cNvSpPr>
            <p:nvPr/>
          </p:nvSpPr>
          <p:spPr bwMode="auto">
            <a:xfrm>
              <a:off x="4868"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2" name="Rectangle 69"/>
            <p:cNvSpPr>
              <a:spLocks noChangeArrowheads="1"/>
            </p:cNvSpPr>
            <p:nvPr/>
          </p:nvSpPr>
          <p:spPr bwMode="auto">
            <a:xfrm>
              <a:off x="4957"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a:t>
              </a:r>
              <a:endParaRPr lang="en-US"/>
            </a:p>
          </p:txBody>
        </p:sp>
        <p:sp>
          <p:nvSpPr>
            <p:cNvPr id="143" name="Rectangle 70"/>
            <p:cNvSpPr>
              <a:spLocks noChangeArrowheads="1"/>
            </p:cNvSpPr>
            <p:nvPr/>
          </p:nvSpPr>
          <p:spPr bwMode="auto">
            <a:xfrm>
              <a:off x="4299" y="2411"/>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44" name="Rectangle 71"/>
            <p:cNvSpPr>
              <a:spLocks noChangeArrowheads="1"/>
            </p:cNvSpPr>
            <p:nvPr/>
          </p:nvSpPr>
          <p:spPr bwMode="auto">
            <a:xfrm>
              <a:off x="4592"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5" name="Rectangle 72"/>
            <p:cNvSpPr>
              <a:spLocks noChangeArrowheads="1"/>
            </p:cNvSpPr>
            <p:nvPr/>
          </p:nvSpPr>
          <p:spPr bwMode="auto">
            <a:xfrm>
              <a:off x="4652" y="2411"/>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46" name="Rectangle 73"/>
            <p:cNvSpPr>
              <a:spLocks noChangeArrowheads="1"/>
            </p:cNvSpPr>
            <p:nvPr/>
          </p:nvSpPr>
          <p:spPr bwMode="auto">
            <a:xfrm>
              <a:off x="4690"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1 </a:t>
              </a:r>
              <a:endParaRPr lang="en-US"/>
            </a:p>
          </p:txBody>
        </p:sp>
        <p:sp>
          <p:nvSpPr>
            <p:cNvPr id="147" name="Rectangle 74"/>
            <p:cNvSpPr>
              <a:spLocks noChangeArrowheads="1"/>
            </p:cNvSpPr>
            <p:nvPr/>
          </p:nvSpPr>
          <p:spPr bwMode="auto">
            <a:xfrm>
              <a:off x="4775"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48" name="Rectangle 75"/>
            <p:cNvSpPr>
              <a:spLocks noChangeArrowheads="1"/>
            </p:cNvSpPr>
            <p:nvPr/>
          </p:nvSpPr>
          <p:spPr bwMode="auto">
            <a:xfrm>
              <a:off x="4864"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a:t>
              </a:r>
              <a:endParaRPr lang="en-US"/>
            </a:p>
          </p:txBody>
        </p:sp>
        <p:sp>
          <p:nvSpPr>
            <p:cNvPr id="149" name="Rectangle 76"/>
            <p:cNvSpPr>
              <a:spLocks noChangeArrowheads="1"/>
            </p:cNvSpPr>
            <p:nvPr/>
          </p:nvSpPr>
          <p:spPr bwMode="auto">
            <a:xfrm>
              <a:off x="4164" y="2004"/>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0" name="Rectangle 77"/>
            <p:cNvSpPr>
              <a:spLocks noChangeArrowheads="1"/>
            </p:cNvSpPr>
            <p:nvPr/>
          </p:nvSpPr>
          <p:spPr bwMode="auto">
            <a:xfrm>
              <a:off x="4461"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3</a:t>
              </a:r>
              <a:endParaRPr lang="en-US"/>
            </a:p>
          </p:txBody>
        </p:sp>
        <p:sp>
          <p:nvSpPr>
            <p:cNvPr id="151" name="Rectangle 78"/>
            <p:cNvSpPr>
              <a:spLocks noChangeArrowheads="1"/>
            </p:cNvSpPr>
            <p:nvPr/>
          </p:nvSpPr>
          <p:spPr bwMode="auto">
            <a:xfrm>
              <a:off x="4516" y="2004"/>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52" name="Rectangle 79"/>
            <p:cNvSpPr>
              <a:spLocks noChangeArrowheads="1"/>
            </p:cNvSpPr>
            <p:nvPr/>
          </p:nvSpPr>
          <p:spPr bwMode="auto">
            <a:xfrm>
              <a:off x="4554"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 </a:t>
              </a:r>
              <a:endParaRPr lang="en-US"/>
            </a:p>
          </p:txBody>
        </p:sp>
        <p:sp>
          <p:nvSpPr>
            <p:cNvPr id="153" name="Rectangle 80"/>
            <p:cNvSpPr>
              <a:spLocks noChangeArrowheads="1"/>
            </p:cNvSpPr>
            <p:nvPr/>
          </p:nvSpPr>
          <p:spPr bwMode="auto">
            <a:xfrm>
              <a:off x="4639"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54" name="Rectangle 81"/>
            <p:cNvSpPr>
              <a:spLocks noChangeArrowheads="1"/>
            </p:cNvSpPr>
            <p:nvPr/>
          </p:nvSpPr>
          <p:spPr bwMode="auto">
            <a:xfrm>
              <a:off x="4728"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a:t>
              </a:r>
              <a:endParaRPr lang="en-US"/>
            </a:p>
          </p:txBody>
        </p:sp>
        <p:sp>
          <p:nvSpPr>
            <p:cNvPr id="155" name="Freeform 82"/>
            <p:cNvSpPr>
              <a:spLocks/>
            </p:cNvSpPr>
            <p:nvPr/>
          </p:nvSpPr>
          <p:spPr bwMode="auto">
            <a:xfrm>
              <a:off x="3928" y="1681"/>
              <a:ext cx="298" cy="177"/>
            </a:xfrm>
            <a:custGeom>
              <a:avLst/>
              <a:gdLst>
                <a:gd name="T0" fmla="*/ 0 w 298"/>
                <a:gd name="T1" fmla="*/ 177 h 177"/>
                <a:gd name="T2" fmla="*/ 64 w 298"/>
                <a:gd name="T3" fmla="*/ 173 h 177"/>
                <a:gd name="T4" fmla="*/ 121 w 298"/>
                <a:gd name="T5" fmla="*/ 163 h 177"/>
                <a:gd name="T6" fmla="*/ 171 w 298"/>
                <a:gd name="T7" fmla="*/ 144 h 177"/>
                <a:gd name="T8" fmla="*/ 214 w 298"/>
                <a:gd name="T9" fmla="*/ 119 h 177"/>
                <a:gd name="T10" fmla="*/ 249 w 298"/>
                <a:gd name="T11" fmla="*/ 87 h 177"/>
                <a:gd name="T12" fmla="*/ 277 w 298"/>
                <a:gd name="T13" fmla="*/ 47 h 177"/>
                <a:gd name="T14" fmla="*/ 298 w 298"/>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77">
                  <a:moveTo>
                    <a:pt x="0" y="177"/>
                  </a:moveTo>
                  <a:lnTo>
                    <a:pt x="64" y="173"/>
                  </a:lnTo>
                  <a:lnTo>
                    <a:pt x="121" y="163"/>
                  </a:lnTo>
                  <a:lnTo>
                    <a:pt x="171" y="144"/>
                  </a:lnTo>
                  <a:lnTo>
                    <a:pt x="214" y="119"/>
                  </a:lnTo>
                  <a:lnTo>
                    <a:pt x="249" y="87"/>
                  </a:lnTo>
                  <a:lnTo>
                    <a:pt x="277" y="47"/>
                  </a:lnTo>
                  <a:lnTo>
                    <a:pt x="298"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 name="Freeform 83"/>
            <p:cNvSpPr>
              <a:spLocks/>
            </p:cNvSpPr>
            <p:nvPr/>
          </p:nvSpPr>
          <p:spPr bwMode="auto">
            <a:xfrm>
              <a:off x="4210" y="1654"/>
              <a:ext cx="30" cy="35"/>
            </a:xfrm>
            <a:custGeom>
              <a:avLst/>
              <a:gdLst>
                <a:gd name="T0" fmla="*/ 30 w 30"/>
                <a:gd name="T1" fmla="*/ 35 h 35"/>
                <a:gd name="T2" fmla="*/ 24 w 30"/>
                <a:gd name="T3" fmla="*/ 0 h 35"/>
                <a:gd name="T4" fmla="*/ 0 w 30"/>
                <a:gd name="T5" fmla="*/ 26 h 35"/>
                <a:gd name="T6" fmla="*/ 30 w 30"/>
                <a:gd name="T7" fmla="*/ 35 h 35"/>
              </a:gdLst>
              <a:ahLst/>
              <a:cxnLst>
                <a:cxn ang="0">
                  <a:pos x="T0" y="T1"/>
                </a:cxn>
                <a:cxn ang="0">
                  <a:pos x="T2" y="T3"/>
                </a:cxn>
                <a:cxn ang="0">
                  <a:pos x="T4" y="T5"/>
                </a:cxn>
                <a:cxn ang="0">
                  <a:pos x="T6" y="T7"/>
                </a:cxn>
              </a:cxnLst>
              <a:rect l="0" t="0" r="r" b="b"/>
              <a:pathLst>
                <a:path w="30" h="35">
                  <a:moveTo>
                    <a:pt x="30" y="35"/>
                  </a:moveTo>
                  <a:lnTo>
                    <a:pt x="24" y="0"/>
                  </a:lnTo>
                  <a:lnTo>
                    <a:pt x="0" y="26"/>
                  </a:lnTo>
                  <a:lnTo>
                    <a:pt x="3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Rectangle 84"/>
            <p:cNvSpPr>
              <a:spLocks noChangeArrowheads="1"/>
            </p:cNvSpPr>
            <p:nvPr/>
          </p:nvSpPr>
          <p:spPr bwMode="auto">
            <a:xfrm>
              <a:off x="3884" y="1537"/>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return </a:t>
              </a:r>
              <a:endParaRPr lang="en-US"/>
            </a:p>
          </p:txBody>
        </p:sp>
        <p:sp>
          <p:nvSpPr>
            <p:cNvPr id="158" name="Rectangle 85"/>
            <p:cNvSpPr>
              <a:spLocks noChangeArrowheads="1"/>
            </p:cNvSpPr>
            <p:nvPr/>
          </p:nvSpPr>
          <p:spPr bwMode="auto">
            <a:xfrm>
              <a:off x="4176" y="1537"/>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4</a:t>
              </a:r>
              <a:endParaRPr lang="en-US"/>
            </a:p>
          </p:txBody>
        </p:sp>
        <p:sp>
          <p:nvSpPr>
            <p:cNvPr id="159" name="Rectangle 86"/>
            <p:cNvSpPr>
              <a:spLocks noChangeArrowheads="1"/>
            </p:cNvSpPr>
            <p:nvPr/>
          </p:nvSpPr>
          <p:spPr bwMode="auto">
            <a:xfrm>
              <a:off x="4232" y="1537"/>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a:t>
              </a:r>
              <a:endParaRPr lang="en-US"/>
            </a:p>
          </p:txBody>
        </p:sp>
        <p:sp>
          <p:nvSpPr>
            <p:cNvPr id="160" name="Rectangle 87"/>
            <p:cNvSpPr>
              <a:spLocks noChangeArrowheads="1"/>
            </p:cNvSpPr>
            <p:nvPr/>
          </p:nvSpPr>
          <p:spPr bwMode="auto">
            <a:xfrm>
              <a:off x="4274"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6 </a:t>
              </a:r>
              <a:endParaRPr lang="en-US"/>
            </a:p>
          </p:txBody>
        </p:sp>
        <p:sp>
          <p:nvSpPr>
            <p:cNvPr id="161" name="Rectangle 88"/>
            <p:cNvSpPr>
              <a:spLocks noChangeArrowheads="1"/>
            </p:cNvSpPr>
            <p:nvPr/>
          </p:nvSpPr>
          <p:spPr bwMode="auto">
            <a:xfrm>
              <a:off x="4359"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 </a:t>
              </a:r>
              <a:endParaRPr lang="en-US"/>
            </a:p>
          </p:txBody>
        </p:sp>
        <p:sp>
          <p:nvSpPr>
            <p:cNvPr id="162" name="Rectangle 89"/>
            <p:cNvSpPr>
              <a:spLocks noChangeArrowheads="1"/>
            </p:cNvSpPr>
            <p:nvPr/>
          </p:nvSpPr>
          <p:spPr bwMode="auto">
            <a:xfrm>
              <a:off x="4444" y="1537"/>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FF"/>
                  </a:solidFill>
                  <a:latin typeface="Arial" panose="020B0604020202020204" pitchFamily="34" charset="0"/>
                </a:rPr>
                <a:t>24</a:t>
              </a:r>
              <a:endParaRPr lang="en-US"/>
            </a:p>
          </p:txBody>
        </p:sp>
        <p:sp>
          <p:nvSpPr>
            <p:cNvPr id="163" name="Line 90"/>
            <p:cNvSpPr>
              <a:spLocks noChangeShapeType="1"/>
            </p:cNvSpPr>
            <p:nvPr/>
          </p:nvSpPr>
          <p:spPr bwMode="auto">
            <a:xfrm>
              <a:off x="4590" y="1603"/>
              <a:ext cx="329" cy="1"/>
            </a:xfrm>
            <a:prstGeom prst="line">
              <a:avLst/>
            </a:prstGeom>
            <a:noFill/>
            <a:ln w="1588"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 name="Freeform 91"/>
            <p:cNvSpPr>
              <a:spLocks/>
            </p:cNvSpPr>
            <p:nvPr/>
          </p:nvSpPr>
          <p:spPr bwMode="auto">
            <a:xfrm>
              <a:off x="4915" y="1588"/>
              <a:ext cx="32" cy="31"/>
            </a:xfrm>
            <a:custGeom>
              <a:avLst/>
              <a:gdLst>
                <a:gd name="T0" fmla="*/ 0 w 32"/>
                <a:gd name="T1" fmla="*/ 0 h 31"/>
                <a:gd name="T2" fmla="*/ 32 w 32"/>
                <a:gd name="T3" fmla="*/ 15 h 31"/>
                <a:gd name="T4" fmla="*/ 0 w 32"/>
                <a:gd name="T5" fmla="*/ 31 h 31"/>
                <a:gd name="T6" fmla="*/ 0 w 32"/>
                <a:gd name="T7" fmla="*/ 0 h 31"/>
              </a:gdLst>
              <a:ahLst/>
              <a:cxnLst>
                <a:cxn ang="0">
                  <a:pos x="T0" y="T1"/>
                </a:cxn>
                <a:cxn ang="0">
                  <a:pos x="T2" y="T3"/>
                </a:cxn>
                <a:cxn ang="0">
                  <a:pos x="T4" y="T5"/>
                </a:cxn>
                <a:cxn ang="0">
                  <a:pos x="T6" y="T7"/>
                </a:cxn>
              </a:cxnLst>
              <a:rect l="0" t="0" r="r" b="b"/>
              <a:pathLst>
                <a:path w="32" h="31">
                  <a:moveTo>
                    <a:pt x="0" y="0"/>
                  </a:moveTo>
                  <a:lnTo>
                    <a:pt x="32" y="15"/>
                  </a:lnTo>
                  <a:lnTo>
                    <a:pt x="0" y="31"/>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Rectangle 92"/>
            <p:cNvSpPr>
              <a:spLocks noChangeArrowheads="1"/>
            </p:cNvSpPr>
            <p:nvPr/>
          </p:nvSpPr>
          <p:spPr bwMode="auto">
            <a:xfrm>
              <a:off x="4978" y="1541"/>
              <a:ext cx="61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FF"/>
                  </a:solidFill>
                  <a:latin typeface="Arial" panose="020B0604020202020204" pitchFamily="34" charset="0"/>
                </a:rPr>
                <a:t>final answer</a:t>
              </a:r>
              <a:endParaRPr lang="en-US" dirty="0"/>
            </a:p>
          </p:txBody>
        </p:sp>
        <p:sp>
          <p:nvSpPr>
            <p:cNvPr id="166" name="Line 93"/>
            <p:cNvSpPr>
              <a:spLocks noChangeShapeType="1"/>
            </p:cNvSpPr>
            <p:nvPr/>
          </p:nvSpPr>
          <p:spPr bwMode="auto">
            <a:xfrm flipV="1">
              <a:off x="4794" y="2971"/>
              <a:ext cx="1" cy="25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7" name="Freeform 94"/>
            <p:cNvSpPr>
              <a:spLocks/>
            </p:cNvSpPr>
            <p:nvPr/>
          </p:nvSpPr>
          <p:spPr bwMode="auto">
            <a:xfrm>
              <a:off x="4776" y="2939"/>
              <a:ext cx="36" cy="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Line 95"/>
            <p:cNvSpPr>
              <a:spLocks noChangeShapeType="1"/>
            </p:cNvSpPr>
            <p:nvPr/>
          </p:nvSpPr>
          <p:spPr bwMode="auto">
            <a:xfrm flipH="1" flipV="1">
              <a:off x="4736" y="2558"/>
              <a:ext cx="185" cy="268"/>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9" name="Freeform 96"/>
            <p:cNvSpPr>
              <a:spLocks/>
            </p:cNvSpPr>
            <p:nvPr/>
          </p:nvSpPr>
          <p:spPr bwMode="auto">
            <a:xfrm>
              <a:off x="4717" y="2532"/>
              <a:ext cx="36" cy="4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Line 97"/>
            <p:cNvSpPr>
              <a:spLocks noChangeShapeType="1"/>
            </p:cNvSpPr>
            <p:nvPr/>
          </p:nvSpPr>
          <p:spPr bwMode="auto">
            <a:xfrm flipH="1" flipV="1">
              <a:off x="4611" y="2148"/>
              <a:ext cx="234" cy="27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98"/>
            <p:cNvSpPr>
              <a:spLocks/>
            </p:cNvSpPr>
            <p:nvPr/>
          </p:nvSpPr>
          <p:spPr bwMode="auto">
            <a:xfrm>
              <a:off x="4590" y="2124"/>
              <a:ext cx="38" cy="4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Line 99"/>
            <p:cNvSpPr>
              <a:spLocks noChangeShapeType="1"/>
            </p:cNvSpPr>
            <p:nvPr/>
          </p:nvSpPr>
          <p:spPr bwMode="auto">
            <a:xfrm flipH="1" flipV="1">
              <a:off x="4335" y="1675"/>
              <a:ext cx="408" cy="336"/>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3" name="Freeform 100"/>
            <p:cNvSpPr>
              <a:spLocks/>
            </p:cNvSpPr>
            <p:nvPr/>
          </p:nvSpPr>
          <p:spPr bwMode="auto">
            <a:xfrm>
              <a:off x="4310" y="1654"/>
              <a:ext cx="40" cy="38"/>
            </a:xfrm>
            <a:custGeom>
              <a:avLst/>
              <a:gdLst>
                <a:gd name="T0" fmla="*/ 17 w 40"/>
                <a:gd name="T1" fmla="*/ 38 h 38"/>
                <a:gd name="T2" fmla="*/ 0 w 40"/>
                <a:gd name="T3" fmla="*/ 0 h 38"/>
                <a:gd name="T4" fmla="*/ 40 w 40"/>
                <a:gd name="T5" fmla="*/ 10 h 38"/>
                <a:gd name="T6" fmla="*/ 17 w 40"/>
                <a:gd name="T7" fmla="*/ 38 h 38"/>
              </a:gdLst>
              <a:ahLst/>
              <a:cxnLst>
                <a:cxn ang="0">
                  <a:pos x="T0" y="T1"/>
                </a:cxn>
                <a:cxn ang="0">
                  <a:pos x="T2" y="T3"/>
                </a:cxn>
                <a:cxn ang="0">
                  <a:pos x="T4" y="T5"/>
                </a:cxn>
                <a:cxn ang="0">
                  <a:pos x="T6" y="T7"/>
                </a:cxn>
              </a:cxnLst>
              <a:rect l="0" t="0" r="r" b="b"/>
              <a:pathLst>
                <a:path w="40" h="38">
                  <a:moveTo>
                    <a:pt x="17" y="38"/>
                  </a:moveTo>
                  <a:lnTo>
                    <a:pt x="0" y="0"/>
                  </a:lnTo>
                  <a:lnTo>
                    <a:pt x="40" y="10"/>
                  </a:lnTo>
                  <a:lnTo>
                    <a:pt x="17" y="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101"/>
            <p:cNvSpPr>
              <a:spLocks noChangeShapeType="1"/>
            </p:cNvSpPr>
            <p:nvPr/>
          </p:nvSpPr>
          <p:spPr bwMode="auto">
            <a:xfrm>
              <a:off x="3368" y="1552"/>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2"/>
            <p:cNvSpPr>
              <a:spLocks/>
            </p:cNvSpPr>
            <p:nvPr/>
          </p:nvSpPr>
          <p:spPr bwMode="auto">
            <a:xfrm>
              <a:off x="3396" y="1722"/>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Rectangle 103"/>
            <p:cNvSpPr>
              <a:spLocks noChangeArrowheads="1"/>
            </p:cNvSpPr>
            <p:nvPr/>
          </p:nvSpPr>
          <p:spPr bwMode="auto">
            <a:xfrm>
              <a:off x="3421" y="1600"/>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000">
                  <a:solidFill>
                    <a:srgbClr val="0000FF"/>
                  </a:solidFill>
                  <a:latin typeface="Arial" panose="020B0604020202020204" pitchFamily="34" charset="0"/>
                </a:rPr>
                <a:t>call</a:t>
              </a:r>
              <a:endParaRPr lang="en-US"/>
            </a:p>
          </p:txBody>
        </p:sp>
      </p:grpSp>
    </p:spTree>
    <p:extLst>
      <p:ext uri="{BB962C8B-B14F-4D97-AF65-F5344CB8AC3E}">
        <p14:creationId xmlns:p14="http://schemas.microsoft.com/office/powerpoint/2010/main" val="580364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type="body" idx="1"/>
          </p:nvPr>
        </p:nvSpPr>
        <p:spPr>
          <a:xfrm>
            <a:off x="546279" y="1928611"/>
            <a:ext cx="8305800" cy="2347175"/>
          </a:xfrm>
        </p:spPr>
        <p:txBody>
          <a:bodyPr>
            <a:normAutofit lnSpcReduction="10000"/>
          </a:bodyPr>
          <a:lstStyle/>
          <a:p>
            <a:pPr algn="just" eaLnBrk="1" hangingPunct="1"/>
            <a:r>
              <a:rPr lang="en-US" sz="2800" dirty="0" smtClean="0">
                <a:cs typeface="Times New Roman" panose="02020603050405020304" pitchFamily="18" charset="0"/>
              </a:rPr>
              <a:t>A </a:t>
            </a:r>
            <a:r>
              <a:rPr lang="en-US" sz="2800" b="1" dirty="0" smtClean="0">
                <a:cs typeface="Times New Roman" panose="02020603050405020304" pitchFamily="18" charset="0"/>
              </a:rPr>
              <a:t>stack</a:t>
            </a:r>
            <a:r>
              <a:rPr lang="en-US" sz="2800" dirty="0" smtClean="0">
                <a:cs typeface="Times New Roman" panose="02020603050405020304" pitchFamily="18" charset="0"/>
              </a:rPr>
              <a:t> is used to keep track of function calls.</a:t>
            </a:r>
          </a:p>
          <a:p>
            <a:pPr algn="just" eaLnBrk="1" hangingPunct="1"/>
            <a:r>
              <a:rPr lang="en-US" sz="2800" dirty="0" smtClean="0">
                <a:cs typeface="Times New Roman" panose="02020603050405020304" pitchFamily="18" charset="0"/>
              </a:rPr>
              <a:t>Whenever a new function is called, all its parameters and local variables are pushed onto the stack along with the memory address of the calling statement (this gives the computer the return point after execution of the function)</a:t>
            </a:r>
          </a:p>
        </p:txBody>
      </p:sp>
      <p:sp>
        <p:nvSpPr>
          <p:cNvPr id="2" name="Title 1"/>
          <p:cNvSpPr>
            <a:spLocks noGrp="1"/>
          </p:cNvSpPr>
          <p:nvPr>
            <p:ph type="title"/>
          </p:nvPr>
        </p:nvSpPr>
        <p:spPr/>
        <p:txBody>
          <a:bodyPr>
            <a:normAutofit fontScale="90000"/>
          </a:bodyPr>
          <a:lstStyle/>
          <a:p>
            <a:r>
              <a:rPr lang="en-US" dirty="0">
                <a:cs typeface="Times New Roman" panose="02020603050405020304" pitchFamily="18" charset="0"/>
              </a:rPr>
              <a:t>A </a:t>
            </a:r>
            <a:r>
              <a:rPr lang="en-US" dirty="0" smtClean="0">
                <a:cs typeface="Times New Roman" panose="02020603050405020304" pitchFamily="18" charset="0"/>
              </a:rPr>
              <a:t>Couple </a:t>
            </a:r>
            <a:r>
              <a:rPr lang="en-US" dirty="0">
                <a:cs typeface="Times New Roman" panose="02020603050405020304" pitchFamily="18" charset="0"/>
              </a:rPr>
              <a:t>of </a:t>
            </a:r>
            <a:r>
              <a:rPr lang="en-US" dirty="0" smtClean="0">
                <a:cs typeface="Times New Roman" panose="02020603050405020304" pitchFamily="18" charset="0"/>
              </a:rPr>
              <a:t>Things You Should Know</a:t>
            </a:r>
            <a:endParaRPr lang="en-US" dirty="0"/>
          </a:p>
        </p:txBody>
      </p:sp>
    </p:spTree>
    <p:extLst>
      <p:ext uri="{BB962C8B-B14F-4D97-AF65-F5344CB8AC3E}">
        <p14:creationId xmlns:p14="http://schemas.microsoft.com/office/powerpoint/2010/main" val="812931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287886"/>
            <a:ext cx="8077200" cy="4808113"/>
          </a:xfrm>
        </p:spPr>
        <p:txBody>
          <a:bodyPr>
            <a:noAutofit/>
          </a:bodyPr>
          <a:lstStyle/>
          <a:p>
            <a:r>
              <a:rPr lang="en-US" sz="2400" dirty="0"/>
              <a:t>If the recursion never reaches the base case, the recursive calls will continue until the computer runs out of memory and the program crashes.  Experienced programmers try to examine the remains of a crash.  The message “stack overflow error” or “heap storage exhaustion” indicates a possible runaway recursion.</a:t>
            </a:r>
          </a:p>
          <a:p>
            <a:r>
              <a:rPr lang="en-US" sz="2400" dirty="0"/>
              <a:t>When programming recursively, you need to make sure that the algorithm is moving toward the base case.  Each successive call of the algorithm must be solving a simpler version of the problem.</a:t>
            </a:r>
          </a:p>
          <a:p>
            <a:r>
              <a:rPr lang="en-US" sz="2400" dirty="0"/>
              <a:t>Any recursive algorithm can be implemented iteratively, but sometimes only with great difficulty.  However, a recursive solution will always run more slowly than an iterative one because of the overhead of opening and closing the recursive calls.</a:t>
            </a:r>
          </a:p>
        </p:txBody>
      </p:sp>
      <p:sp>
        <p:nvSpPr>
          <p:cNvPr id="2" name="Title 1"/>
          <p:cNvSpPr>
            <a:spLocks noGrp="1"/>
          </p:cNvSpPr>
          <p:nvPr>
            <p:ph type="title"/>
          </p:nvPr>
        </p:nvSpPr>
        <p:spPr/>
        <p:txBody>
          <a:bodyPr>
            <a:normAutofit fontScale="90000"/>
          </a:bodyPr>
          <a:lstStyle/>
          <a:p>
            <a:r>
              <a:rPr lang="en-US" dirty="0"/>
              <a:t>Pitfalls of </a:t>
            </a:r>
            <a:r>
              <a:rPr lang="en-US" dirty="0" smtClean="0"/>
              <a:t>Recursion</a:t>
            </a:r>
            <a:endParaRPr lang="en-US" dirty="0"/>
          </a:p>
        </p:txBody>
      </p:sp>
    </p:spTree>
    <p:extLst>
      <p:ext uri="{BB962C8B-B14F-4D97-AF65-F5344CB8AC3E}">
        <p14:creationId xmlns:p14="http://schemas.microsoft.com/office/powerpoint/2010/main" val="2915669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Fibonacci’s Problem</a:t>
            </a:r>
            <a:endParaRPr lang="en-US" dirty="0"/>
          </a:p>
        </p:txBody>
      </p:sp>
      <p:sp>
        <p:nvSpPr>
          <p:cNvPr id="3" name="Content Placeholder 2"/>
          <p:cNvSpPr>
            <a:spLocks noGrp="1"/>
          </p:cNvSpPr>
          <p:nvPr>
            <p:ph idx="1"/>
          </p:nvPr>
        </p:nvSpPr>
        <p:spPr/>
        <p:txBody>
          <a:bodyPr/>
          <a:lstStyle/>
          <a:p>
            <a:endParaRPr lang="en-US" dirty="0"/>
          </a:p>
        </p:txBody>
      </p:sp>
      <p:sp>
        <p:nvSpPr>
          <p:cNvPr id="6" name="Rectangle 3"/>
          <p:cNvSpPr txBox="1">
            <a:spLocks noChangeArrowheads="1"/>
          </p:cNvSpPr>
          <p:nvPr/>
        </p:nvSpPr>
        <p:spPr>
          <a:xfrm>
            <a:off x="556703" y="3504314"/>
            <a:ext cx="2520400" cy="1139658"/>
          </a:xfrm>
          <a:prstGeom prst="rect">
            <a:avLst/>
          </a:prstGeom>
        </p:spPr>
        <p:txBody>
          <a:bodyPr/>
          <a:lst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a:lstStyle>
          <a:p>
            <a:r>
              <a:rPr lang="en-US" sz="2800" dirty="0" smtClean="0">
                <a:solidFill>
                  <a:srgbClr val="000000"/>
                </a:solidFill>
              </a:rPr>
              <a:t>“Fibonacci” </a:t>
            </a:r>
            <a:br>
              <a:rPr lang="en-US" sz="2800" dirty="0" smtClean="0">
                <a:solidFill>
                  <a:srgbClr val="000000"/>
                </a:solidFill>
              </a:rPr>
            </a:br>
            <a:r>
              <a:rPr lang="en-US" sz="2800" dirty="0" smtClean="0">
                <a:solidFill>
                  <a:srgbClr val="000000"/>
                </a:solidFill>
              </a:rPr>
              <a:t>(</a:t>
            </a:r>
            <a:r>
              <a:rPr lang="en-US" sz="2000" dirty="0" smtClean="0">
                <a:solidFill>
                  <a:srgbClr val="000000"/>
                </a:solidFill>
              </a:rPr>
              <a:t>Leonardo de Pisa)</a:t>
            </a:r>
            <a:br>
              <a:rPr lang="en-US" sz="2000" dirty="0" smtClean="0">
                <a:solidFill>
                  <a:srgbClr val="000000"/>
                </a:solidFill>
              </a:rPr>
            </a:br>
            <a:r>
              <a:rPr lang="en-US" sz="1800" dirty="0" smtClean="0">
                <a:solidFill>
                  <a:srgbClr val="000000"/>
                </a:solidFill>
              </a:rPr>
              <a:t>1170-1240</a:t>
            </a:r>
            <a:r>
              <a:rPr lang="en-US" sz="1800" dirty="0" smtClean="0"/>
              <a:t> </a:t>
            </a:r>
            <a:endParaRPr lang="en-US" sz="1800" dirty="0"/>
          </a:p>
        </p:txBody>
      </p:sp>
      <p:pic>
        <p:nvPicPr>
          <p:cNvPr id="2050" name="Picture 2" descr="http://www.mathsisfun.com/numbers/images/fibonacci-spira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939800"/>
            <a:ext cx="42862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encrypted-tbn2.gstatic.com/images?q=tbn:ANd9GcRNIhezBsbJu8oKzr44c5yn-qyn6H349ii8_wYLzTg8vvF4n2AoZ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65" y="4858836"/>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encrypted-tbn2.gstatic.com/images?q=tbn:ANd9GcTKzFbZYgsgOJtKl3vV8ChVb08phz1SPiNUDHptq_htVyvWNHH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2" y="939800"/>
            <a:ext cx="2443413" cy="243119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encrypted-tbn1.gstatic.com/images?q=tbn:ANd9GcQ97JngnRAerHL3fTrXbMVB4eP6Ixr8nOlt15w-QH2e25vThBIQP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6050" y="3930148"/>
            <a:ext cx="245745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world-mysteries.com/vitruvian_man_mixe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9928" y="3642929"/>
            <a:ext cx="3078546" cy="3078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935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Fibonacci </a:t>
            </a:r>
            <a:r>
              <a:rPr lang="en-US" dirty="0" smtClean="0"/>
              <a:t>Numbers</a:t>
            </a:r>
            <a:endParaRPr lang="en-US" dirty="0"/>
          </a:p>
        </p:txBody>
      </p:sp>
      <p:sp>
        <p:nvSpPr>
          <p:cNvPr id="3" name="Content Placeholder 2"/>
          <p:cNvSpPr>
            <a:spLocks noGrp="1"/>
          </p:cNvSpPr>
          <p:nvPr>
            <p:ph idx="1"/>
          </p:nvPr>
        </p:nvSpPr>
        <p:spPr>
          <a:xfrm>
            <a:off x="822324" y="1846263"/>
            <a:ext cx="7864475" cy="4022725"/>
          </a:xfrm>
        </p:spPr>
        <p:txBody>
          <a:bodyPr/>
          <a:lstStyle/>
          <a:p>
            <a:pPr marL="0" indent="0">
              <a:buNone/>
            </a:pPr>
            <a:r>
              <a:rPr lang="en-US" sz="2800" b="1" dirty="0" smtClean="0">
                <a:latin typeface="Courier New" panose="02070309020205020404" pitchFamily="49" charset="0"/>
              </a:rPr>
              <a:t>0</a:t>
            </a:r>
            <a:r>
              <a:rPr lang="en-US" sz="2800" b="1" dirty="0">
                <a:latin typeface="Courier New" panose="02070309020205020404" pitchFamily="49" charset="0"/>
              </a:rPr>
              <a:t>, 1, 1, 2, 3, 5, 8, 13, 21, 34, ... </a:t>
            </a:r>
          </a:p>
          <a:p>
            <a:pPr>
              <a:buFontTx/>
              <a:buNone/>
            </a:pPr>
            <a:r>
              <a:rPr lang="en-US" dirty="0">
                <a:latin typeface="Courier New" panose="02070309020205020404" pitchFamily="49" charset="0"/>
              </a:rPr>
              <a:t>	</a:t>
            </a:r>
            <a:r>
              <a:rPr lang="en-US" sz="2400" dirty="0"/>
              <a:t>where each number is the sum of the preceding two.</a:t>
            </a:r>
          </a:p>
          <a:p>
            <a:r>
              <a:rPr lang="en-US" sz="2400" dirty="0"/>
              <a:t>Recursive definition:</a:t>
            </a:r>
          </a:p>
          <a:p>
            <a:pPr lvl="1"/>
            <a:r>
              <a:rPr lang="en-US" sz="2000" b="1" dirty="0">
                <a:latin typeface="Courier New" panose="02070309020205020404" pitchFamily="49" charset="0"/>
              </a:rPr>
              <a:t>F(0) = 0;</a:t>
            </a:r>
          </a:p>
          <a:p>
            <a:pPr lvl="1"/>
            <a:r>
              <a:rPr lang="en-US" sz="2000" b="1" dirty="0">
                <a:latin typeface="Courier New" panose="02070309020205020404" pitchFamily="49" charset="0"/>
              </a:rPr>
              <a:t>F(1) = 1;</a:t>
            </a:r>
          </a:p>
          <a:p>
            <a:pPr lvl="1"/>
            <a:r>
              <a:rPr lang="en-US" sz="2000" b="1" dirty="0">
                <a:latin typeface="Courier New" panose="02070309020205020404" pitchFamily="49" charset="0"/>
              </a:rPr>
              <a:t>F(number) = F(number-1)+ F(number-2);</a:t>
            </a:r>
          </a:p>
          <a:p>
            <a:endParaRPr lang="en-US" dirty="0"/>
          </a:p>
        </p:txBody>
      </p:sp>
    </p:spTree>
    <p:extLst>
      <p:ext uri="{BB962C8B-B14F-4D97-AF65-F5344CB8AC3E}">
        <p14:creationId xmlns:p14="http://schemas.microsoft.com/office/powerpoint/2010/main" val="8806874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4792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3554569" y="1903926"/>
            <a:ext cx="347730" cy="114407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902299" y="2291297"/>
            <a:ext cx="1455312" cy="369332"/>
          </a:xfrm>
          <a:prstGeom prst="rect">
            <a:avLst/>
          </a:prstGeom>
          <a:noFill/>
        </p:spPr>
        <p:txBody>
          <a:bodyPr wrap="square" rtlCol="0">
            <a:spAutoFit/>
          </a:bodyPr>
          <a:lstStyle/>
          <a:p>
            <a:r>
              <a:rPr lang="en-US" dirty="0" smtClean="0"/>
              <a:t>Base case</a:t>
            </a:r>
            <a:endParaRPr lang="en-US" dirty="0"/>
          </a:p>
        </p:txBody>
      </p:sp>
    </p:spTree>
    <p:extLst>
      <p:ext uri="{BB962C8B-B14F-4D97-AF65-F5344CB8AC3E}">
        <p14:creationId xmlns:p14="http://schemas.microsoft.com/office/powerpoint/2010/main" val="2485122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Fibonacci </a:t>
            </a:r>
            <a:r>
              <a:rPr lang="en-US" dirty="0" smtClean="0"/>
              <a:t>Numbers</a:t>
            </a:r>
            <a:endParaRPr lang="en-US" dirty="0"/>
          </a:p>
        </p:txBody>
      </p:sp>
      <p:sp>
        <p:nvSpPr>
          <p:cNvPr id="244739" name="Rectangle 3"/>
          <p:cNvSpPr>
            <a:spLocks noGrp="1" noChangeArrowheads="1"/>
          </p:cNvSpPr>
          <p:nvPr>
            <p:ph type="body" idx="1"/>
          </p:nvPr>
        </p:nvSpPr>
        <p:spPr>
          <a:xfrm>
            <a:off x="180304" y="1244600"/>
            <a:ext cx="8693240" cy="2348606"/>
          </a:xfrm>
        </p:spPr>
        <p:txBody>
          <a:bodyPr>
            <a:noAutofit/>
          </a:bodyPr>
          <a:lstStyle/>
          <a:p>
            <a:pPr marL="0" indent="0">
              <a:spcBef>
                <a:spcPts val="300"/>
              </a:spcBef>
              <a:buNone/>
            </a:pP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Fibonacci(</a:t>
            </a:r>
            <a:r>
              <a:rPr lang="en-US" sz="1800" dirty="0" err="1" smtClean="0">
                <a:latin typeface="Courier New" panose="02070309020205020404" pitchFamily="49" charset="0"/>
                <a:cs typeface="Courier New" panose="02070309020205020404" pitchFamily="49" charset="0"/>
              </a:rPr>
              <a:t>int</a:t>
            </a:r>
            <a:r>
              <a:rPr lang="en-US" sz="1800" dirty="0" smtClean="0">
                <a:latin typeface="Courier New" panose="02070309020205020404" pitchFamily="49" charset="0"/>
                <a:cs typeface="Courier New" panose="02070309020205020404" pitchFamily="49" charset="0"/>
              </a:rPr>
              <a:t> n)</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if(n ==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0;</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 if (n ==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1;</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else</a:t>
            </a:r>
          </a:p>
          <a:p>
            <a:pPr marL="0" indent="0">
              <a:spcBef>
                <a:spcPts val="300"/>
              </a:spcBef>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return Fibonacci(n-1)+Fibonacci(n-2);</a:t>
            </a:r>
          </a:p>
          <a:p>
            <a:pPr marL="0" indent="0">
              <a:spcBef>
                <a:spcPts val="300"/>
              </a:spcBef>
              <a:buNone/>
            </a:pP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2" name="Right Brace 1"/>
          <p:cNvSpPr/>
          <p:nvPr/>
        </p:nvSpPr>
        <p:spPr>
          <a:xfrm>
            <a:off x="7027142" y="3373370"/>
            <a:ext cx="476520" cy="436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7503661" y="3407019"/>
            <a:ext cx="1259339" cy="646331"/>
          </a:xfrm>
          <a:prstGeom prst="rect">
            <a:avLst/>
          </a:prstGeom>
          <a:noFill/>
        </p:spPr>
        <p:txBody>
          <a:bodyPr wrap="square" rtlCol="0">
            <a:spAutoFit/>
          </a:bodyPr>
          <a:lstStyle/>
          <a:p>
            <a:r>
              <a:rPr lang="en-US" dirty="0" smtClean="0"/>
              <a:t>General</a:t>
            </a:r>
          </a:p>
          <a:p>
            <a:r>
              <a:rPr lang="en-US" dirty="0" smtClean="0"/>
              <a:t> case</a:t>
            </a:r>
            <a:endParaRPr lang="en-US" dirty="0"/>
          </a:p>
        </p:txBody>
      </p:sp>
    </p:spTree>
    <p:extLst>
      <p:ext uri="{BB962C8B-B14F-4D97-AF65-F5344CB8AC3E}">
        <p14:creationId xmlns:p14="http://schemas.microsoft.com/office/powerpoint/2010/main" val="1964672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959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ChangeArrowheads="1"/>
          </p:cNvSpPr>
          <p:nvPr/>
        </p:nvSpPr>
        <p:spPr bwMode="auto">
          <a:xfrm>
            <a:off x="4267200" y="1371600"/>
            <a:ext cx="1981200" cy="685800"/>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F(5)</a:t>
            </a:r>
            <a:endParaRPr lang="en-US" sz="2000" dirty="0"/>
          </a:p>
          <a:p>
            <a:pPr algn="l" eaLnBrk="1" hangingPunct="1"/>
            <a:r>
              <a:rPr lang="en-US" sz="2000" dirty="0"/>
              <a:t>Return </a:t>
            </a:r>
            <a:r>
              <a:rPr lang="en-US" sz="2000" dirty="0" smtClean="0"/>
              <a:t>F(4)+F(3)</a:t>
            </a:r>
            <a:endParaRPr lang="en-US" sz="2000" dirty="0"/>
          </a:p>
        </p:txBody>
      </p:sp>
      <p:grpSp>
        <p:nvGrpSpPr>
          <p:cNvPr id="2" name="Group 4"/>
          <p:cNvGrpSpPr>
            <a:grpSpLocks/>
          </p:cNvGrpSpPr>
          <p:nvPr/>
        </p:nvGrpSpPr>
        <p:grpSpPr bwMode="auto">
          <a:xfrm>
            <a:off x="2057400" y="1905000"/>
            <a:ext cx="3200400" cy="1066800"/>
            <a:chOff x="1296" y="1200"/>
            <a:chExt cx="2016" cy="672"/>
          </a:xfrm>
        </p:grpSpPr>
        <p:sp>
          <p:nvSpPr>
            <p:cNvPr id="21566" name="Rectangle 5"/>
            <p:cNvSpPr>
              <a:spLocks noChangeArrowheads="1"/>
            </p:cNvSpPr>
            <p:nvPr/>
          </p:nvSpPr>
          <p:spPr bwMode="auto">
            <a:xfrm>
              <a:off x="1296"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F(4)</a:t>
              </a:r>
              <a:endParaRPr lang="en-US" sz="2000" dirty="0"/>
            </a:p>
            <a:p>
              <a:pPr algn="l" eaLnBrk="1" hangingPunct="1"/>
              <a:r>
                <a:rPr lang="en-US" sz="2000" dirty="0"/>
                <a:t>Return </a:t>
              </a:r>
              <a:r>
                <a:rPr lang="en-US" sz="2000" dirty="0" smtClean="0"/>
                <a:t>F(3)+F(2)</a:t>
              </a:r>
              <a:endParaRPr lang="en-US" sz="2000" dirty="0"/>
            </a:p>
          </p:txBody>
        </p:sp>
        <p:sp>
          <p:nvSpPr>
            <p:cNvPr id="21567" name="Line 6"/>
            <p:cNvSpPr>
              <a:spLocks noChangeShapeType="1"/>
            </p:cNvSpPr>
            <p:nvPr/>
          </p:nvSpPr>
          <p:spPr bwMode="auto">
            <a:xfrm flipH="1">
              <a:off x="1632" y="1200"/>
              <a:ext cx="1680"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3" name="Group 7"/>
          <p:cNvGrpSpPr>
            <a:grpSpLocks/>
          </p:cNvGrpSpPr>
          <p:nvPr/>
        </p:nvGrpSpPr>
        <p:grpSpPr bwMode="auto">
          <a:xfrm>
            <a:off x="838200" y="2819400"/>
            <a:ext cx="2286000" cy="1066800"/>
            <a:chOff x="528" y="1776"/>
            <a:chExt cx="1440" cy="672"/>
          </a:xfrm>
        </p:grpSpPr>
        <p:sp>
          <p:nvSpPr>
            <p:cNvPr id="21564" name="Rectangle 8"/>
            <p:cNvSpPr>
              <a:spLocks noChangeArrowheads="1"/>
            </p:cNvSpPr>
            <p:nvPr/>
          </p:nvSpPr>
          <p:spPr bwMode="auto">
            <a:xfrm>
              <a:off x="52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65" name="Line 9"/>
            <p:cNvSpPr>
              <a:spLocks noChangeShapeType="1"/>
            </p:cNvSpPr>
            <p:nvPr/>
          </p:nvSpPr>
          <p:spPr bwMode="auto">
            <a:xfrm flipH="1">
              <a:off x="816" y="1776"/>
              <a:ext cx="1152" cy="336"/>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 name="Group 10"/>
          <p:cNvGrpSpPr>
            <a:grpSpLocks/>
          </p:cNvGrpSpPr>
          <p:nvPr/>
        </p:nvGrpSpPr>
        <p:grpSpPr bwMode="auto">
          <a:xfrm>
            <a:off x="838200" y="3810000"/>
            <a:ext cx="1981200" cy="990600"/>
            <a:chOff x="528" y="2400"/>
            <a:chExt cx="1248" cy="624"/>
          </a:xfrm>
        </p:grpSpPr>
        <p:sp>
          <p:nvSpPr>
            <p:cNvPr id="21562" name="Rectangle 11"/>
            <p:cNvSpPr>
              <a:spLocks noChangeArrowheads="1"/>
            </p:cNvSpPr>
            <p:nvPr/>
          </p:nvSpPr>
          <p:spPr bwMode="auto">
            <a:xfrm>
              <a:off x="528" y="2592"/>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63" name="Line 12"/>
            <p:cNvSpPr>
              <a:spLocks noChangeShapeType="1"/>
            </p:cNvSpPr>
            <p:nvPr/>
          </p:nvSpPr>
          <p:spPr bwMode="auto">
            <a:xfrm flipH="1">
              <a:off x="816" y="2400"/>
              <a:ext cx="43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5" name="Group 13"/>
          <p:cNvGrpSpPr>
            <a:grpSpLocks/>
          </p:cNvGrpSpPr>
          <p:nvPr/>
        </p:nvGrpSpPr>
        <p:grpSpPr bwMode="auto">
          <a:xfrm>
            <a:off x="685800" y="4724400"/>
            <a:ext cx="1295400" cy="990600"/>
            <a:chOff x="432" y="2976"/>
            <a:chExt cx="816" cy="624"/>
          </a:xfrm>
        </p:grpSpPr>
        <p:sp>
          <p:nvSpPr>
            <p:cNvPr id="21560" name="Rectangle 14"/>
            <p:cNvSpPr>
              <a:spLocks noChangeArrowheads="1"/>
            </p:cNvSpPr>
            <p:nvPr/>
          </p:nvSpPr>
          <p:spPr bwMode="auto">
            <a:xfrm>
              <a:off x="432"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61" name="Line 15"/>
            <p:cNvSpPr>
              <a:spLocks noChangeShapeType="1"/>
            </p:cNvSpPr>
            <p:nvPr/>
          </p:nvSpPr>
          <p:spPr bwMode="auto">
            <a:xfrm flipH="1">
              <a:off x="720" y="2976"/>
              <a:ext cx="528"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6" name="Group 16"/>
          <p:cNvGrpSpPr>
            <a:grpSpLocks/>
          </p:cNvGrpSpPr>
          <p:nvPr/>
        </p:nvGrpSpPr>
        <p:grpSpPr bwMode="auto">
          <a:xfrm>
            <a:off x="1981200" y="4724400"/>
            <a:ext cx="990600" cy="990600"/>
            <a:chOff x="1248" y="2976"/>
            <a:chExt cx="624" cy="624"/>
          </a:xfrm>
        </p:grpSpPr>
        <p:sp>
          <p:nvSpPr>
            <p:cNvPr id="21558" name="Rectangle 17"/>
            <p:cNvSpPr>
              <a:spLocks noChangeArrowheads="1"/>
            </p:cNvSpPr>
            <p:nvPr/>
          </p:nvSpPr>
          <p:spPr bwMode="auto">
            <a:xfrm>
              <a:off x="1248" y="3168"/>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9" name="Line 18"/>
            <p:cNvSpPr>
              <a:spLocks noChangeShapeType="1"/>
            </p:cNvSpPr>
            <p:nvPr/>
          </p:nvSpPr>
          <p:spPr bwMode="auto">
            <a:xfrm flipH="1">
              <a:off x="1536" y="2976"/>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7" name="Group 19"/>
          <p:cNvGrpSpPr>
            <a:grpSpLocks/>
          </p:cNvGrpSpPr>
          <p:nvPr/>
        </p:nvGrpSpPr>
        <p:grpSpPr bwMode="auto">
          <a:xfrm>
            <a:off x="3124200" y="2895600"/>
            <a:ext cx="1981200" cy="990600"/>
            <a:chOff x="1968" y="1824"/>
            <a:chExt cx="1248" cy="624"/>
          </a:xfrm>
        </p:grpSpPr>
        <p:sp>
          <p:nvSpPr>
            <p:cNvPr id="21556" name="Rectangle 20"/>
            <p:cNvSpPr>
              <a:spLocks noChangeArrowheads="1"/>
            </p:cNvSpPr>
            <p:nvPr/>
          </p:nvSpPr>
          <p:spPr bwMode="auto">
            <a:xfrm>
              <a:off x="196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57" name="Line 21"/>
            <p:cNvSpPr>
              <a:spLocks noChangeShapeType="1"/>
            </p:cNvSpPr>
            <p:nvPr/>
          </p:nvSpPr>
          <p:spPr bwMode="auto">
            <a:xfrm flipH="1">
              <a:off x="2256" y="1824"/>
              <a:ext cx="19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 name="Group 22"/>
          <p:cNvGrpSpPr>
            <a:grpSpLocks/>
          </p:cNvGrpSpPr>
          <p:nvPr/>
        </p:nvGrpSpPr>
        <p:grpSpPr bwMode="auto">
          <a:xfrm>
            <a:off x="4876800" y="3810000"/>
            <a:ext cx="1371600" cy="990600"/>
            <a:chOff x="3072" y="2400"/>
            <a:chExt cx="864" cy="624"/>
          </a:xfrm>
        </p:grpSpPr>
        <p:sp>
          <p:nvSpPr>
            <p:cNvPr id="21554" name="Rectangle 23"/>
            <p:cNvSpPr>
              <a:spLocks noChangeArrowheads="1"/>
            </p:cNvSpPr>
            <p:nvPr/>
          </p:nvSpPr>
          <p:spPr bwMode="auto">
            <a:xfrm>
              <a:off x="331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5" name="Line 24"/>
            <p:cNvSpPr>
              <a:spLocks noChangeShapeType="1"/>
            </p:cNvSpPr>
            <p:nvPr/>
          </p:nvSpPr>
          <p:spPr bwMode="auto">
            <a:xfrm>
              <a:off x="3072" y="2400"/>
              <a:ext cx="432"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9" name="Group 25"/>
          <p:cNvGrpSpPr>
            <a:grpSpLocks/>
          </p:cNvGrpSpPr>
          <p:nvPr/>
        </p:nvGrpSpPr>
        <p:grpSpPr bwMode="auto">
          <a:xfrm>
            <a:off x="6400800" y="3810000"/>
            <a:ext cx="990600" cy="990600"/>
            <a:chOff x="4032" y="2400"/>
            <a:chExt cx="624" cy="624"/>
          </a:xfrm>
        </p:grpSpPr>
        <p:sp>
          <p:nvSpPr>
            <p:cNvPr id="21552" name="Rectangle 26"/>
            <p:cNvSpPr>
              <a:spLocks noChangeArrowheads="1"/>
            </p:cNvSpPr>
            <p:nvPr/>
          </p:nvSpPr>
          <p:spPr bwMode="auto">
            <a:xfrm>
              <a:off x="403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53" name="Line 27"/>
            <p:cNvSpPr>
              <a:spLocks noChangeShapeType="1"/>
            </p:cNvSpPr>
            <p:nvPr/>
          </p:nvSpPr>
          <p:spPr bwMode="auto">
            <a:xfrm>
              <a:off x="4176" y="2400"/>
              <a:ext cx="96"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0" name="Group 28"/>
          <p:cNvGrpSpPr>
            <a:grpSpLocks/>
          </p:cNvGrpSpPr>
          <p:nvPr/>
        </p:nvGrpSpPr>
        <p:grpSpPr bwMode="auto">
          <a:xfrm>
            <a:off x="7239000" y="3810000"/>
            <a:ext cx="1295400" cy="990600"/>
            <a:chOff x="4560" y="2400"/>
            <a:chExt cx="816" cy="624"/>
          </a:xfrm>
        </p:grpSpPr>
        <p:sp>
          <p:nvSpPr>
            <p:cNvPr id="21550" name="Rectangle 29"/>
            <p:cNvSpPr>
              <a:spLocks noChangeArrowheads="1"/>
            </p:cNvSpPr>
            <p:nvPr/>
          </p:nvSpPr>
          <p:spPr bwMode="auto">
            <a:xfrm>
              <a:off x="475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F(0)</a:t>
              </a:r>
              <a:endParaRPr lang="en-US" sz="2000" dirty="0"/>
            </a:p>
            <a:p>
              <a:pPr algn="l" eaLnBrk="1" hangingPunct="1"/>
              <a:r>
                <a:rPr lang="en-US" sz="2000" dirty="0"/>
                <a:t>Return </a:t>
              </a:r>
              <a:r>
                <a:rPr lang="en-US" sz="2000" dirty="0" smtClean="0"/>
                <a:t>0</a:t>
              </a:r>
              <a:endParaRPr lang="en-US" sz="2000" dirty="0"/>
            </a:p>
          </p:txBody>
        </p:sp>
        <p:sp>
          <p:nvSpPr>
            <p:cNvPr id="21551" name="Line 30"/>
            <p:cNvSpPr>
              <a:spLocks noChangeShapeType="1"/>
            </p:cNvSpPr>
            <p:nvPr/>
          </p:nvSpPr>
          <p:spPr bwMode="auto">
            <a:xfrm>
              <a:off x="4560" y="2400"/>
              <a:ext cx="336"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1" name="Group 31"/>
          <p:cNvGrpSpPr>
            <a:grpSpLocks/>
          </p:cNvGrpSpPr>
          <p:nvPr/>
        </p:nvGrpSpPr>
        <p:grpSpPr bwMode="auto">
          <a:xfrm>
            <a:off x="5410200" y="2895600"/>
            <a:ext cx="2286000" cy="990600"/>
            <a:chOff x="3408" y="1824"/>
            <a:chExt cx="1440" cy="624"/>
          </a:xfrm>
        </p:grpSpPr>
        <p:sp>
          <p:nvSpPr>
            <p:cNvPr id="21548" name="Rectangle 32"/>
            <p:cNvSpPr>
              <a:spLocks noChangeArrowheads="1"/>
            </p:cNvSpPr>
            <p:nvPr/>
          </p:nvSpPr>
          <p:spPr bwMode="auto">
            <a:xfrm>
              <a:off x="3408" y="2016"/>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F(2)</a:t>
              </a:r>
              <a:endParaRPr lang="en-US" sz="2000" dirty="0"/>
            </a:p>
            <a:p>
              <a:pPr algn="l" eaLnBrk="1" hangingPunct="1"/>
              <a:r>
                <a:rPr lang="en-US" sz="2000" dirty="0"/>
                <a:t>Return </a:t>
              </a:r>
              <a:r>
                <a:rPr lang="en-US" sz="2000" dirty="0" smtClean="0"/>
                <a:t>F(1)+F(0)</a:t>
              </a:r>
              <a:endParaRPr lang="en-US" sz="2000" dirty="0"/>
            </a:p>
          </p:txBody>
        </p:sp>
        <p:sp>
          <p:nvSpPr>
            <p:cNvPr id="21549" name="Line 33"/>
            <p:cNvSpPr>
              <a:spLocks noChangeShapeType="1"/>
            </p:cNvSpPr>
            <p:nvPr/>
          </p:nvSpPr>
          <p:spPr bwMode="auto">
            <a:xfrm flipH="1">
              <a:off x="3696" y="1824"/>
              <a:ext cx="1152"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2" name="Group 34"/>
          <p:cNvGrpSpPr>
            <a:grpSpLocks/>
          </p:cNvGrpSpPr>
          <p:nvPr/>
        </p:nvGrpSpPr>
        <p:grpSpPr bwMode="auto">
          <a:xfrm>
            <a:off x="7696200" y="2895600"/>
            <a:ext cx="990600" cy="990600"/>
            <a:chOff x="4848" y="1824"/>
            <a:chExt cx="624" cy="624"/>
          </a:xfrm>
        </p:grpSpPr>
        <p:sp>
          <p:nvSpPr>
            <p:cNvPr id="21546" name="Rectangle 35"/>
            <p:cNvSpPr>
              <a:spLocks noChangeArrowheads="1"/>
            </p:cNvSpPr>
            <p:nvPr/>
          </p:nvSpPr>
          <p:spPr bwMode="auto">
            <a:xfrm>
              <a:off x="4848" y="2016"/>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7" name="Line 36"/>
            <p:cNvSpPr>
              <a:spLocks noChangeShapeType="1"/>
            </p:cNvSpPr>
            <p:nvPr/>
          </p:nvSpPr>
          <p:spPr bwMode="auto">
            <a:xfrm flipH="1">
              <a:off x="5088" y="1824"/>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3" name="Group 37"/>
          <p:cNvGrpSpPr>
            <a:grpSpLocks/>
          </p:cNvGrpSpPr>
          <p:nvPr/>
        </p:nvGrpSpPr>
        <p:grpSpPr bwMode="auto">
          <a:xfrm>
            <a:off x="6019800" y="1981200"/>
            <a:ext cx="2438400" cy="990600"/>
            <a:chOff x="3792" y="1248"/>
            <a:chExt cx="1536" cy="624"/>
          </a:xfrm>
        </p:grpSpPr>
        <p:sp>
          <p:nvSpPr>
            <p:cNvPr id="21544" name="Rectangle 38"/>
            <p:cNvSpPr>
              <a:spLocks noChangeArrowheads="1"/>
            </p:cNvSpPr>
            <p:nvPr/>
          </p:nvSpPr>
          <p:spPr bwMode="auto">
            <a:xfrm>
              <a:off x="4080" y="1440"/>
              <a:ext cx="1248"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F(3)</a:t>
              </a:r>
              <a:endParaRPr lang="en-US" sz="2000" dirty="0"/>
            </a:p>
            <a:p>
              <a:pPr algn="l" eaLnBrk="1" hangingPunct="1"/>
              <a:r>
                <a:rPr lang="en-US" sz="2000" dirty="0"/>
                <a:t>Return </a:t>
              </a:r>
              <a:r>
                <a:rPr lang="en-US" sz="2000" dirty="0" smtClean="0"/>
                <a:t>F(2)+F(1)</a:t>
              </a:r>
              <a:endParaRPr lang="en-US" sz="2000" dirty="0"/>
            </a:p>
          </p:txBody>
        </p:sp>
        <p:sp>
          <p:nvSpPr>
            <p:cNvPr id="21545" name="Line 39"/>
            <p:cNvSpPr>
              <a:spLocks noChangeShapeType="1"/>
            </p:cNvSpPr>
            <p:nvPr/>
          </p:nvSpPr>
          <p:spPr bwMode="auto">
            <a:xfrm>
              <a:off x="3792" y="1248"/>
              <a:ext cx="38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4" name="Group 42"/>
          <p:cNvGrpSpPr>
            <a:grpSpLocks/>
          </p:cNvGrpSpPr>
          <p:nvPr/>
        </p:nvGrpSpPr>
        <p:grpSpPr bwMode="auto">
          <a:xfrm>
            <a:off x="4114800" y="3810000"/>
            <a:ext cx="990600" cy="990600"/>
            <a:chOff x="2592" y="2400"/>
            <a:chExt cx="624" cy="624"/>
          </a:xfrm>
        </p:grpSpPr>
        <p:sp>
          <p:nvSpPr>
            <p:cNvPr id="21542" name="Rectangle 43"/>
            <p:cNvSpPr>
              <a:spLocks noChangeArrowheads="1"/>
            </p:cNvSpPr>
            <p:nvPr/>
          </p:nvSpPr>
          <p:spPr bwMode="auto">
            <a:xfrm>
              <a:off x="259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3" name="Line 44"/>
            <p:cNvSpPr>
              <a:spLocks noChangeShapeType="1"/>
            </p:cNvSpPr>
            <p:nvPr/>
          </p:nvSpPr>
          <p:spPr bwMode="auto">
            <a:xfrm>
              <a:off x="2688" y="2400"/>
              <a:ext cx="144" cy="24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15" name="Group 45"/>
          <p:cNvGrpSpPr>
            <a:grpSpLocks/>
          </p:cNvGrpSpPr>
          <p:nvPr/>
        </p:nvGrpSpPr>
        <p:grpSpPr bwMode="auto">
          <a:xfrm>
            <a:off x="2590800" y="3733800"/>
            <a:ext cx="1371600" cy="1066800"/>
            <a:chOff x="1632" y="2352"/>
            <a:chExt cx="864" cy="672"/>
          </a:xfrm>
        </p:grpSpPr>
        <p:sp>
          <p:nvSpPr>
            <p:cNvPr id="21540" name="Rectangle 46"/>
            <p:cNvSpPr>
              <a:spLocks noChangeArrowheads="1"/>
            </p:cNvSpPr>
            <p:nvPr/>
          </p:nvSpPr>
          <p:spPr bwMode="auto">
            <a:xfrm>
              <a:off x="1872" y="2592"/>
              <a:ext cx="624" cy="432"/>
            </a:xfrm>
            <a:prstGeom prst="rect">
              <a:avLst/>
            </a:prstGeom>
            <a:noFill/>
            <a:ln w="9525">
              <a:solidFill>
                <a:schemeClr val="tx1"/>
              </a:solidFill>
              <a:miter lim="800000"/>
              <a:headEnd/>
              <a:tailEnd type="none" w="lg" len="lg"/>
            </a:ln>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l" eaLnBrk="1" hangingPunct="1"/>
              <a:r>
                <a:rPr lang="en-US" sz="2000" dirty="0" smtClean="0"/>
                <a:t>F(1)</a:t>
              </a:r>
              <a:endParaRPr lang="en-US" sz="2000" dirty="0"/>
            </a:p>
            <a:p>
              <a:pPr algn="l" eaLnBrk="1" hangingPunct="1"/>
              <a:r>
                <a:rPr lang="en-US" sz="2000" dirty="0"/>
                <a:t>Return 1</a:t>
              </a:r>
            </a:p>
          </p:txBody>
        </p:sp>
        <p:sp>
          <p:nvSpPr>
            <p:cNvPr id="21541" name="Line 47"/>
            <p:cNvSpPr>
              <a:spLocks noChangeShapeType="1"/>
            </p:cNvSpPr>
            <p:nvPr/>
          </p:nvSpPr>
          <p:spPr bwMode="auto">
            <a:xfrm>
              <a:off x="1632" y="2352"/>
              <a:ext cx="384" cy="288"/>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71" name="Rectangle 53"/>
          <p:cNvSpPr>
            <a:spLocks noChangeArrowheads="1"/>
          </p:cNvSpPr>
          <p:nvPr/>
        </p:nvSpPr>
        <p:spPr bwMode="auto">
          <a:xfrm>
            <a:off x="5689242" y="16764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85" name="Rectangle 40"/>
          <p:cNvSpPr>
            <a:spLocks noChangeArrowheads="1"/>
          </p:cNvSpPr>
          <p:nvPr/>
        </p:nvSpPr>
        <p:spPr bwMode="auto">
          <a:xfrm>
            <a:off x="1689279" y="44196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6" name="Rectangle 41"/>
          <p:cNvSpPr>
            <a:spLocks noChangeArrowheads="1"/>
          </p:cNvSpPr>
          <p:nvPr/>
        </p:nvSpPr>
        <p:spPr bwMode="auto">
          <a:xfrm>
            <a:off x="2260242" y="44196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87" name="Rectangle 52"/>
          <p:cNvSpPr>
            <a:spLocks noChangeArrowheads="1"/>
          </p:cNvSpPr>
          <p:nvPr/>
        </p:nvSpPr>
        <p:spPr bwMode="auto">
          <a:xfrm>
            <a:off x="1676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88" name="Rectangle 56"/>
          <p:cNvSpPr>
            <a:spLocks noChangeArrowheads="1"/>
          </p:cNvSpPr>
          <p:nvPr/>
        </p:nvSpPr>
        <p:spPr bwMode="auto">
          <a:xfrm>
            <a:off x="2260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89" name="Rectangle 57"/>
          <p:cNvSpPr>
            <a:spLocks noChangeArrowheads="1"/>
          </p:cNvSpPr>
          <p:nvPr/>
        </p:nvSpPr>
        <p:spPr bwMode="auto">
          <a:xfrm>
            <a:off x="3962400" y="35052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a:t>1</a:t>
            </a:r>
          </a:p>
        </p:txBody>
      </p:sp>
      <p:sp>
        <p:nvSpPr>
          <p:cNvPr id="90" name="Rectangle 55"/>
          <p:cNvSpPr>
            <a:spLocks noChangeArrowheads="1"/>
          </p:cNvSpPr>
          <p:nvPr/>
        </p:nvSpPr>
        <p:spPr bwMode="auto">
          <a:xfrm>
            <a:off x="4546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1" name="Rectangle 50"/>
          <p:cNvSpPr>
            <a:spLocks noChangeArrowheads="1"/>
          </p:cNvSpPr>
          <p:nvPr/>
        </p:nvSpPr>
        <p:spPr bwMode="auto">
          <a:xfrm>
            <a:off x="6261279" y="3505200"/>
            <a:ext cx="419637"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2" name="Rectangle 51"/>
          <p:cNvSpPr>
            <a:spLocks noChangeArrowheads="1"/>
          </p:cNvSpPr>
          <p:nvPr/>
        </p:nvSpPr>
        <p:spPr bwMode="auto">
          <a:xfrm>
            <a:off x="6832242" y="35052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0</a:t>
            </a:r>
            <a:endParaRPr lang="en-US" sz="2000" dirty="0"/>
          </a:p>
        </p:txBody>
      </p:sp>
      <p:sp>
        <p:nvSpPr>
          <p:cNvPr id="93" name="Rectangle 58"/>
          <p:cNvSpPr>
            <a:spLocks noChangeArrowheads="1"/>
          </p:cNvSpPr>
          <p:nvPr/>
        </p:nvSpPr>
        <p:spPr bwMode="auto">
          <a:xfrm>
            <a:off x="73152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4" name="Rectangle 49"/>
          <p:cNvSpPr>
            <a:spLocks noChangeArrowheads="1"/>
          </p:cNvSpPr>
          <p:nvPr/>
        </p:nvSpPr>
        <p:spPr bwMode="auto">
          <a:xfrm>
            <a:off x="7899042"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a:t>1</a:t>
            </a:r>
          </a:p>
        </p:txBody>
      </p:sp>
      <p:sp>
        <p:nvSpPr>
          <p:cNvPr id="95" name="Rectangle 59"/>
          <p:cNvSpPr>
            <a:spLocks noChangeArrowheads="1"/>
          </p:cNvSpPr>
          <p:nvPr/>
        </p:nvSpPr>
        <p:spPr bwMode="auto">
          <a:xfrm>
            <a:off x="2895600" y="25908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2</a:t>
            </a:r>
            <a:endParaRPr lang="en-US" sz="2000" dirty="0"/>
          </a:p>
        </p:txBody>
      </p:sp>
      <p:sp>
        <p:nvSpPr>
          <p:cNvPr id="96" name="Rectangle 48"/>
          <p:cNvSpPr>
            <a:spLocks noChangeArrowheads="1"/>
          </p:cNvSpPr>
          <p:nvPr/>
        </p:nvSpPr>
        <p:spPr bwMode="auto">
          <a:xfrm>
            <a:off x="3492321" y="2590800"/>
            <a:ext cx="5334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1</a:t>
            </a:r>
            <a:endParaRPr lang="en-US" sz="2000" dirty="0"/>
          </a:p>
        </p:txBody>
      </p:sp>
      <p:sp>
        <p:nvSpPr>
          <p:cNvPr id="97" name="Rectangle 54"/>
          <p:cNvSpPr>
            <a:spLocks noChangeArrowheads="1"/>
          </p:cNvSpPr>
          <p:nvPr/>
        </p:nvSpPr>
        <p:spPr bwMode="auto">
          <a:xfrm>
            <a:off x="5105400" y="1676400"/>
            <a:ext cx="457200" cy="381000"/>
          </a:xfrm>
          <a:prstGeom prst="rect">
            <a:avLst/>
          </a:prstGeom>
          <a:solidFill>
            <a:schemeClr val="bg1"/>
          </a:solid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eaLnBrk="1" hangingPunct="1"/>
            <a:r>
              <a:rPr lang="en-US" sz="2000" dirty="0" smtClean="0"/>
              <a:t>3</a:t>
            </a:r>
            <a:endParaRPr lang="en-US" sz="2000" dirty="0"/>
          </a:p>
        </p:txBody>
      </p:sp>
      <p:sp>
        <p:nvSpPr>
          <p:cNvPr id="17" name="Title 16"/>
          <p:cNvSpPr>
            <a:spLocks noGrp="1"/>
          </p:cNvSpPr>
          <p:nvPr>
            <p:ph type="title"/>
          </p:nvPr>
        </p:nvSpPr>
        <p:spPr/>
        <p:txBody>
          <a:bodyPr>
            <a:normAutofit fontScale="90000"/>
          </a:bodyPr>
          <a:lstStyle/>
          <a:p>
            <a:r>
              <a:rPr lang="en-US" dirty="0"/>
              <a:t>Tracing Fibonacci(5)</a:t>
            </a:r>
          </a:p>
        </p:txBody>
      </p:sp>
      <p:grpSp>
        <p:nvGrpSpPr>
          <p:cNvPr id="21" name="Group 20"/>
          <p:cNvGrpSpPr/>
          <p:nvPr/>
        </p:nvGrpSpPr>
        <p:grpSpPr>
          <a:xfrm>
            <a:off x="2895600" y="1524000"/>
            <a:ext cx="1371600" cy="381000"/>
            <a:chOff x="2895600" y="1524000"/>
            <a:chExt cx="1371600" cy="381000"/>
          </a:xfrm>
        </p:grpSpPr>
        <p:sp>
          <p:nvSpPr>
            <p:cNvPr id="42044" name="Rectangle 60"/>
            <p:cNvSpPr>
              <a:spLocks noChangeArrowheads="1"/>
            </p:cNvSpPr>
            <p:nvPr/>
          </p:nvSpPr>
          <p:spPr bwMode="auto">
            <a:xfrm>
              <a:off x="2895600" y="1524000"/>
              <a:ext cx="533400" cy="381000"/>
            </a:xfrm>
            <a:prstGeom prst="rect">
              <a:avLst/>
            </a:prstGeom>
            <a:noFill/>
            <a:ln>
              <a:noFill/>
            </a:ln>
            <a:extLst/>
          </p:spPr>
          <p:txBody>
            <a:bodyPr wrap="none" anchor="ctr"/>
            <a:lstStyle>
              <a:lvl1pPr eaLnBrk="0" hangingPunct="0">
                <a:defRPr kumimoji="1" sz="28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kumimoji="1" sz="28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kumimoji="1" sz="28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kumimoji="1" sz="28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kumimoji="1" sz="28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kumimoji="1" sz="2800">
                  <a:solidFill>
                    <a:schemeClr val="tx1"/>
                  </a:solidFill>
                  <a:latin typeface="Times New Roman" panose="02020603050405020304" pitchFamily="18" charset="0"/>
                  <a:ea typeface="MS PGothic" panose="020B0600070205080204" pitchFamily="34" charset="-128"/>
                </a:defRPr>
              </a:lvl9pPr>
            </a:lstStyle>
            <a:p>
              <a:pPr algn="r" eaLnBrk="1" hangingPunct="1"/>
              <a:r>
                <a:rPr lang="en-US" b="1" dirty="0" smtClean="0"/>
                <a:t>5</a:t>
              </a:r>
              <a:endParaRPr lang="en-US" b="1" dirty="0"/>
            </a:p>
          </p:txBody>
        </p:sp>
        <p:cxnSp>
          <p:nvCxnSpPr>
            <p:cNvPr id="18" name="Straight Arrow Connector 17"/>
            <p:cNvCxnSpPr>
              <a:stCxn id="21509" idx="1"/>
              <a:endCxn id="42044" idx="3"/>
            </p:cNvCxnSpPr>
            <p:nvPr/>
          </p:nvCxnSpPr>
          <p:spPr>
            <a:xfrm flipH="1">
              <a:off x="3429000" y="1714500"/>
              <a:ext cx="838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0706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barn(inVertical)">
                                      <p:cBhvr>
                                        <p:cTn id="27" dur="500"/>
                                        <p:tgtEl>
                                          <p:spTgt spid="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6"/>
                                        </p:tgtEl>
                                        <p:attrNameLst>
                                          <p:attrName>style.visibility</p:attrName>
                                        </p:attrNameLst>
                                      </p:cBhvr>
                                      <p:to>
                                        <p:strVal val="visible"/>
                                      </p:to>
                                    </p:set>
                                    <p:animEffect transition="in" filter="barn(inVertical)">
                                      <p:cBhvr>
                                        <p:cTn id="37" dur="500"/>
                                        <p:tgtEl>
                                          <p:spTgt spid="8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87"/>
                                        </p:tgtEl>
                                        <p:attrNameLst>
                                          <p:attrName>style.visibility</p:attrName>
                                        </p:attrNameLst>
                                      </p:cBhvr>
                                      <p:to>
                                        <p:strVal val="visible"/>
                                      </p:to>
                                    </p:set>
                                    <p:animEffect transition="in" filter="barn(inVertical)">
                                      <p:cBhvr>
                                        <p:cTn id="42" dur="500"/>
                                        <p:tgtEl>
                                          <p:spTgt spid="8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barn(inVertical)">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barn(inVertical)">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up)">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up)">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barn(inVertical)">
                                      <p:cBhvr>
                                        <p:cTn id="72" dur="500"/>
                                        <p:tgtEl>
                                          <p:spTgt spid="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up)">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barn(inVertical)">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96"/>
                                        </p:tgtEl>
                                        <p:attrNameLst>
                                          <p:attrName>style.visibility</p:attrName>
                                        </p:attrNameLst>
                                      </p:cBhvr>
                                      <p:to>
                                        <p:strVal val="visible"/>
                                      </p:to>
                                    </p:set>
                                    <p:animEffect transition="in" filter="barn(inVertical)">
                                      <p:cBhvr>
                                        <p:cTn id="87" dur="500"/>
                                        <p:tgtEl>
                                          <p:spTgt spid="9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barn(inVertical)">
                                      <p:cBhvr>
                                        <p:cTn id="92" dur="500"/>
                                        <p:tgtEl>
                                          <p:spTgt spid="9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wipe(up)">
                                      <p:cBhvr>
                                        <p:cTn id="97" dur="500"/>
                                        <p:tgtEl>
                                          <p:spTgt spid="1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up)">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wipe(up)">
                                      <p:cBhvr>
                                        <p:cTn id="107" dur="500"/>
                                        <p:tgtEl>
                                          <p:spTgt spid="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down)">
                                      <p:cBhvr>
                                        <p:cTn id="112" dur="500"/>
                                        <p:tgtEl>
                                          <p:spTgt spid="91"/>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10"/>
                                        </p:tgtEl>
                                        <p:attrNameLst>
                                          <p:attrName>style.visibility</p:attrName>
                                        </p:attrNameLst>
                                      </p:cBhvr>
                                      <p:to>
                                        <p:strVal val="visible"/>
                                      </p:to>
                                    </p:set>
                                    <p:animEffect transition="in" filter="wipe(up)">
                                      <p:cBhvr>
                                        <p:cTn id="117" dur="500"/>
                                        <p:tgtEl>
                                          <p:spTgt spid="10"/>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92"/>
                                        </p:tgtEl>
                                        <p:attrNameLst>
                                          <p:attrName>style.visibility</p:attrName>
                                        </p:attrNameLst>
                                      </p:cBhvr>
                                      <p:to>
                                        <p:strVal val="visible"/>
                                      </p:to>
                                    </p:set>
                                    <p:animEffect transition="in" filter="barn(inVertical)">
                                      <p:cBhvr>
                                        <p:cTn id="122" dur="500"/>
                                        <p:tgtEl>
                                          <p:spTgt spid="92"/>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barn(inVertical)">
                                      <p:cBhvr>
                                        <p:cTn id="127" dur="500"/>
                                        <p:tgtEl>
                                          <p:spTgt spid="9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wipe(up)">
                                      <p:cBhvr>
                                        <p:cTn id="132" dur="500"/>
                                        <p:tgtEl>
                                          <p:spTgt spid="12"/>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94"/>
                                        </p:tgtEl>
                                        <p:attrNameLst>
                                          <p:attrName>style.visibility</p:attrName>
                                        </p:attrNameLst>
                                      </p:cBhvr>
                                      <p:to>
                                        <p:strVal val="visible"/>
                                      </p:to>
                                    </p:set>
                                    <p:animEffect transition="in" filter="barn(inVertical)">
                                      <p:cBhvr>
                                        <p:cTn id="137" dur="500"/>
                                        <p:tgtEl>
                                          <p:spTgt spid="94"/>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71"/>
                                        </p:tgtEl>
                                        <p:attrNameLst>
                                          <p:attrName>style.visibility</p:attrName>
                                        </p:attrNameLst>
                                      </p:cBhvr>
                                      <p:to>
                                        <p:strVal val="visible"/>
                                      </p:to>
                                    </p:set>
                                    <p:animEffect transition="in" filter="barn(inVertical)">
                                      <p:cBhvr>
                                        <p:cTn id="142" dur="500"/>
                                        <p:tgtEl>
                                          <p:spTgt spid="7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2" fill="hold" nodeType="clickEffect">
                                  <p:stCondLst>
                                    <p:cond delay="0"/>
                                  </p:stCondLst>
                                  <p:childTnLst>
                                    <p:set>
                                      <p:cBhvr>
                                        <p:cTn id="146" dur="1" fill="hold">
                                          <p:stCondLst>
                                            <p:cond delay="0"/>
                                          </p:stCondLst>
                                        </p:cTn>
                                        <p:tgtEl>
                                          <p:spTgt spid="21"/>
                                        </p:tgtEl>
                                        <p:attrNameLst>
                                          <p:attrName>style.visibility</p:attrName>
                                        </p:attrNameLst>
                                      </p:cBhvr>
                                      <p:to>
                                        <p:strVal val="visible"/>
                                      </p:to>
                                    </p:set>
                                    <p:animEffect transition="in" filter="wipe(right)">
                                      <p:cBhvr>
                                        <p:cTn id="1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85" grpId="0" animBg="1"/>
      <p:bldP spid="86" grpId="0" animBg="1"/>
      <p:bldP spid="87" grpId="0" animBg="1"/>
      <p:bldP spid="88" grpId="0" animBg="1"/>
      <p:bldP spid="89" grpId="0" animBg="1"/>
      <p:bldP spid="90" grpId="0" animBg="1"/>
      <p:bldP spid="91" grpId="0" animBg="1" autoUpdateAnimBg="0"/>
      <p:bldP spid="92" grpId="0" animBg="1"/>
      <p:bldP spid="93" grpId="0" animBg="1"/>
      <p:bldP spid="94" grpId="0" animBg="1"/>
      <p:bldP spid="95" grpId="0" animBg="1"/>
      <p:bldP spid="96" grpId="0" animBg="1"/>
      <p:bldP spid="9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85799" y="1752600"/>
            <a:ext cx="8193157" cy="4800600"/>
          </a:xfrm>
        </p:spPr>
        <p:txBody>
          <a:bodyPr>
            <a:normAutofit/>
          </a:bodyPr>
          <a:lstStyle/>
          <a:p>
            <a:pPr>
              <a:lnSpc>
                <a:spcPct val="90000"/>
              </a:lnSpc>
            </a:pPr>
            <a:r>
              <a:rPr lang="en-US" sz="2400" dirty="0">
                <a:ea typeface="MS Mincho" panose="02020609040205080304" pitchFamily="49" charset="-128"/>
              </a:rPr>
              <a:t>Given </a:t>
            </a:r>
            <a:r>
              <a:rPr lang="en-US" sz="2400" i="1" dirty="0">
                <a:ea typeface="MS Mincho" panose="02020609040205080304" pitchFamily="49" charset="-128"/>
              </a:rPr>
              <a:t>n</a:t>
            </a:r>
            <a:r>
              <a:rPr lang="en-US" sz="2400" dirty="0">
                <a:ea typeface="MS Mincho" panose="02020609040205080304" pitchFamily="49" charset="-128"/>
              </a:rPr>
              <a:t> things, how many different sets of size </a:t>
            </a:r>
            <a:r>
              <a:rPr lang="en-US" sz="2400" i="1" dirty="0">
                <a:ea typeface="MS Mincho" panose="02020609040205080304" pitchFamily="49" charset="-128"/>
              </a:rPr>
              <a:t>k</a:t>
            </a:r>
            <a:r>
              <a:rPr lang="en-US" sz="2400" dirty="0">
                <a:ea typeface="MS Mincho" panose="02020609040205080304" pitchFamily="49" charset="-128"/>
              </a:rPr>
              <a:t> can be chosen?</a:t>
            </a:r>
          </a:p>
          <a:p>
            <a:pPr>
              <a:lnSpc>
                <a:spcPct val="90000"/>
              </a:lnSpc>
            </a:pPr>
            <a:endParaRPr lang="en-US"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ea typeface="MS Mincho" panose="02020609040205080304" pitchFamily="49" charset="-128"/>
            </a:endParaRPr>
          </a:p>
          <a:p>
            <a:pPr>
              <a:lnSpc>
                <a:spcPct val="25000"/>
              </a:lnSpc>
              <a:buFontTx/>
              <a:buNone/>
            </a:pPr>
            <a:endParaRPr lang="en-US" sz="2400" dirty="0" smtClean="0">
              <a:ea typeface="MS Mincho" panose="02020609040205080304" pitchFamily="49" charset="-128"/>
            </a:endParaRPr>
          </a:p>
          <a:p>
            <a:pPr>
              <a:lnSpc>
                <a:spcPct val="25000"/>
              </a:lnSpc>
              <a:buFontTx/>
              <a:buNone/>
            </a:pPr>
            <a:endParaRPr lang="en-US" sz="2400" dirty="0"/>
          </a:p>
          <a:p>
            <a:pPr>
              <a:lnSpc>
                <a:spcPct val="25000"/>
              </a:lnSpc>
              <a:buFontTx/>
              <a:buNone/>
            </a:pPr>
            <a:r>
              <a:rPr lang="en-US" sz="2400" dirty="0"/>
              <a:t>	</a:t>
            </a:r>
          </a:p>
        </p:txBody>
      </p:sp>
      <p:graphicFrame>
        <p:nvGraphicFramePr>
          <p:cNvPr id="2" name="Object 1"/>
          <p:cNvGraphicFramePr>
            <a:graphicFrameLocks noChangeAspect="1"/>
          </p:cNvGraphicFramePr>
          <p:nvPr>
            <p:extLst>
              <p:ext uri="{D42A27DB-BD31-4B8C-83A1-F6EECF244321}">
                <p14:modId xmlns:p14="http://schemas.microsoft.com/office/powerpoint/2010/main" val="2816712201"/>
              </p:ext>
            </p:extLst>
          </p:nvPr>
        </p:nvGraphicFramePr>
        <p:xfrm>
          <a:off x="995363" y="2759075"/>
          <a:ext cx="4781550" cy="1339850"/>
        </p:xfrm>
        <a:graphic>
          <a:graphicData uri="http://schemas.openxmlformats.org/presentationml/2006/ole">
            <mc:AlternateContent xmlns:mc="http://schemas.openxmlformats.org/markup-compatibility/2006">
              <mc:Choice xmlns:v="urn:schemas-microsoft-com:vml" Requires="v">
                <p:oleObj spid="_x0000_s1030" name="Equation" r:id="rId3" imgW="2450880" imgH="685800" progId="Equation.3">
                  <p:embed/>
                </p:oleObj>
              </mc:Choice>
              <mc:Fallback>
                <p:oleObj name="Equation" r:id="rId3" imgW="2450880" imgH="685800" progId="Equation.3">
                  <p:embed/>
                  <p:pic>
                    <p:nvPicPr>
                      <p:cNvPr id="0" name=""/>
                      <p:cNvPicPr/>
                      <p:nvPr/>
                    </p:nvPicPr>
                    <p:blipFill>
                      <a:blip r:embed="rId4"/>
                      <a:stretch>
                        <a:fillRect/>
                      </a:stretch>
                    </p:blipFill>
                    <p:spPr>
                      <a:xfrm>
                        <a:off x="995363" y="2759075"/>
                        <a:ext cx="4781550" cy="13398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a:ea typeface="MS Mincho" panose="02020609040205080304" pitchFamily="49" charset="-128"/>
              </a:rPr>
              <a:t>Another </a:t>
            </a:r>
            <a:r>
              <a:rPr lang="en-US" dirty="0" smtClean="0">
                <a:ea typeface="MS Mincho" panose="02020609040205080304" pitchFamily="49" charset="-128"/>
              </a:rPr>
              <a:t>Example</a:t>
            </a:r>
            <a:r>
              <a:rPr lang="en-US" dirty="0">
                <a:ea typeface="MS Mincho" panose="02020609040205080304" pitchFamily="49" charset="-128"/>
              </a:rPr>
              <a:t>: </a:t>
            </a:r>
            <a:br>
              <a:rPr lang="en-US" dirty="0">
                <a:ea typeface="MS Mincho" panose="02020609040205080304" pitchFamily="49" charset="-128"/>
              </a:rPr>
            </a:br>
            <a:r>
              <a:rPr lang="en-US" i="1" dirty="0">
                <a:solidFill>
                  <a:srgbClr val="FF9933"/>
                </a:solidFill>
                <a:ea typeface="MS Mincho" panose="02020609040205080304" pitchFamily="49" charset="-128"/>
              </a:rPr>
              <a:t>n</a:t>
            </a:r>
            <a:r>
              <a:rPr lang="en-US" dirty="0">
                <a:solidFill>
                  <a:srgbClr val="FF9933"/>
                </a:solidFill>
                <a:ea typeface="MS Mincho" panose="02020609040205080304" pitchFamily="49" charset="-128"/>
              </a:rPr>
              <a:t> choose </a:t>
            </a:r>
            <a:r>
              <a:rPr lang="en-US" i="1" dirty="0">
                <a:solidFill>
                  <a:srgbClr val="FF9933"/>
                </a:solidFill>
                <a:ea typeface="MS Mincho" panose="02020609040205080304" pitchFamily="49" charset="-128"/>
              </a:rPr>
              <a:t>r</a:t>
            </a:r>
            <a:r>
              <a:rPr lang="en-US" dirty="0">
                <a:solidFill>
                  <a:srgbClr val="FF9933"/>
                </a:solidFill>
                <a:ea typeface="MS Mincho" panose="02020609040205080304" pitchFamily="49" charset="-128"/>
              </a:rPr>
              <a:t> (combinations</a:t>
            </a:r>
            <a:r>
              <a:rPr lang="en-US" dirty="0" smtClean="0">
                <a:solidFill>
                  <a:srgbClr val="FF9933"/>
                </a:solidFill>
                <a:ea typeface="MS Mincho" panose="02020609040205080304" pitchFamily="49" charset="-128"/>
              </a:rPr>
              <a:t>)</a:t>
            </a:r>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0322" y="3739487"/>
            <a:ext cx="4073177" cy="2934196"/>
          </a:xfrm>
          <a:prstGeom prst="rect">
            <a:avLst/>
          </a:prstGeom>
        </p:spPr>
      </p:pic>
    </p:spTree>
    <p:extLst>
      <p:ext uri="{BB962C8B-B14F-4D97-AF65-F5344CB8AC3E}">
        <p14:creationId xmlns:p14="http://schemas.microsoft.com/office/powerpoint/2010/main" val="35534600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(Combinations)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a:t>with base cases:</a:t>
            </a:r>
          </a:p>
        </p:txBody>
      </p:sp>
      <p:graphicFrame>
        <p:nvGraphicFramePr>
          <p:cNvPr id="4" name="Object 3"/>
          <p:cNvGraphicFramePr>
            <a:graphicFrameLocks noChangeAspect="1"/>
          </p:cNvGraphicFramePr>
          <p:nvPr>
            <p:extLst>
              <p:ext uri="{D42A27DB-BD31-4B8C-83A1-F6EECF244321}">
                <p14:modId xmlns:p14="http://schemas.microsoft.com/office/powerpoint/2010/main" val="1234149257"/>
              </p:ext>
            </p:extLst>
          </p:nvPr>
        </p:nvGraphicFramePr>
        <p:xfrm>
          <a:off x="1686639" y="1501254"/>
          <a:ext cx="6651006" cy="1173707"/>
        </p:xfrm>
        <a:graphic>
          <a:graphicData uri="http://schemas.openxmlformats.org/presentationml/2006/ole">
            <mc:AlternateContent xmlns:mc="http://schemas.openxmlformats.org/markup-compatibility/2006">
              <mc:Choice xmlns:v="urn:schemas-microsoft-com:vml" Requires="v">
                <p:oleObj spid="_x0000_s2054" name="Equation" r:id="rId3" imgW="2590560" imgH="457200" progId="Equation.3">
                  <p:embed/>
                </p:oleObj>
              </mc:Choice>
              <mc:Fallback>
                <p:oleObj name="Equation" r:id="rId3" imgW="2590560" imgH="457200" progId="Equation.3">
                  <p:embed/>
                  <p:pic>
                    <p:nvPicPr>
                      <p:cNvPr id="0" name=""/>
                      <p:cNvPicPr/>
                      <p:nvPr/>
                    </p:nvPicPr>
                    <p:blipFill>
                      <a:blip r:embed="rId4"/>
                      <a:stretch>
                        <a:fillRect/>
                      </a:stretch>
                    </p:blipFill>
                    <p:spPr>
                      <a:xfrm>
                        <a:off x="1686639" y="1501254"/>
                        <a:ext cx="6651006" cy="117370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4234870081"/>
              </p:ext>
            </p:extLst>
          </p:nvPr>
        </p:nvGraphicFramePr>
        <p:xfrm>
          <a:off x="1686639" y="3749672"/>
          <a:ext cx="4236490" cy="1466076"/>
        </p:xfrm>
        <a:graphic>
          <a:graphicData uri="http://schemas.openxmlformats.org/presentationml/2006/ole">
            <mc:AlternateContent xmlns:mc="http://schemas.openxmlformats.org/markup-compatibility/2006">
              <mc:Choice xmlns:v="urn:schemas-microsoft-com:vml" Requires="v">
                <p:oleObj spid="_x0000_s2055" name="Equation" r:id="rId5" imgW="1320480" imgH="457200" progId="Equation.3">
                  <p:embed/>
                </p:oleObj>
              </mc:Choice>
              <mc:Fallback>
                <p:oleObj name="Equation" r:id="rId5" imgW="1320480" imgH="457200" progId="Equation.3">
                  <p:embed/>
                  <p:pic>
                    <p:nvPicPr>
                      <p:cNvPr id="0" name=""/>
                      <p:cNvPicPr/>
                      <p:nvPr/>
                    </p:nvPicPr>
                    <p:blipFill>
                      <a:blip r:embed="rId6"/>
                      <a:stretch>
                        <a:fillRect/>
                      </a:stretch>
                    </p:blipFill>
                    <p:spPr>
                      <a:xfrm>
                        <a:off x="1686639" y="3749672"/>
                        <a:ext cx="4236490" cy="1466076"/>
                      </a:xfrm>
                      <a:prstGeom prst="rect">
                        <a:avLst/>
                      </a:prstGeom>
                    </p:spPr>
                  </p:pic>
                </p:oleObj>
              </mc:Fallback>
            </mc:AlternateContent>
          </a:graphicData>
        </a:graphic>
      </p:graphicFrame>
    </p:spTree>
    <p:extLst>
      <p:ext uri="{BB962C8B-B14F-4D97-AF65-F5344CB8AC3E}">
        <p14:creationId xmlns:p14="http://schemas.microsoft.com/office/powerpoint/2010/main" val="3759215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685800" y="1981200"/>
            <a:ext cx="8077200" cy="4114800"/>
          </a:xfrm>
        </p:spPr>
        <p:txBody>
          <a:bodyPr>
            <a:normAutofit/>
          </a:bodyPr>
          <a:lstStyle/>
          <a:p>
            <a:pPr>
              <a:spcBef>
                <a:spcPts val="0"/>
              </a:spcBef>
              <a:buFontTx/>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Combinations(</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r)</a:t>
            </a:r>
            <a:endParaRPr lang="en-US" sz="1600"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a:t>
            </a:r>
          </a:p>
          <a:p>
            <a:pPr>
              <a:spcBef>
                <a:spcPts val="0"/>
              </a:spcBef>
              <a:buFontTx/>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if(r </a:t>
            </a:r>
            <a:r>
              <a:rPr lang="en-US" sz="1600" dirty="0">
                <a:latin typeface="Courier New" panose="02070309020205020404" pitchFamily="49" charset="0"/>
                <a:cs typeface="Courier New" panose="02070309020205020404" pitchFamily="49" charset="0"/>
              </a:rPr>
              <a:t>== 1)  </a:t>
            </a:r>
            <a:r>
              <a:rPr lang="en-US" sz="1600" b="1" dirty="0">
                <a:latin typeface="Courier New" panose="02070309020205020404" pitchFamily="49" charset="0"/>
                <a:cs typeface="Courier New" panose="02070309020205020404" pitchFamily="49" charset="0"/>
              </a:rPr>
              <a:t>// base case 1</a:t>
            </a:r>
          </a:p>
          <a:p>
            <a:pPr>
              <a:spcBef>
                <a:spcPts val="0"/>
              </a:spcBef>
              <a:buFontTx/>
              <a:buNone/>
            </a:pPr>
            <a:r>
              <a:rPr lang="en-US" sz="1600" dirty="0">
                <a:latin typeface="Courier New" panose="02070309020205020404" pitchFamily="49" charset="0"/>
                <a:cs typeface="Courier New" panose="02070309020205020404" pitchFamily="49" charset="0"/>
              </a:rPr>
              <a:t>		return n;</a:t>
            </a:r>
          </a:p>
          <a:p>
            <a:pPr>
              <a:spcBef>
                <a:spcPts val="0"/>
              </a:spcBef>
              <a:buFontTx/>
              <a:buNone/>
            </a:pPr>
            <a:r>
              <a:rPr lang="en-US" sz="1600" dirty="0">
                <a:latin typeface="Courier New" panose="02070309020205020404" pitchFamily="49" charset="0"/>
                <a:cs typeface="Courier New" panose="02070309020205020404" pitchFamily="49" charset="0"/>
              </a:rPr>
              <a:t>	else if (n == </a:t>
            </a:r>
            <a:r>
              <a:rPr lang="en-US" sz="1600" dirty="0" smtClean="0">
                <a:latin typeface="Courier New" panose="02070309020205020404" pitchFamily="49" charset="0"/>
                <a:cs typeface="Courier New" panose="02070309020205020404" pitchFamily="49" charset="0"/>
              </a:rPr>
              <a:t>r)  </a:t>
            </a:r>
            <a:r>
              <a:rPr lang="en-US" sz="1600" b="1" dirty="0">
                <a:latin typeface="Courier New" panose="02070309020205020404" pitchFamily="49" charset="0"/>
                <a:cs typeface="Courier New" panose="02070309020205020404" pitchFamily="49" charset="0"/>
              </a:rPr>
              <a:t>// base case 2</a:t>
            </a:r>
          </a:p>
          <a:p>
            <a:pPr>
              <a:spcBef>
                <a:spcPts val="0"/>
              </a:spcBef>
              <a:buFontTx/>
              <a:buNone/>
            </a:pPr>
            <a:r>
              <a:rPr lang="en-US" sz="1600" dirty="0">
                <a:latin typeface="Courier New" panose="02070309020205020404" pitchFamily="49" charset="0"/>
                <a:cs typeface="Courier New" panose="02070309020205020404" pitchFamily="49" charset="0"/>
              </a:rPr>
              <a:t>		return 1;</a:t>
            </a:r>
          </a:p>
          <a:p>
            <a:pPr>
              <a:spcBef>
                <a:spcPts val="0"/>
              </a:spcBef>
              <a:buFontTx/>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else </a:t>
            </a:r>
            <a:r>
              <a:rPr lang="en-US" sz="1600" b="1" dirty="0" smtClean="0">
                <a:latin typeface="Courier New" panose="02070309020205020404" pitchFamily="49" charset="0"/>
                <a:cs typeface="Courier New" panose="02070309020205020404" pitchFamily="49" charset="0"/>
              </a:rPr>
              <a:t>//general case</a:t>
            </a:r>
            <a:endParaRPr lang="en-US" sz="1600" b="1"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		return(Combinations(n-1, </a:t>
            </a:r>
            <a:r>
              <a:rPr lang="en-US" sz="1600" dirty="0" smtClean="0">
                <a:latin typeface="Courier New" panose="02070309020205020404" pitchFamily="49" charset="0"/>
                <a:cs typeface="Courier New" panose="02070309020205020404" pitchFamily="49" charset="0"/>
              </a:rPr>
              <a:t>r-1) </a:t>
            </a:r>
            <a:r>
              <a:rPr lang="en-US" sz="1600" dirty="0">
                <a:latin typeface="Courier New" panose="02070309020205020404" pitchFamily="49" charset="0"/>
                <a:cs typeface="Courier New" panose="02070309020205020404" pitchFamily="49" charset="0"/>
              </a:rPr>
              <a:t>+ Combinations(n-1, </a:t>
            </a:r>
            <a:r>
              <a:rPr lang="en-US" sz="1600" dirty="0" smtClean="0">
                <a:latin typeface="Courier New" panose="02070309020205020404" pitchFamily="49" charset="0"/>
                <a:cs typeface="Courier New" panose="02070309020205020404" pitchFamily="49" charset="0"/>
              </a:rPr>
              <a:t>r));</a:t>
            </a:r>
            <a:endParaRPr lang="en-US" sz="1600" dirty="0">
              <a:latin typeface="Courier New" panose="02070309020205020404" pitchFamily="49" charset="0"/>
              <a:cs typeface="Courier New" panose="02070309020205020404" pitchFamily="49" charset="0"/>
            </a:endParaRPr>
          </a:p>
          <a:p>
            <a:pPr>
              <a:spcBef>
                <a:spcPts val="0"/>
              </a:spcBef>
              <a:buFontTx/>
              <a:buNone/>
            </a:pPr>
            <a:r>
              <a:rPr lang="en-US" sz="1600" dirty="0">
                <a:latin typeface="Courier New" panose="02070309020205020404" pitchFamily="49" charset="0"/>
                <a:cs typeface="Courier New" panose="02070309020205020404" pitchFamily="49" charset="0"/>
              </a:rPr>
              <a:t>} </a:t>
            </a:r>
          </a:p>
        </p:txBody>
      </p:sp>
      <p:sp>
        <p:nvSpPr>
          <p:cNvPr id="2" name="Title 1"/>
          <p:cNvSpPr>
            <a:spLocks noGrp="1"/>
          </p:cNvSpPr>
          <p:nvPr>
            <p:ph type="title"/>
          </p:nvPr>
        </p:nvSpPr>
        <p:spPr/>
        <p:txBody>
          <a:bodyPr>
            <a:normAutofit fontScale="90000"/>
          </a:bodyPr>
          <a:lstStyle/>
          <a:p>
            <a:r>
              <a:rPr lang="en-US" i="1" dirty="0">
                <a:ea typeface="MS Mincho" panose="02020609040205080304" pitchFamily="49" charset="-128"/>
              </a:rPr>
              <a:t>n</a:t>
            </a:r>
            <a:r>
              <a:rPr lang="en-US" dirty="0">
                <a:ea typeface="MS Mincho" panose="02020609040205080304" pitchFamily="49" charset="-128"/>
              </a:rPr>
              <a:t> choose </a:t>
            </a:r>
            <a:r>
              <a:rPr lang="en-US" i="1" dirty="0">
                <a:ea typeface="MS Mincho" panose="02020609040205080304" pitchFamily="49" charset="-128"/>
              </a:rPr>
              <a:t>r</a:t>
            </a:r>
            <a:r>
              <a:rPr lang="en-US" dirty="0">
                <a:ea typeface="MS Mincho" panose="02020609040205080304" pitchFamily="49" charset="-128"/>
              </a:rPr>
              <a:t> </a:t>
            </a:r>
            <a:r>
              <a:rPr lang="en-US" dirty="0" smtClean="0">
                <a:ea typeface="MS Mincho" panose="02020609040205080304" pitchFamily="49" charset="-128"/>
              </a:rPr>
              <a:t>(Combinations</a:t>
            </a:r>
            <a:r>
              <a:rPr lang="en-US" dirty="0">
                <a:ea typeface="MS Mincho" panose="02020609040205080304" pitchFamily="49" charset="-128"/>
              </a:rPr>
              <a:t>)</a:t>
            </a:r>
            <a:endParaRPr lang="en-US" dirty="0"/>
          </a:p>
        </p:txBody>
      </p:sp>
    </p:spTree>
    <p:extLst>
      <p:ext uri="{BB962C8B-B14F-4D97-AF65-F5344CB8AC3E}">
        <p14:creationId xmlns:p14="http://schemas.microsoft.com/office/powerpoint/2010/main" val="1443387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90418" y="1026471"/>
            <a:ext cx="6282591" cy="5359050"/>
          </a:xfrm>
          <a:prstGeom prst="rect">
            <a:avLst/>
          </a:prstGeom>
        </p:spPr>
      </p:pic>
      <p:sp>
        <p:nvSpPr>
          <p:cNvPr id="3" name="Title 2"/>
          <p:cNvSpPr>
            <a:spLocks noGrp="1"/>
          </p:cNvSpPr>
          <p:nvPr>
            <p:ph type="title"/>
          </p:nvPr>
        </p:nvSpPr>
        <p:spPr/>
        <p:txBody>
          <a:bodyPr>
            <a:normAutofit fontScale="90000"/>
          </a:bodyPr>
          <a:lstStyle/>
          <a:p>
            <a:r>
              <a:rPr lang="en-US" dirty="0"/>
              <a:t>Tracing Combinations(4,3)</a:t>
            </a:r>
          </a:p>
        </p:txBody>
      </p:sp>
    </p:spTree>
    <p:extLst>
      <p:ext uri="{BB962C8B-B14F-4D97-AF65-F5344CB8AC3E}">
        <p14:creationId xmlns:p14="http://schemas.microsoft.com/office/powerpoint/2010/main" val="16315874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type="body" idx="1"/>
          </p:nvPr>
        </p:nvSpPr>
        <p:spPr>
          <a:xfrm>
            <a:off x="685800" y="1219200"/>
            <a:ext cx="7770813" cy="4800600"/>
          </a:xfrm>
        </p:spPr>
        <p:txBody>
          <a:bodyPr>
            <a:normAutofit/>
          </a:bodyPr>
          <a:lstStyle/>
          <a:p>
            <a:pPr algn="just" eaLnBrk="1" hangingPunct="1"/>
            <a:r>
              <a:rPr lang="en-US" sz="2800" b="1" dirty="0" smtClean="0">
                <a:cs typeface="Times New Roman" panose="02020603050405020304" pitchFamily="18" charset="0"/>
              </a:rPr>
              <a:t>Base case:</a:t>
            </a:r>
          </a:p>
          <a:p>
            <a:pPr marL="731520" lvl="1" indent="-457200" algn="just">
              <a:buFont typeface="+mj-lt"/>
              <a:buAutoNum type="arabicPeriod"/>
            </a:pPr>
            <a:r>
              <a:rPr lang="en-US" sz="2400" dirty="0" smtClean="0">
                <a:cs typeface="Times New Roman" panose="02020603050405020304" pitchFamily="18" charset="0"/>
              </a:rPr>
              <a:t>Array is empty: </a:t>
            </a:r>
            <a:r>
              <a:rPr lang="en-US" sz="2400" dirty="0" smtClean="0">
                <a:solidFill>
                  <a:srgbClr val="FF0000"/>
                </a:solidFill>
                <a:cs typeface="Times New Roman" panose="02020603050405020304" pitchFamily="18" charset="0"/>
              </a:rPr>
              <a:t>item not found</a:t>
            </a:r>
          </a:p>
          <a:p>
            <a:pPr marL="731520" lvl="1" indent="-457200" algn="just">
              <a:buFont typeface="+mj-lt"/>
              <a:buAutoNum type="arabicPeriod"/>
            </a:pPr>
            <a:r>
              <a:rPr lang="en-US" sz="2400" dirty="0" smtClean="0">
                <a:cs typeface="Times New Roman" panose="02020603050405020304" pitchFamily="18" charset="0"/>
              </a:rPr>
              <a:t>Array is non-empty and item is the middle element: </a:t>
            </a:r>
            <a:r>
              <a:rPr lang="en-US" sz="2400" dirty="0" smtClean="0">
                <a:solidFill>
                  <a:schemeClr val="accent5"/>
                </a:solidFill>
                <a:cs typeface="Times New Roman" panose="02020603050405020304" pitchFamily="18" charset="0"/>
              </a:rPr>
              <a:t>item is found</a:t>
            </a:r>
          </a:p>
          <a:p>
            <a:pPr algn="just"/>
            <a:r>
              <a:rPr lang="en-US" sz="2800" b="1" dirty="0" smtClean="0">
                <a:cs typeface="Times New Roman" panose="02020603050405020304" pitchFamily="18" charset="0"/>
              </a:rPr>
              <a:t>General case:</a:t>
            </a:r>
          </a:p>
          <a:p>
            <a:pPr lvl="1" algn="just"/>
            <a:r>
              <a:rPr lang="en-US" sz="2400" dirty="0" smtClean="0">
                <a:cs typeface="Times New Roman" panose="02020603050405020304" pitchFamily="18" charset="0"/>
              </a:rPr>
              <a:t>Search either the right half or the left half of the array</a:t>
            </a:r>
            <a:endParaRPr lang="en-US" sz="2400" dirty="0" smtClean="0"/>
          </a:p>
        </p:txBody>
      </p:sp>
      <p:sp>
        <p:nvSpPr>
          <p:cNvPr id="2" name="Title 1"/>
          <p:cNvSpPr>
            <a:spLocks noGrp="1"/>
          </p:cNvSpPr>
          <p:nvPr>
            <p:ph type="title"/>
          </p:nvPr>
        </p:nvSpPr>
        <p:spPr/>
        <p:txBody>
          <a:bodyPr>
            <a:normAutofit fontScale="90000"/>
          </a:bodyPr>
          <a:lstStyle/>
          <a:p>
            <a:r>
              <a:rPr lang="en-US" dirty="0"/>
              <a:t>Binary </a:t>
            </a:r>
            <a:r>
              <a:rPr lang="en-US" dirty="0" smtClean="0"/>
              <a:t>Search</a:t>
            </a:r>
            <a:r>
              <a:rPr lang="en-US" dirty="0"/>
              <a:t>: </a:t>
            </a:r>
            <a:r>
              <a:rPr lang="en-US" dirty="0" smtClean="0"/>
              <a:t>The Recursive Way</a:t>
            </a:r>
            <a:endParaRPr lang="en-US" dirty="0"/>
          </a:p>
        </p:txBody>
      </p:sp>
    </p:spTree>
    <p:extLst>
      <p:ext uri="{BB962C8B-B14F-4D97-AF65-F5344CB8AC3E}">
        <p14:creationId xmlns:p14="http://schemas.microsoft.com/office/powerpoint/2010/main" val="380546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218941" y="1155700"/>
            <a:ext cx="8834907" cy="4755703"/>
          </a:xfrm>
        </p:spPr>
        <p:txBody>
          <a:bodyPr>
            <a:noAutofit/>
          </a:bodyPr>
          <a:lstStyle/>
          <a:p>
            <a:pPr marL="0" indent="0">
              <a:spcBef>
                <a:spcPts val="300"/>
              </a:spcBef>
              <a:buNone/>
            </a:pPr>
            <a:r>
              <a:rPr lang="en-US" sz="1600" dirty="0">
                <a:latin typeface="Courier New" panose="02070309020205020404" pitchFamily="49" charset="0"/>
                <a:cs typeface="Courier New" panose="02070309020205020404" pitchFamily="49" charset="0"/>
              </a:rPr>
              <a:t>template&lt;class </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&gt;</a:t>
            </a:r>
          </a:p>
          <a:p>
            <a:pPr marL="0" indent="0">
              <a:spcBef>
                <a:spcPts val="300"/>
              </a:spcBef>
              <a:buNone/>
            </a:pPr>
            <a:r>
              <a:rPr lang="en-US" sz="1600" dirty="0" err="1">
                <a:latin typeface="Courier New" panose="02070309020205020404" pitchFamily="49" charset="0"/>
                <a:cs typeface="Courier New" panose="02070309020205020404" pitchFamily="49" charset="0"/>
              </a:rPr>
              <a:t>bool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BinarySearch</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 info[], </a:t>
            </a:r>
            <a:r>
              <a:rPr lang="en-US" sz="1600" dirty="0" err="1">
                <a:latin typeface="Courier New" panose="02070309020205020404" pitchFamily="49" charset="0"/>
                <a:cs typeface="Courier New" panose="02070309020205020404" pitchFamily="49" charset="0"/>
              </a:rPr>
              <a:t>ItemType</a:t>
            </a:r>
            <a:r>
              <a:rPr lang="en-US" sz="1600" dirty="0">
                <a:latin typeface="Courier New" panose="02070309020205020404" pitchFamily="49" charset="0"/>
                <a:cs typeface="Courier New" panose="02070309020205020404" pitchFamily="49" charset="0"/>
              </a:rPr>
              <a:t> item,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if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&gt;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 // Base case 1</a:t>
            </a: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a:latin typeface="Courier New" panose="02070309020205020404" pitchFamily="49" charset="0"/>
                <a:cs typeface="Courier New" panose="02070309020205020404" pitchFamily="49" charset="0"/>
              </a:rPr>
              <a:t>false;</a:t>
            </a:r>
          </a:p>
          <a:p>
            <a:pPr marL="0" indent="0">
              <a:spcBef>
                <a:spcPts val="300"/>
              </a:spcBef>
              <a:buNone/>
            </a:pPr>
            <a:r>
              <a:rPr lang="en-US" sz="1600" dirty="0" smtClean="0">
                <a:latin typeface="Courier New" panose="02070309020205020404" pitchFamily="49" charset="0"/>
                <a:cs typeface="Courier New" panose="02070309020205020404" pitchFamily="49" charset="0"/>
              </a:rPr>
              <a:t>    else</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int</a:t>
            </a: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midPoint</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 / 2;</a:t>
            </a:r>
          </a:p>
          <a:p>
            <a:pPr marL="0" indent="0">
              <a:spcBef>
                <a:spcPts val="300"/>
              </a:spcBef>
              <a:buNone/>
            </a:pPr>
            <a:r>
              <a:rPr lang="en-US" sz="1600" dirty="0" smtClean="0">
                <a:latin typeface="Courier New" panose="02070309020205020404" pitchFamily="49" charset="0"/>
                <a:cs typeface="Courier New" panose="02070309020205020404" pitchFamily="49" charset="0"/>
              </a:rPr>
              <a:t>    if </a:t>
            </a:r>
            <a:r>
              <a:rPr lang="en-US" sz="1600" dirty="0">
                <a:latin typeface="Courier New" panose="02070309020205020404" pitchFamily="49" charset="0"/>
                <a:cs typeface="Courier New" panose="02070309020205020404" pitchFamily="49" charset="0"/>
              </a:rPr>
              <a:t>(item &lt; info[</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BinarySearch</a:t>
            </a:r>
            <a:r>
              <a:rPr lang="en-US" sz="1600" dirty="0">
                <a:latin typeface="Courier New" panose="02070309020205020404" pitchFamily="49" charset="0"/>
                <a:cs typeface="Courier New" panose="02070309020205020404" pitchFamily="49" charset="0"/>
              </a:rPr>
              <a:t>(info, item, </a:t>
            </a:r>
            <a:r>
              <a:rPr lang="en-US" sz="1600" dirty="0" err="1">
                <a:latin typeface="Courier New" panose="02070309020205020404" pitchFamily="49" charset="0"/>
                <a:cs typeface="Courier New" panose="02070309020205020404" pitchFamily="49" charset="0"/>
              </a:rPr>
              <a:t>fromLocation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- 1);</a:t>
            </a:r>
          </a:p>
          <a:p>
            <a:pPr marL="0" indent="0">
              <a:spcBef>
                <a:spcPts val="300"/>
              </a:spcBef>
              <a:buNone/>
            </a:pPr>
            <a:r>
              <a:rPr lang="en-US" sz="1600" dirty="0" smtClean="0">
                <a:latin typeface="Courier New" panose="02070309020205020404" pitchFamily="49" charset="0"/>
                <a:cs typeface="Courier New" panose="02070309020205020404" pitchFamily="49" charset="0"/>
              </a:rPr>
              <a:t>    else </a:t>
            </a:r>
            <a:r>
              <a:rPr lang="en-US" sz="1600" dirty="0">
                <a:latin typeface="Courier New" panose="02070309020205020404" pitchFamily="49" charset="0"/>
                <a:cs typeface="Courier New" panose="02070309020205020404" pitchFamily="49" charset="0"/>
              </a:rPr>
              <a:t>if (item == info[</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Base case 2</a:t>
            </a: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a:latin typeface="Courier New" panose="02070309020205020404" pitchFamily="49" charset="0"/>
                <a:cs typeface="Courier New" panose="02070309020205020404" pitchFamily="49" charset="0"/>
              </a:rPr>
              <a:t>true;</a:t>
            </a:r>
          </a:p>
          <a:p>
            <a:pPr marL="0" indent="0">
              <a:spcBef>
                <a:spcPts val="300"/>
              </a:spcBef>
              <a:buNone/>
            </a:pPr>
            <a:r>
              <a:rPr lang="en-US" sz="1600" dirty="0" smtClean="0">
                <a:latin typeface="Courier New" panose="02070309020205020404" pitchFamily="49" charset="0"/>
                <a:cs typeface="Courier New" panose="02070309020205020404" pitchFamily="49" charset="0"/>
              </a:rPr>
              <a:t>    else</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smtClean="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BinarySearch</a:t>
            </a:r>
            <a:r>
              <a:rPr lang="en-US" sz="1600" dirty="0">
                <a:latin typeface="Courier New" panose="02070309020205020404" pitchFamily="49" charset="0"/>
                <a:cs typeface="Courier New" panose="02070309020205020404" pitchFamily="49" charset="0"/>
              </a:rPr>
              <a:t>(info, item, </a:t>
            </a:r>
            <a:r>
              <a:rPr lang="en-US" sz="1600" dirty="0" err="1">
                <a:latin typeface="Courier New" panose="02070309020205020404" pitchFamily="49" charset="0"/>
                <a:cs typeface="Courier New" panose="02070309020205020404" pitchFamily="49" charset="0"/>
              </a:rPr>
              <a:t>midPoint</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toLocation</a:t>
            </a:r>
            <a:r>
              <a:rPr lang="en-US" sz="1600" dirty="0">
                <a:latin typeface="Courier New" panose="02070309020205020404" pitchFamily="49" charset="0"/>
                <a:cs typeface="Courier New" panose="02070309020205020404" pitchFamily="49" charset="0"/>
              </a:rPr>
              <a:t>);</a:t>
            </a:r>
          </a:p>
          <a:p>
            <a:pPr marL="0" indent="0">
              <a:spcBef>
                <a:spcPts val="300"/>
              </a:spcBef>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spcBef>
                <a:spcPts val="300"/>
              </a:spcBef>
              <a:buNone/>
            </a:pPr>
            <a:r>
              <a:rPr lang="en-US" sz="1600"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normAutofit fontScale="90000"/>
          </a:bodyPr>
          <a:lstStyle/>
          <a:p>
            <a:r>
              <a:rPr lang="en-US" dirty="0"/>
              <a:t>Binary Search: The Recursive Way</a:t>
            </a:r>
          </a:p>
        </p:txBody>
      </p:sp>
    </p:spTree>
    <p:extLst>
      <p:ext uri="{BB962C8B-B14F-4D97-AF65-F5344CB8AC3E}">
        <p14:creationId xmlns:p14="http://schemas.microsoft.com/office/powerpoint/2010/main" val="31789897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Tree>
    <p:extLst>
      <p:ext uri="{BB962C8B-B14F-4D97-AF65-F5344CB8AC3E}">
        <p14:creationId xmlns:p14="http://schemas.microsoft.com/office/powerpoint/2010/main" val="5172563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Tree>
    <p:extLst>
      <p:ext uri="{BB962C8B-B14F-4D97-AF65-F5344CB8AC3E}">
        <p14:creationId xmlns:p14="http://schemas.microsoft.com/office/powerpoint/2010/main" val="7294933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1232607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5581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39205135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8020160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37638253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24183595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939184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21" name="Freeform 20"/>
          <p:cNvSpPr/>
          <p:nvPr/>
        </p:nvSpPr>
        <p:spPr>
          <a:xfrm>
            <a:off x="5193405" y="2899115"/>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5784076" y="2947153"/>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41310577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978795" cy="369332"/>
          </a:xfrm>
          <a:prstGeom prst="rect">
            <a:avLst/>
          </a:prstGeom>
          <a:noFill/>
        </p:spPr>
        <p:txBody>
          <a:bodyPr wrap="square" rtlCol="0">
            <a:spAutoFit/>
          </a:bodyPr>
          <a:lstStyle/>
          <a:p>
            <a:r>
              <a:rPr lang="en-US" b="1" dirty="0" smtClean="0">
                <a:solidFill>
                  <a:prstClr val="black"/>
                </a:solidFill>
              </a:rPr>
              <a:t>Find 9:</a:t>
            </a:r>
            <a:endParaRPr lang="en-US" b="1" dirty="0">
              <a:solidFill>
                <a:prstClr val="black"/>
              </a:solidFill>
            </a:endParaRPr>
          </a:p>
        </p:txBody>
      </p:sp>
      <p:sp>
        <p:nvSpPr>
          <p:cNvPr id="3" name="Rounded Rectangle 2"/>
          <p:cNvSpPr/>
          <p:nvPr/>
        </p:nvSpPr>
        <p:spPr>
          <a:xfrm>
            <a:off x="1967248" y="27864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9" name="Rounded Rectangle 8"/>
          <p:cNvSpPr/>
          <p:nvPr/>
        </p:nvSpPr>
        <p:spPr>
          <a:xfrm>
            <a:off x="2686318" y="356370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(A,9,0,4)</a:t>
            </a:r>
            <a:endParaRPr lang="en-US" b="1" dirty="0">
              <a:solidFill>
                <a:prstClr val="black"/>
              </a:solidFill>
            </a:endParaRPr>
          </a:p>
        </p:txBody>
      </p:sp>
      <p:cxnSp>
        <p:nvCxnSpPr>
          <p:cNvPr id="10" name="Straight Arrow Connector 9"/>
          <p:cNvCxnSpPr/>
          <p:nvPr/>
        </p:nvCxnSpPr>
        <p:spPr>
          <a:xfrm>
            <a:off x="3887273"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74015"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2" name="Rounded Rectangle 11"/>
          <p:cNvSpPr/>
          <p:nvPr/>
        </p:nvSpPr>
        <p:spPr>
          <a:xfrm>
            <a:off x="3354945" y="4332899"/>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(A,9,3,4)</a:t>
            </a:r>
            <a:endParaRPr lang="en-US" b="1" dirty="0">
              <a:solidFill>
                <a:prstClr val="black"/>
              </a:solidFill>
            </a:endParaRPr>
          </a:p>
        </p:txBody>
      </p:sp>
      <p:cxnSp>
        <p:nvCxnSpPr>
          <p:cNvPr id="13" name="Straight Arrow Connector 12"/>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5" name="Rounded Rectangle 14"/>
          <p:cNvSpPr/>
          <p:nvPr/>
        </p:nvSpPr>
        <p:spPr>
          <a:xfrm>
            <a:off x="4074015" y="5102094"/>
            <a:ext cx="3226157"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(A,9,4,4)</a:t>
            </a:r>
            <a:endParaRPr lang="en-US" b="1" dirty="0">
              <a:solidFill>
                <a:prstClr val="black"/>
              </a:solidFill>
            </a:endParaRPr>
          </a:p>
        </p:txBody>
      </p:sp>
      <p:cxnSp>
        <p:nvCxnSpPr>
          <p:cNvPr id="16" name="Straight Arrow Connector 15"/>
          <p:cNvCxnSpPr/>
          <p:nvPr/>
        </p:nvCxnSpPr>
        <p:spPr>
          <a:xfrm>
            <a:off x="5274970"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461712"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6" name="Freeform 5"/>
          <p:cNvSpPr/>
          <p:nvPr/>
        </p:nvSpPr>
        <p:spPr>
          <a:xfrm>
            <a:off x="6581102" y="4524622"/>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7171773" y="4572660"/>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19" name="Freeform 18"/>
          <p:cNvSpPr/>
          <p:nvPr/>
        </p:nvSpPr>
        <p:spPr>
          <a:xfrm>
            <a:off x="5884426" y="3700331"/>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6475097" y="3748369"/>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21" name="Freeform 20"/>
          <p:cNvSpPr/>
          <p:nvPr/>
        </p:nvSpPr>
        <p:spPr>
          <a:xfrm>
            <a:off x="5193405" y="2899115"/>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5784076" y="2947153"/>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
        <p:nvSpPr>
          <p:cNvPr id="23" name="Freeform 22"/>
          <p:cNvSpPr/>
          <p:nvPr/>
        </p:nvSpPr>
        <p:spPr>
          <a:xfrm>
            <a:off x="4434562" y="2036943"/>
            <a:ext cx="1066924" cy="759854"/>
          </a:xfrm>
          <a:custGeom>
            <a:avLst/>
            <a:gdLst>
              <a:gd name="connsiteX0" fmla="*/ 723213 w 1066924"/>
              <a:gd name="connsiteY0" fmla="*/ 759854 h 759854"/>
              <a:gd name="connsiteX1" fmla="*/ 1032306 w 1066924"/>
              <a:gd name="connsiteY1" fmla="*/ 476519 h 759854"/>
              <a:gd name="connsiteX2" fmla="*/ 1996 w 1066924"/>
              <a:gd name="connsiteY2" fmla="*/ 0 h 759854"/>
            </a:gdLst>
            <a:ahLst/>
            <a:cxnLst>
              <a:cxn ang="0">
                <a:pos x="connsiteX0" y="connsiteY0"/>
              </a:cxn>
              <a:cxn ang="0">
                <a:pos x="connsiteX1" y="connsiteY1"/>
              </a:cxn>
              <a:cxn ang="0">
                <a:pos x="connsiteX2" y="connsiteY2"/>
              </a:cxn>
            </a:cxnLst>
            <a:rect l="l" t="t" r="r" b="b"/>
            <a:pathLst>
              <a:path w="1066924" h="759854">
                <a:moveTo>
                  <a:pt x="723213" y="759854"/>
                </a:moveTo>
                <a:cubicBezTo>
                  <a:pt x="937861" y="681507"/>
                  <a:pt x="1152509" y="603161"/>
                  <a:pt x="1032306" y="476519"/>
                </a:cubicBezTo>
                <a:cubicBezTo>
                  <a:pt x="912103" y="349877"/>
                  <a:pt x="-49519" y="40783"/>
                  <a:pt x="1996"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TextBox 23"/>
          <p:cNvSpPr txBox="1"/>
          <p:nvPr/>
        </p:nvSpPr>
        <p:spPr>
          <a:xfrm>
            <a:off x="3482057" y="1919085"/>
            <a:ext cx="952505"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true</a:t>
            </a:r>
            <a:endParaRPr lang="en-US" sz="1200" dirty="0">
              <a:solidFill>
                <a:prstClr val="black"/>
              </a:solidFill>
            </a:endParaRPr>
          </a:p>
        </p:txBody>
      </p:sp>
    </p:spTree>
    <p:extLst>
      <p:ext uri="{BB962C8B-B14F-4D97-AF65-F5344CB8AC3E}">
        <p14:creationId xmlns:p14="http://schemas.microsoft.com/office/powerpoint/2010/main" val="10520500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Tree>
    <p:extLst>
      <p:ext uri="{BB962C8B-B14F-4D97-AF65-F5344CB8AC3E}">
        <p14:creationId xmlns:p14="http://schemas.microsoft.com/office/powerpoint/2010/main" val="1142104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Tree>
    <p:extLst>
      <p:ext uri="{BB962C8B-B14F-4D97-AF65-F5344CB8AC3E}">
        <p14:creationId xmlns:p14="http://schemas.microsoft.com/office/powerpoint/2010/main" val="4777685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635995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38681" y="5550793"/>
            <a:ext cx="1017431"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Courier New" panose="02070309020205020404" pitchFamily="49" charset="0"/>
                <a:cs typeface="Courier New" panose="02070309020205020404" pitchFamily="49" charset="0"/>
              </a:rPr>
              <a:t>sqrt</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9" name="Straight Arrow Connector 8"/>
          <p:cNvCxnSpPr/>
          <p:nvPr/>
        </p:nvCxnSpPr>
        <p:spPr>
          <a:xfrm flipV="1">
            <a:off x="5302876" y="5750413"/>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11" name="TextBox 10"/>
          <p:cNvSpPr txBox="1"/>
          <p:nvPr/>
        </p:nvSpPr>
        <p:spPr>
          <a:xfrm>
            <a:off x="5336682" y="5740404"/>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(25)</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4559121"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22383" y="4853022"/>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4680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22589227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20798822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Tree>
    <p:extLst>
      <p:ext uri="{BB962C8B-B14F-4D97-AF65-F5344CB8AC3E}">
        <p14:creationId xmlns:p14="http://schemas.microsoft.com/office/powerpoint/2010/main" val="28628986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275294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Tree>
    <p:extLst>
      <p:ext uri="{BB962C8B-B14F-4D97-AF65-F5344CB8AC3E}">
        <p14:creationId xmlns:p14="http://schemas.microsoft.com/office/powerpoint/2010/main" val="5547795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4" name="TextBox 23"/>
          <p:cNvSpPr txBox="1"/>
          <p:nvPr/>
        </p:nvSpPr>
        <p:spPr>
          <a:xfrm>
            <a:off x="6181491" y="299558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5" name="Freeform 24"/>
          <p:cNvSpPr/>
          <p:nvPr/>
        </p:nvSpPr>
        <p:spPr>
          <a:xfrm>
            <a:off x="5358415" y="292485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2536571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22"/>
          <p:cNvSpPr/>
          <p:nvPr/>
        </p:nvSpPr>
        <p:spPr>
          <a:xfrm>
            <a:off x="5999408" y="3736108"/>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aphicFrame>
        <p:nvGraphicFramePr>
          <p:cNvPr id="4" name="Table 3"/>
          <p:cNvGraphicFramePr>
            <a:graphicFrameLocks noGrp="1"/>
          </p:cNvGraphicFramePr>
          <p:nvPr/>
        </p:nvGraphicFramePr>
        <p:xfrm>
          <a:off x="2588653" y="804572"/>
          <a:ext cx="5844998" cy="805288"/>
        </p:xfrm>
        <a:graphic>
          <a:graphicData uri="http://schemas.openxmlformats.org/drawingml/2006/table">
            <a:tbl>
              <a:tblPr firstRow="1" bandRow="1">
                <a:tableStyleId>{7DF18680-E054-41AD-8BC1-D1AEF772440D}</a:tableStyleId>
              </a:tblPr>
              <a:tblGrid>
                <a:gridCol w="815798"/>
                <a:gridCol w="457200"/>
                <a:gridCol w="457200"/>
                <a:gridCol w="457200"/>
                <a:gridCol w="457200"/>
                <a:gridCol w="457200"/>
                <a:gridCol w="457200"/>
                <a:gridCol w="457200"/>
                <a:gridCol w="457200"/>
                <a:gridCol w="457200"/>
                <a:gridCol w="457200"/>
                <a:gridCol w="457200"/>
              </a:tblGrid>
              <a:tr h="402644">
                <a:tc>
                  <a:txBody>
                    <a:bodyPr/>
                    <a:lstStyle/>
                    <a:p>
                      <a:r>
                        <a:rPr lang="en-US" b="1" dirty="0" smtClean="0"/>
                        <a:t>index</a:t>
                      </a:r>
                      <a:endParaRPr lang="en-US" b="1"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10</a:t>
                      </a:r>
                      <a:endParaRPr lang="en-US" dirty="0"/>
                    </a:p>
                  </a:txBody>
                  <a:tcPr/>
                </a:tc>
              </a:tr>
              <a:tr h="402644">
                <a:tc>
                  <a:txBody>
                    <a:bodyPr/>
                    <a:lstStyle/>
                    <a:p>
                      <a:r>
                        <a:rPr lang="en-US" b="1" dirty="0" smtClean="0"/>
                        <a:t>value</a:t>
                      </a:r>
                      <a:endParaRPr lang="en-US" b="1"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17</a:t>
                      </a:r>
                      <a:endParaRPr lang="en-US" dirty="0"/>
                    </a:p>
                  </a:txBody>
                  <a:tcPr/>
                </a:tc>
                <a:tc>
                  <a:txBody>
                    <a:bodyPr/>
                    <a:lstStyle/>
                    <a:p>
                      <a:pPr algn="ctr"/>
                      <a:r>
                        <a:rPr lang="en-US" dirty="0" smtClean="0"/>
                        <a:t>32</a:t>
                      </a:r>
                      <a:endParaRPr lang="en-US" dirty="0"/>
                    </a:p>
                  </a:txBody>
                  <a:tcPr/>
                </a:tc>
                <a:tc>
                  <a:txBody>
                    <a:bodyPr/>
                    <a:lstStyle/>
                    <a:p>
                      <a:pPr algn="ctr"/>
                      <a:r>
                        <a:rPr lang="en-US" dirty="0" smtClean="0"/>
                        <a:t>36</a:t>
                      </a:r>
                      <a:endParaRPr lang="en-US" dirty="0"/>
                    </a:p>
                  </a:txBody>
                  <a:tcPr/>
                </a:tc>
                <a:tc>
                  <a:txBody>
                    <a:bodyPr/>
                    <a:lstStyle/>
                    <a:p>
                      <a:pPr algn="ctr"/>
                      <a:r>
                        <a:rPr lang="en-US" dirty="0" smtClean="0"/>
                        <a:t>42</a:t>
                      </a:r>
                      <a:endParaRPr lang="en-US" dirty="0"/>
                    </a:p>
                  </a:txBody>
                  <a:tcPr/>
                </a:tc>
                <a:tc>
                  <a:txBody>
                    <a:bodyPr/>
                    <a:lstStyle/>
                    <a:p>
                      <a:pPr algn="ctr"/>
                      <a:r>
                        <a:rPr lang="en-US" dirty="0" smtClean="0"/>
                        <a:t>49</a:t>
                      </a:r>
                      <a:endParaRPr lang="en-US" dirty="0"/>
                    </a:p>
                  </a:txBody>
                  <a:tcPr/>
                </a:tc>
                <a:tc>
                  <a:txBody>
                    <a:bodyPr/>
                    <a:lstStyle/>
                    <a:p>
                      <a:pPr algn="ctr"/>
                      <a:r>
                        <a:rPr lang="en-US" dirty="0" smtClean="0"/>
                        <a:t>53</a:t>
                      </a:r>
                      <a:endParaRPr lang="en-US" dirty="0"/>
                    </a:p>
                  </a:txBody>
                  <a:tcPr/>
                </a:tc>
              </a:tr>
            </a:tbl>
          </a:graphicData>
        </a:graphic>
      </p:graphicFrame>
      <p:sp>
        <p:nvSpPr>
          <p:cNvPr id="5" name="TextBox 4"/>
          <p:cNvSpPr txBox="1"/>
          <p:nvPr/>
        </p:nvSpPr>
        <p:spPr>
          <a:xfrm>
            <a:off x="2034862" y="1004552"/>
            <a:ext cx="373488" cy="369332"/>
          </a:xfrm>
          <a:prstGeom prst="rect">
            <a:avLst/>
          </a:prstGeom>
          <a:noFill/>
        </p:spPr>
        <p:txBody>
          <a:bodyPr wrap="square" rtlCol="0">
            <a:spAutoFit/>
          </a:bodyPr>
          <a:lstStyle/>
          <a:p>
            <a:r>
              <a:rPr lang="en-US" dirty="0" smtClean="0">
                <a:solidFill>
                  <a:prstClr val="black"/>
                </a:solidFill>
              </a:rPr>
              <a:t>A</a:t>
            </a:r>
            <a:endParaRPr lang="en-US" dirty="0">
              <a:solidFill>
                <a:prstClr val="black"/>
              </a:solidFill>
            </a:endParaRPr>
          </a:p>
        </p:txBody>
      </p:sp>
      <p:sp>
        <p:nvSpPr>
          <p:cNvPr id="2" name="TextBox 1"/>
          <p:cNvSpPr txBox="1"/>
          <p:nvPr/>
        </p:nvSpPr>
        <p:spPr>
          <a:xfrm>
            <a:off x="592428" y="2395470"/>
            <a:ext cx="1043189" cy="369332"/>
          </a:xfrm>
          <a:prstGeom prst="rect">
            <a:avLst/>
          </a:prstGeom>
          <a:noFill/>
        </p:spPr>
        <p:txBody>
          <a:bodyPr wrap="square" rtlCol="0">
            <a:spAutoFit/>
          </a:bodyPr>
          <a:lstStyle/>
          <a:p>
            <a:r>
              <a:rPr lang="en-US" b="1" dirty="0" smtClean="0">
                <a:solidFill>
                  <a:prstClr val="black"/>
                </a:solidFill>
              </a:rPr>
              <a:t>Find 20:</a:t>
            </a:r>
            <a:endParaRPr lang="en-US" b="1" dirty="0">
              <a:solidFill>
                <a:prstClr val="black"/>
              </a:solidFill>
            </a:endParaRPr>
          </a:p>
        </p:txBody>
      </p:sp>
      <p:sp>
        <p:nvSpPr>
          <p:cNvPr id="6" name="Rounded Rectangle 5"/>
          <p:cNvSpPr/>
          <p:nvPr/>
        </p:nvSpPr>
        <p:spPr>
          <a:xfrm>
            <a:off x="1967248" y="27864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(A,20,0,10)</a:t>
            </a:r>
            <a:endParaRPr lang="en-US" b="1" dirty="0">
              <a:solidFill>
                <a:prstClr val="black"/>
              </a:solidFill>
            </a:endParaRPr>
          </a:p>
        </p:txBody>
      </p:sp>
      <p:cxnSp>
        <p:nvCxnSpPr>
          <p:cNvPr id="7" name="Straight Arrow Connector 6"/>
          <p:cNvCxnSpPr/>
          <p:nvPr/>
        </p:nvCxnSpPr>
        <p:spPr>
          <a:xfrm>
            <a:off x="3168203" y="23954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4945" y="23738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8" name="Rounded Rectangle 17"/>
          <p:cNvSpPr/>
          <p:nvPr/>
        </p:nvSpPr>
        <p:spPr>
          <a:xfrm>
            <a:off x="2609045" y="356370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(A,20,6,10)</a:t>
            </a:r>
            <a:endParaRPr lang="en-US" b="1" dirty="0">
              <a:solidFill>
                <a:prstClr val="black"/>
              </a:solidFill>
            </a:endParaRPr>
          </a:p>
        </p:txBody>
      </p:sp>
      <p:cxnSp>
        <p:nvCxnSpPr>
          <p:cNvPr id="19" name="Straight Arrow Connector 18"/>
          <p:cNvCxnSpPr/>
          <p:nvPr/>
        </p:nvCxnSpPr>
        <p:spPr>
          <a:xfrm>
            <a:off x="3810000" y="317277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96742" y="315116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1" name="Rounded Rectangle 10"/>
          <p:cNvSpPr/>
          <p:nvPr/>
        </p:nvSpPr>
        <p:spPr>
          <a:xfrm>
            <a:off x="3354945" y="4332899"/>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(A,20,6,7)</a:t>
            </a:r>
            <a:endParaRPr lang="en-US" b="1" dirty="0">
              <a:solidFill>
                <a:prstClr val="black"/>
              </a:solidFill>
            </a:endParaRPr>
          </a:p>
        </p:txBody>
      </p:sp>
      <p:cxnSp>
        <p:nvCxnSpPr>
          <p:cNvPr id="12" name="Straight Arrow Connector 11"/>
          <p:cNvCxnSpPr/>
          <p:nvPr/>
        </p:nvCxnSpPr>
        <p:spPr>
          <a:xfrm>
            <a:off x="4555900" y="3941965"/>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42642" y="3920363"/>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14" name="Rounded Rectangle 13"/>
          <p:cNvSpPr/>
          <p:nvPr/>
        </p:nvSpPr>
        <p:spPr>
          <a:xfrm>
            <a:off x="3996742" y="5102094"/>
            <a:ext cx="3390363" cy="36476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prstClr val="black"/>
                </a:solidFill>
                <a:latin typeface="Courier New" panose="02070309020205020404" pitchFamily="49" charset="0"/>
                <a:cs typeface="Courier New" panose="02070309020205020404" pitchFamily="49" charset="0"/>
              </a:rPr>
              <a:t>BinarySearch</a:t>
            </a:r>
            <a:r>
              <a:rPr lang="en-US" b="1" dirty="0" smtClean="0">
                <a:solidFill>
                  <a:prstClr val="black"/>
                </a:solidFill>
                <a:latin typeface="Courier New" panose="02070309020205020404" pitchFamily="49" charset="0"/>
                <a:cs typeface="Courier New" panose="02070309020205020404" pitchFamily="49" charset="0"/>
              </a:rPr>
              <a:t>(A,20,6,5)</a:t>
            </a:r>
            <a:endParaRPr lang="en-US" b="1" dirty="0">
              <a:solidFill>
                <a:prstClr val="black"/>
              </a:solidFill>
            </a:endParaRPr>
          </a:p>
        </p:txBody>
      </p:sp>
      <p:cxnSp>
        <p:nvCxnSpPr>
          <p:cNvPr id="15" name="Straight Arrow Connector 14"/>
          <p:cNvCxnSpPr/>
          <p:nvPr/>
        </p:nvCxnSpPr>
        <p:spPr>
          <a:xfrm>
            <a:off x="5197697" y="4711160"/>
            <a:ext cx="412124"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84439" y="4689558"/>
            <a:ext cx="450764" cy="276999"/>
          </a:xfrm>
          <a:prstGeom prst="rect">
            <a:avLst/>
          </a:prstGeom>
          <a:noFill/>
        </p:spPr>
        <p:txBody>
          <a:bodyPr wrap="none" rtlCol="0">
            <a:spAutoFit/>
          </a:bodyPr>
          <a:lstStyle/>
          <a:p>
            <a:r>
              <a:rPr lang="en-US" sz="1200" dirty="0" smtClean="0">
                <a:solidFill>
                  <a:prstClr val="black"/>
                </a:solidFill>
              </a:rPr>
              <a:t>call</a:t>
            </a:r>
            <a:endParaRPr lang="en-US" sz="1200" dirty="0">
              <a:solidFill>
                <a:prstClr val="black"/>
              </a:solidFill>
            </a:endParaRPr>
          </a:p>
        </p:txBody>
      </p:sp>
      <p:sp>
        <p:nvSpPr>
          <p:cNvPr id="21" name="TextBox 20"/>
          <p:cNvSpPr txBox="1"/>
          <p:nvPr/>
        </p:nvSpPr>
        <p:spPr>
          <a:xfrm>
            <a:off x="7591953" y="465560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10" name="Freeform 9"/>
          <p:cNvSpPr/>
          <p:nvPr/>
        </p:nvSpPr>
        <p:spPr>
          <a:xfrm>
            <a:off x="6768877" y="458487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6822484" y="3806838"/>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4" name="TextBox 23"/>
          <p:cNvSpPr txBox="1"/>
          <p:nvPr/>
        </p:nvSpPr>
        <p:spPr>
          <a:xfrm>
            <a:off x="6181491" y="2995589"/>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5" name="Freeform 24"/>
          <p:cNvSpPr/>
          <p:nvPr/>
        </p:nvSpPr>
        <p:spPr>
          <a:xfrm>
            <a:off x="5358415" y="2924859"/>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Box 25"/>
          <p:cNvSpPr txBox="1"/>
          <p:nvPr/>
        </p:nvSpPr>
        <p:spPr>
          <a:xfrm>
            <a:off x="3774356" y="1997683"/>
            <a:ext cx="1003801" cy="276999"/>
          </a:xfrm>
          <a:prstGeom prst="rect">
            <a:avLst/>
          </a:prstGeom>
          <a:noFill/>
        </p:spPr>
        <p:txBody>
          <a:bodyPr wrap="none" rtlCol="0">
            <a:spAutoFit/>
          </a:bodyPr>
          <a:lstStyle/>
          <a:p>
            <a:r>
              <a:rPr lang="en-US" sz="1200" dirty="0">
                <a:solidFill>
                  <a:prstClr val="black"/>
                </a:solidFill>
              </a:rPr>
              <a:t>r</a:t>
            </a:r>
            <a:r>
              <a:rPr lang="en-US" sz="1200" dirty="0" smtClean="0">
                <a:solidFill>
                  <a:prstClr val="black"/>
                </a:solidFill>
              </a:rPr>
              <a:t>eturn false</a:t>
            </a:r>
            <a:endParaRPr lang="en-US" sz="1200" dirty="0">
              <a:solidFill>
                <a:prstClr val="black"/>
              </a:solidFill>
            </a:endParaRPr>
          </a:p>
        </p:txBody>
      </p:sp>
      <p:sp>
        <p:nvSpPr>
          <p:cNvPr id="27" name="Freeform 26"/>
          <p:cNvSpPr/>
          <p:nvPr/>
        </p:nvSpPr>
        <p:spPr>
          <a:xfrm>
            <a:off x="4746804" y="2121800"/>
            <a:ext cx="893203" cy="695459"/>
          </a:xfrm>
          <a:custGeom>
            <a:avLst/>
            <a:gdLst>
              <a:gd name="connsiteX0" fmla="*/ 636475 w 893203"/>
              <a:gd name="connsiteY0" fmla="*/ 695459 h 695459"/>
              <a:gd name="connsiteX1" fmla="*/ 881174 w 893203"/>
              <a:gd name="connsiteY1" fmla="*/ 425003 h 695459"/>
              <a:gd name="connsiteX2" fmla="*/ 765264 w 893203"/>
              <a:gd name="connsiteY2" fmla="*/ 193183 h 695459"/>
              <a:gd name="connsiteX3" fmla="*/ 5410 w 893203"/>
              <a:gd name="connsiteY3" fmla="*/ 0 h 695459"/>
            </a:gdLst>
            <a:ahLst/>
            <a:cxnLst>
              <a:cxn ang="0">
                <a:pos x="connsiteX0" y="connsiteY0"/>
              </a:cxn>
              <a:cxn ang="0">
                <a:pos x="connsiteX1" y="connsiteY1"/>
              </a:cxn>
              <a:cxn ang="0">
                <a:pos x="connsiteX2" y="connsiteY2"/>
              </a:cxn>
              <a:cxn ang="0">
                <a:pos x="connsiteX3" y="connsiteY3"/>
              </a:cxn>
            </a:cxnLst>
            <a:rect l="l" t="t" r="r" b="b"/>
            <a:pathLst>
              <a:path w="893203" h="695459">
                <a:moveTo>
                  <a:pt x="636475" y="695459"/>
                </a:moveTo>
                <a:cubicBezTo>
                  <a:pt x="748092" y="602087"/>
                  <a:pt x="859709" y="508716"/>
                  <a:pt x="881174" y="425003"/>
                </a:cubicBezTo>
                <a:cubicBezTo>
                  <a:pt x="902639" y="341290"/>
                  <a:pt x="911225" y="264017"/>
                  <a:pt x="765264" y="193183"/>
                </a:cubicBezTo>
                <a:cubicBezTo>
                  <a:pt x="619303" y="122349"/>
                  <a:pt x="-67570" y="38637"/>
                  <a:pt x="5410"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5779027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539" y="488047"/>
            <a:ext cx="4639143" cy="5991513"/>
          </a:xfrm>
        </p:spPr>
      </p:pic>
    </p:spTree>
    <p:extLst>
      <p:ext uri="{BB962C8B-B14F-4D97-AF65-F5344CB8AC3E}">
        <p14:creationId xmlns:p14="http://schemas.microsoft.com/office/powerpoint/2010/main" val="1196806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863680" y="3825025"/>
            <a:ext cx="5174501" cy="2845976"/>
          </a:xfrm>
          <a:prstGeom prst="rect">
            <a:avLst/>
          </a:prstGeom>
        </p:spPr>
      </p:pic>
      <p:sp>
        <p:nvSpPr>
          <p:cNvPr id="2" name="Title 1"/>
          <p:cNvSpPr>
            <a:spLocks noGrp="1"/>
          </p:cNvSpPr>
          <p:nvPr>
            <p:ph type="title"/>
          </p:nvPr>
        </p:nvSpPr>
        <p:spPr/>
        <p:txBody>
          <a:bodyPr>
            <a:normAutofit fontScale="90000"/>
          </a:bodyPr>
          <a:lstStyle/>
          <a:p>
            <a:r>
              <a:rPr lang="en-US" dirty="0" smtClean="0"/>
              <a:t>The Puzzle</a:t>
            </a:r>
            <a:endParaRPr lang="en-US" dirty="0"/>
          </a:p>
        </p:txBody>
      </p:sp>
      <p:sp>
        <p:nvSpPr>
          <p:cNvPr id="3" name="Content Placeholder 2"/>
          <p:cNvSpPr>
            <a:spLocks noGrp="1"/>
          </p:cNvSpPr>
          <p:nvPr>
            <p:ph idx="1"/>
          </p:nvPr>
        </p:nvSpPr>
        <p:spPr/>
        <p:txBody>
          <a:bodyPr>
            <a:normAutofit/>
          </a:bodyPr>
          <a:lstStyle/>
          <a:p>
            <a:pPr>
              <a:defRPr/>
            </a:pPr>
            <a:r>
              <a:rPr lang="en-US" sz="2400" dirty="0"/>
              <a:t>Tower of Hanoi is a mathematical puzzle invented by a French Mathematician </a:t>
            </a:r>
            <a:r>
              <a:rPr lang="en-US" sz="2400" dirty="0" err="1"/>
              <a:t>Edouard</a:t>
            </a:r>
            <a:r>
              <a:rPr lang="en-US" sz="2400" dirty="0"/>
              <a:t> Lucas in 1883. </a:t>
            </a:r>
          </a:p>
          <a:p>
            <a:pPr>
              <a:defRPr/>
            </a:pPr>
            <a:r>
              <a:rPr lang="en-US" sz="2400" dirty="0"/>
              <a:t>The game starts by having few discs stacked in increasing order of size. The number of discs can vary, but there are </a:t>
            </a:r>
            <a:r>
              <a:rPr lang="en-US" sz="2400" u="sng" dirty="0"/>
              <a:t>only</a:t>
            </a:r>
            <a:r>
              <a:rPr lang="en-US" sz="2400" dirty="0"/>
              <a:t> three pegs.</a:t>
            </a:r>
          </a:p>
        </p:txBody>
      </p:sp>
    </p:spTree>
    <p:extLst>
      <p:ext uri="{BB962C8B-B14F-4D97-AF65-F5344CB8AC3E}">
        <p14:creationId xmlns:p14="http://schemas.microsoft.com/office/powerpoint/2010/main" val="29483918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Puzzle</a:t>
            </a:r>
          </a:p>
        </p:txBody>
      </p:sp>
      <p:sp>
        <p:nvSpPr>
          <p:cNvPr id="3" name="Content Placeholder 2"/>
          <p:cNvSpPr>
            <a:spLocks noGrp="1"/>
          </p:cNvSpPr>
          <p:nvPr>
            <p:ph idx="1"/>
          </p:nvPr>
        </p:nvSpPr>
        <p:spPr/>
        <p:txBody>
          <a:bodyPr>
            <a:normAutofit/>
          </a:bodyPr>
          <a:lstStyle/>
          <a:p>
            <a:r>
              <a:rPr lang="en-US" sz="2400" dirty="0"/>
              <a:t>The Objective is to transfer the entire tower to one of the other pegs. However you can only move one disk at a time and you can never stack a larger disk onto a smaller disk. Try to solve it in fewest possible moves</a:t>
            </a:r>
            <a:r>
              <a:rPr lang="en-US" sz="2400" dirty="0" smtClean="0"/>
              <a:t>.</a:t>
            </a:r>
            <a:endParaRPr lang="en-US" sz="2400" dirty="0"/>
          </a:p>
        </p:txBody>
      </p:sp>
      <p:pic>
        <p:nvPicPr>
          <p:cNvPr id="5" name="Picture 4"/>
          <p:cNvPicPr>
            <a:picLocks noChangeAspect="1"/>
          </p:cNvPicPr>
          <p:nvPr/>
        </p:nvPicPr>
        <p:blipFill>
          <a:blip r:embed="rId2"/>
          <a:stretch>
            <a:fillRect/>
          </a:stretch>
        </p:blipFill>
        <p:spPr>
          <a:xfrm>
            <a:off x="1863679" y="3825025"/>
            <a:ext cx="5174502" cy="2845976"/>
          </a:xfrm>
          <a:prstGeom prst="rect">
            <a:avLst/>
          </a:prstGeom>
        </p:spPr>
      </p:pic>
    </p:spTree>
    <p:extLst>
      <p:ext uri="{BB962C8B-B14F-4D97-AF65-F5344CB8AC3E}">
        <p14:creationId xmlns:p14="http://schemas.microsoft.com/office/powerpoint/2010/main" val="100145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normAutofit fontScale="90000"/>
          </a:bodyPr>
          <a:lstStyle/>
          <a:p>
            <a:r>
              <a:rPr lang="en-US" dirty="0"/>
              <a:t>A Look Back at Functions</a:t>
            </a:r>
          </a:p>
        </p:txBody>
      </p:sp>
      <p:sp>
        <p:nvSpPr>
          <p:cNvPr id="244739" name="Rectangle 3"/>
          <p:cNvSpPr>
            <a:spLocks noGrp="1" noChangeArrowheads="1"/>
          </p:cNvSpPr>
          <p:nvPr>
            <p:ph type="body" idx="1"/>
          </p:nvPr>
        </p:nvSpPr>
        <p:spPr>
          <a:xfrm>
            <a:off x="985234" y="1155700"/>
            <a:ext cx="7173532" cy="3584977"/>
          </a:xfrm>
        </p:spPr>
        <p:txBody>
          <a:bodyPr>
            <a:noAutofit/>
          </a:bodyPr>
          <a:lstStyle/>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stdio.h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math.h</a:t>
            </a:r>
            <a:r>
              <a:rPr lang="en-US" sz="1400" dirty="0">
                <a:latin typeface="Courier New" panose="02070309020205020404" pitchFamily="49" charset="0"/>
                <a:cs typeface="Courier New" panose="02070309020205020404" pitchFamily="49" charset="0"/>
              </a:rPr>
              <a:t>&gt;</a:t>
            </a:r>
          </a:p>
          <a:p>
            <a:pPr marL="0" indent="0">
              <a:spcBef>
                <a:spcPts val="300"/>
              </a:spcBef>
              <a:buNone/>
            </a:pPr>
            <a:r>
              <a:rPr lang="en-US" sz="1400" dirty="0">
                <a:latin typeface="Courier New" panose="02070309020205020404" pitchFamily="49" charset="0"/>
                <a:cs typeface="Courier New" panose="02070309020205020404" pitchFamily="49" charset="0"/>
              </a:rPr>
              <a:t>double distance(double x1, double y1, double x2, double y2)</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sqrt</a:t>
            </a:r>
            <a:r>
              <a:rPr lang="en-US" sz="1400" dirty="0">
                <a:latin typeface="Courier New" panose="02070309020205020404" pitchFamily="49" charset="0"/>
                <a:cs typeface="Courier New" panose="02070309020205020404" pitchFamily="49" charset="0"/>
              </a:rPr>
              <a:t>((x1-x2)*(x1-x2)+(y1-y2)*(y1-y2));</a:t>
            </a:r>
          </a:p>
          <a:p>
            <a:pPr marL="0" indent="0">
              <a:spcBef>
                <a:spcPts val="300"/>
              </a:spcBef>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dist</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main()</a:t>
            </a:r>
          </a:p>
          <a:p>
            <a:pPr marL="0" indent="0">
              <a:spcBef>
                <a:spcPts val="300"/>
              </a:spcBef>
              <a:buNone/>
            </a:pP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double </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 distance(0, 0, 3, 4);</a:t>
            </a:r>
          </a:p>
          <a:p>
            <a:pPr marL="0" indent="0">
              <a:spcBef>
                <a:spcPts val="30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printf</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 %lf\n",</a:t>
            </a:r>
            <a:r>
              <a:rPr lang="en-US" sz="1400" dirty="0" err="1">
                <a:latin typeface="Courier New" panose="02070309020205020404" pitchFamily="49" charset="0"/>
                <a:cs typeface="Courier New" panose="02070309020205020404" pitchFamily="49" charset="0"/>
              </a:rPr>
              <a:t>milage</a:t>
            </a:r>
            <a:r>
              <a:rPr lang="en-US" sz="1400" dirty="0">
                <a:latin typeface="Courier New" panose="02070309020205020404" pitchFamily="49" charset="0"/>
                <a:cs typeface="Courier New" panose="02070309020205020404" pitchFamily="49" charset="0"/>
              </a:rPr>
              <a:t>);</a:t>
            </a:r>
          </a:p>
          <a:p>
            <a:pPr marL="0" indent="0">
              <a:spcBef>
                <a:spcPts val="300"/>
              </a:spcBef>
              <a:buNone/>
            </a:pPr>
            <a:r>
              <a:rPr lang="en-US" sz="1400" dirty="0">
                <a:latin typeface="Courier New" panose="02070309020205020404" pitchFamily="49" charset="0"/>
                <a:cs typeface="Courier New" panose="02070309020205020404" pitchFamily="49" charset="0"/>
              </a:rPr>
              <a:t>	return 0;</a:t>
            </a:r>
          </a:p>
          <a:p>
            <a:pPr marL="0" indent="0">
              <a:spcBef>
                <a:spcPts val="300"/>
              </a:spcBef>
              <a:buNone/>
            </a:pPr>
            <a:r>
              <a:rPr lang="en-US" sz="1400" dirty="0">
                <a:latin typeface="Courier New" panose="02070309020205020404" pitchFamily="49" charset="0"/>
                <a:cs typeface="Courier New" panose="02070309020205020404" pitchFamily="49" charset="0"/>
              </a:rPr>
              <a:t>}</a:t>
            </a:r>
          </a:p>
        </p:txBody>
      </p:sp>
      <p:sp>
        <p:nvSpPr>
          <p:cNvPr id="2" name="Rectangle 1"/>
          <p:cNvSpPr/>
          <p:nvPr/>
        </p:nvSpPr>
        <p:spPr>
          <a:xfrm>
            <a:off x="1287887" y="5550794"/>
            <a:ext cx="1017431" cy="399245"/>
          </a:xfrm>
          <a:prstGeom prst="rect">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main</a:t>
            </a:r>
            <a:endParaRPr lang="en-US" sz="2000" b="1"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3841123" y="5550793"/>
            <a:ext cx="1461753" cy="399245"/>
          </a:xfrm>
          <a:prstGeom prst="rect">
            <a:avLst/>
          </a:prstGeom>
          <a:pattFill prst="pct30">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Courier New" panose="02070309020205020404" pitchFamily="49" charset="0"/>
                <a:cs typeface="Courier New" panose="02070309020205020404" pitchFamily="49" charset="0"/>
              </a:rPr>
              <a:t>distance</a:t>
            </a:r>
            <a:endParaRPr lang="en-US" sz="2000" b="1" dirty="0">
              <a:solidFill>
                <a:schemeClr val="tx1"/>
              </a:solidFill>
              <a:latin typeface="Courier New" panose="02070309020205020404" pitchFamily="49" charset="0"/>
              <a:cs typeface="Courier New" panose="02070309020205020404" pitchFamily="49" charset="0"/>
            </a:endParaRPr>
          </a:p>
        </p:txBody>
      </p:sp>
      <p:cxnSp>
        <p:nvCxnSpPr>
          <p:cNvPr id="5" name="Straight Arrow Connector 4"/>
          <p:cNvCxnSpPr>
            <a:stCxn id="2" idx="3"/>
            <a:endCxn id="6" idx="1"/>
          </p:cNvCxnSpPr>
          <p:nvPr/>
        </p:nvCxnSpPr>
        <p:spPr>
          <a:xfrm flipV="1">
            <a:off x="2305318" y="5750416"/>
            <a:ext cx="1535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39124" y="5760367"/>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(0,0,3,4)</a:t>
            </a:r>
            <a:endParaRPr lang="en-US" b="1" dirty="0">
              <a:latin typeface="Courier New" panose="02070309020205020404" pitchFamily="49" charset="0"/>
              <a:cs typeface="Courier New" panose="02070309020205020404" pitchFamily="49" charset="0"/>
            </a:endParaRPr>
          </a:p>
        </p:txBody>
      </p:sp>
      <p:sp>
        <p:nvSpPr>
          <p:cNvPr id="7" name="Freeform 6"/>
          <p:cNvSpPr/>
          <p:nvPr/>
        </p:nvSpPr>
        <p:spPr>
          <a:xfrm>
            <a:off x="1878705" y="5253782"/>
            <a:ext cx="2794716" cy="297011"/>
          </a:xfrm>
          <a:custGeom>
            <a:avLst/>
            <a:gdLst>
              <a:gd name="connsiteX0" fmla="*/ 2794716 w 2794716"/>
              <a:gd name="connsiteY0" fmla="*/ 682580 h 682580"/>
              <a:gd name="connsiteX1" fmla="*/ 1287887 w 2794716"/>
              <a:gd name="connsiteY1" fmla="*/ 0 h 682580"/>
              <a:gd name="connsiteX2" fmla="*/ 0 w 2794716"/>
              <a:gd name="connsiteY2" fmla="*/ 682580 h 682580"/>
            </a:gdLst>
            <a:ahLst/>
            <a:cxnLst>
              <a:cxn ang="0">
                <a:pos x="connsiteX0" y="connsiteY0"/>
              </a:cxn>
              <a:cxn ang="0">
                <a:pos x="connsiteX1" y="connsiteY1"/>
              </a:cxn>
              <a:cxn ang="0">
                <a:pos x="connsiteX2" y="connsiteY2"/>
              </a:cxn>
            </a:cxnLst>
            <a:rect l="l" t="t" r="r" b="b"/>
            <a:pathLst>
              <a:path w="2794716" h="682580">
                <a:moveTo>
                  <a:pt x="2794716" y="682580"/>
                </a:moveTo>
                <a:cubicBezTo>
                  <a:pt x="2274194" y="341290"/>
                  <a:pt x="1753673" y="0"/>
                  <a:pt x="1287887" y="0"/>
                </a:cubicBezTo>
                <a:cubicBezTo>
                  <a:pt x="822101" y="0"/>
                  <a:pt x="244698" y="480811"/>
                  <a:pt x="0" y="682580"/>
                </a:cubicBezTo>
              </a:path>
            </a:pathLst>
          </a:custGeom>
          <a:noFill/>
          <a:ln>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541967" y="4876576"/>
            <a:ext cx="1468192" cy="369332"/>
          </a:xfrm>
          <a:prstGeom prst="rect">
            <a:avLst/>
          </a:prstGeom>
          <a:noFill/>
        </p:spPr>
        <p:txBody>
          <a:bodyPr wrap="square" rtlCol="0">
            <a:spAutoFit/>
          </a:bodyPr>
          <a:lstStyle/>
          <a:p>
            <a:pPr algn="ctr"/>
            <a:r>
              <a:rPr lang="en-US" b="1" dirty="0" smtClean="0">
                <a:latin typeface="Courier New" panose="02070309020205020404" pitchFamily="49" charset="0"/>
                <a:cs typeface="Courier New" panose="02070309020205020404" pitchFamily="49" charset="0"/>
              </a:rPr>
              <a:t>(5)</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790572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Solve Hanoi with 4 Discs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65" y="2040272"/>
            <a:ext cx="8624268" cy="3368855"/>
          </a:xfrm>
        </p:spPr>
      </p:pic>
    </p:spTree>
    <p:extLst>
      <p:ext uri="{BB962C8B-B14F-4D97-AF65-F5344CB8AC3E}">
        <p14:creationId xmlns:p14="http://schemas.microsoft.com/office/powerpoint/2010/main" val="402969685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Solve Hanoi with 4 Discs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865" y="2040272"/>
            <a:ext cx="8624269" cy="3368855"/>
          </a:xfrm>
        </p:spPr>
      </p:pic>
    </p:spTree>
    <p:extLst>
      <p:ext uri="{BB962C8B-B14F-4D97-AF65-F5344CB8AC3E}">
        <p14:creationId xmlns:p14="http://schemas.microsoft.com/office/powerpoint/2010/main" val="25492052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Recursive Solution</a:t>
            </a:r>
            <a:endParaRPr lang="en-US" dirty="0"/>
          </a:p>
        </p:txBody>
      </p:sp>
      <p:sp>
        <p:nvSpPr>
          <p:cNvPr id="3" name="Content Placeholder 2"/>
          <p:cNvSpPr>
            <a:spLocks noGrp="1"/>
          </p:cNvSpPr>
          <p:nvPr>
            <p:ph idx="1"/>
          </p:nvPr>
        </p:nvSpPr>
        <p:spPr/>
        <p:txBody>
          <a:bodyPr/>
          <a:lstStyle/>
          <a:p>
            <a:r>
              <a:rPr lang="en-US" dirty="0" smtClean="0"/>
              <a:t>Problem: Move </a:t>
            </a:r>
            <a:r>
              <a:rPr lang="en-US" b="1" dirty="0" smtClean="0"/>
              <a:t>N</a:t>
            </a:r>
            <a:r>
              <a:rPr lang="en-US" dirty="0" smtClean="0"/>
              <a:t> discs from </a:t>
            </a:r>
            <a:r>
              <a:rPr lang="en-US" b="1" dirty="0" smtClean="0"/>
              <a:t>source</a:t>
            </a:r>
            <a:r>
              <a:rPr lang="en-US" dirty="0" smtClean="0"/>
              <a:t> peg to </a:t>
            </a:r>
            <a:r>
              <a:rPr lang="en-US" b="1" dirty="0" smtClean="0"/>
              <a:t>destination</a:t>
            </a:r>
            <a:r>
              <a:rPr lang="en-US" dirty="0" smtClean="0"/>
              <a:t> peg using </a:t>
            </a:r>
            <a:r>
              <a:rPr lang="en-US" b="1" dirty="0" smtClean="0"/>
              <a:t>auxiliary</a:t>
            </a:r>
            <a:r>
              <a:rPr lang="en-US" dirty="0" smtClean="0"/>
              <a:t> peg as via</a:t>
            </a:r>
          </a:p>
          <a:p>
            <a:r>
              <a:rPr lang="en-US" dirty="0" smtClean="0"/>
              <a:t>Base case:</a:t>
            </a:r>
          </a:p>
          <a:p>
            <a:pPr lvl="1"/>
            <a:r>
              <a:rPr lang="en-US" dirty="0" smtClean="0"/>
              <a:t>Move disc from source peg to destination peg (</a:t>
            </a:r>
            <a:r>
              <a:rPr lang="en-US" dirty="0"/>
              <a:t>N = </a:t>
            </a:r>
            <a:r>
              <a:rPr lang="en-US" dirty="0" smtClean="0"/>
              <a:t>1)</a:t>
            </a:r>
            <a:endParaRPr lang="en-US" dirty="0"/>
          </a:p>
        </p:txBody>
      </p:sp>
      <p:pic>
        <p:nvPicPr>
          <p:cNvPr id="6" name="Picture 5"/>
          <p:cNvPicPr>
            <a:picLocks noChangeAspect="1"/>
          </p:cNvPicPr>
          <p:nvPr/>
        </p:nvPicPr>
        <p:blipFill>
          <a:blip r:embed="rId2"/>
          <a:stretch>
            <a:fillRect/>
          </a:stretch>
        </p:blipFill>
        <p:spPr>
          <a:xfrm>
            <a:off x="2886549" y="3158550"/>
            <a:ext cx="3370901" cy="3342811"/>
          </a:xfrm>
          <a:prstGeom prst="rect">
            <a:avLst/>
          </a:prstGeom>
        </p:spPr>
      </p:pic>
    </p:spTree>
    <p:extLst>
      <p:ext uri="{BB962C8B-B14F-4D97-AF65-F5344CB8AC3E}">
        <p14:creationId xmlns:p14="http://schemas.microsoft.com/office/powerpoint/2010/main" val="162996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Recursive Solution</a:t>
            </a:r>
          </a:p>
        </p:txBody>
      </p:sp>
      <p:sp>
        <p:nvSpPr>
          <p:cNvPr id="3" name="Content Placeholder 2"/>
          <p:cNvSpPr>
            <a:spLocks noGrp="1"/>
          </p:cNvSpPr>
          <p:nvPr>
            <p:ph idx="1"/>
          </p:nvPr>
        </p:nvSpPr>
        <p:spPr/>
        <p:txBody>
          <a:bodyPr/>
          <a:lstStyle/>
          <a:p>
            <a:r>
              <a:rPr lang="en-US" dirty="0" smtClean="0"/>
              <a:t>Problem: Move </a:t>
            </a:r>
            <a:r>
              <a:rPr lang="en-US" b="1" dirty="0" smtClean="0"/>
              <a:t>N</a:t>
            </a:r>
            <a:r>
              <a:rPr lang="en-US" dirty="0" smtClean="0"/>
              <a:t> discs from </a:t>
            </a:r>
            <a:r>
              <a:rPr lang="en-US" b="1" dirty="0" smtClean="0"/>
              <a:t>source</a:t>
            </a:r>
            <a:r>
              <a:rPr lang="en-US" dirty="0" smtClean="0"/>
              <a:t> peg to </a:t>
            </a:r>
            <a:r>
              <a:rPr lang="en-US" b="1" dirty="0" smtClean="0"/>
              <a:t>destination</a:t>
            </a:r>
            <a:r>
              <a:rPr lang="en-US" dirty="0" smtClean="0"/>
              <a:t> peg using </a:t>
            </a:r>
            <a:r>
              <a:rPr lang="en-US" b="1" dirty="0" smtClean="0"/>
              <a:t>auxiliary</a:t>
            </a:r>
            <a:r>
              <a:rPr lang="en-US" dirty="0" smtClean="0"/>
              <a:t> peg as via</a:t>
            </a:r>
          </a:p>
          <a:p>
            <a:r>
              <a:rPr lang="en-US" dirty="0" smtClean="0"/>
              <a:t>General case:</a:t>
            </a:r>
          </a:p>
          <a:p>
            <a:pPr lvl="1"/>
            <a:r>
              <a:rPr lang="en-US" dirty="0" smtClean="0"/>
              <a:t>Move N-1 discs from source peg to auxiliary peg via destination peg</a:t>
            </a:r>
          </a:p>
          <a:p>
            <a:pPr lvl="1"/>
            <a:r>
              <a:rPr lang="en-US" dirty="0" smtClean="0"/>
              <a:t>Move disc from source peg to destination peg</a:t>
            </a:r>
          </a:p>
          <a:p>
            <a:pPr lvl="1"/>
            <a:r>
              <a:rPr lang="en-US" dirty="0" smtClean="0"/>
              <a:t>Move N-1 discs from auxiliary peg to destination peg via source peg</a:t>
            </a:r>
            <a:endParaRPr lang="en-US" dirty="0"/>
          </a:p>
        </p:txBody>
      </p:sp>
      <p:pic>
        <p:nvPicPr>
          <p:cNvPr id="5" name="Picture 4"/>
          <p:cNvPicPr>
            <a:picLocks noChangeAspect="1"/>
          </p:cNvPicPr>
          <p:nvPr/>
        </p:nvPicPr>
        <p:blipFill>
          <a:blip r:embed="rId2"/>
          <a:stretch>
            <a:fillRect/>
          </a:stretch>
        </p:blipFill>
        <p:spPr>
          <a:xfrm>
            <a:off x="162521" y="4005331"/>
            <a:ext cx="8822765" cy="1298678"/>
          </a:xfrm>
          <a:prstGeom prst="rect">
            <a:avLst/>
          </a:prstGeom>
        </p:spPr>
      </p:pic>
    </p:spTree>
    <p:extLst>
      <p:ext uri="{BB962C8B-B14F-4D97-AF65-F5344CB8AC3E}">
        <p14:creationId xmlns:p14="http://schemas.microsoft.com/office/powerpoint/2010/main" val="1938041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167425" y="1524000"/>
            <a:ext cx="8747975" cy="4572000"/>
          </a:xfrm>
        </p:spPr>
        <p:txBody>
          <a:bodyPr>
            <a:normAutofit fontScale="77500" lnSpcReduction="20000"/>
          </a:bodyPr>
          <a:lstStyle/>
          <a:p>
            <a:pPr>
              <a:spcBef>
                <a:spcPts val="0"/>
              </a:spcBef>
              <a:buNone/>
            </a:pPr>
            <a:r>
              <a:rPr lang="en-US" dirty="0">
                <a:latin typeface="Courier New" panose="02070309020205020404" pitchFamily="49" charset="0"/>
                <a:cs typeface="Times New Roman" panose="02020603050405020304" pitchFamily="18" charset="0"/>
              </a:rPr>
              <a:t>#include &lt;</a:t>
            </a:r>
            <a:r>
              <a:rPr lang="en-US" dirty="0" err="1">
                <a:latin typeface="Courier New" panose="02070309020205020404" pitchFamily="49" charset="0"/>
                <a:cs typeface="Times New Roman" panose="02020603050405020304" pitchFamily="18" charset="0"/>
              </a:rPr>
              <a:t>stdio.h</a:t>
            </a:r>
            <a:r>
              <a:rPr lang="en-US" dirty="0">
                <a:latin typeface="Courier New" panose="02070309020205020404" pitchFamily="49" charset="0"/>
                <a:cs typeface="Times New Roman" panose="02020603050405020304" pitchFamily="18" charset="0"/>
              </a:rPr>
              <a:t>&gt;</a:t>
            </a:r>
          </a:p>
          <a:p>
            <a:pPr>
              <a:spcBef>
                <a:spcPts val="0"/>
              </a:spcBef>
              <a:buNone/>
            </a:pPr>
            <a:r>
              <a:rPr lang="en-US" dirty="0">
                <a:latin typeface="Courier New" panose="02070309020205020404" pitchFamily="49" charset="0"/>
                <a:cs typeface="Times New Roman" panose="02020603050405020304" pitchFamily="18" charset="0"/>
              </a:rPr>
              <a:t>void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a:t>
            </a:r>
            <a:r>
              <a:rPr lang="en-US" dirty="0" err="1">
                <a:latin typeface="Courier New" panose="02070309020205020404" pitchFamily="49" charset="0"/>
                <a:cs typeface="Times New Roman" panose="02020603050405020304" pitchFamily="18" charset="0"/>
              </a:rPr>
              <a:t>int</a:t>
            </a:r>
            <a:r>
              <a:rPr lang="en-US" dirty="0">
                <a:latin typeface="Courier New" panose="02070309020205020404" pitchFamily="49" charset="0"/>
                <a:cs typeface="Times New Roman" panose="02020603050405020304" pitchFamily="18" charset="0"/>
              </a:rPr>
              <a:t> n, char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char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char aux)</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if(n == 1)</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printf</a:t>
            </a:r>
            <a:r>
              <a:rPr lang="en-US" dirty="0">
                <a:latin typeface="Courier New" panose="02070309020205020404" pitchFamily="49" charset="0"/>
                <a:cs typeface="Times New Roman" panose="02020603050405020304" pitchFamily="18" charset="0"/>
              </a:rPr>
              <a:t>("Move disc from peg %c to peg %c\n",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else</a:t>
            </a:r>
          </a:p>
          <a:p>
            <a:pPr>
              <a:spcBef>
                <a:spcPts val="0"/>
              </a:spcBef>
              <a:buNone/>
            </a:pPr>
            <a:r>
              <a:rPr lang="en-US" dirty="0">
                <a:latin typeface="Courier New" panose="02070309020205020404" pitchFamily="49" charset="0"/>
                <a:cs typeface="Times New Roman" panose="02020603050405020304" pitchFamily="18" charset="0"/>
              </a:rPr>
              <a:t>    {</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(n-1,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aux,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(1,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aux);</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(n-1, aux, </a:t>
            </a:r>
            <a:r>
              <a:rPr lang="en-US" dirty="0" err="1">
                <a:latin typeface="Courier New" panose="02070309020205020404" pitchFamily="49" charset="0"/>
                <a:cs typeface="Times New Roman" panose="02020603050405020304" pitchFamily="18" charset="0"/>
              </a:rPr>
              <a:t>dst</a:t>
            </a: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src</a:t>
            </a: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p>
          <a:p>
            <a:pPr>
              <a:spcBef>
                <a:spcPts val="0"/>
              </a:spcBef>
              <a:buNone/>
            </a:pPr>
            <a:r>
              <a:rPr lang="en-US" dirty="0" smtClean="0">
                <a:latin typeface="Courier New" panose="02070309020205020404" pitchFamily="49" charset="0"/>
                <a:cs typeface="Times New Roman" panose="02020603050405020304" pitchFamily="18" charset="0"/>
              </a:rPr>
              <a:t>}</a:t>
            </a:r>
          </a:p>
          <a:p>
            <a:pPr>
              <a:spcBef>
                <a:spcPts val="0"/>
              </a:spcBef>
              <a:buNone/>
            </a:pPr>
            <a:endParaRPr lang="en-US" dirty="0">
              <a:latin typeface="Courier New" panose="02070309020205020404" pitchFamily="49" charset="0"/>
              <a:cs typeface="Times New Roman" panose="02020603050405020304" pitchFamily="18" charset="0"/>
            </a:endParaRPr>
          </a:p>
          <a:p>
            <a:pPr>
              <a:spcBef>
                <a:spcPts val="0"/>
              </a:spcBef>
              <a:buNone/>
            </a:pPr>
            <a:r>
              <a:rPr lang="en-US" dirty="0" err="1">
                <a:latin typeface="Courier New" panose="02070309020205020404" pitchFamily="49" charset="0"/>
                <a:cs typeface="Times New Roman" panose="02020603050405020304" pitchFamily="18" charset="0"/>
              </a:rPr>
              <a:t>int</a:t>
            </a:r>
            <a:r>
              <a:rPr lang="en-US" dirty="0">
                <a:latin typeface="Courier New" panose="02070309020205020404" pitchFamily="49" charset="0"/>
                <a:cs typeface="Times New Roman" panose="02020603050405020304" pitchFamily="18" charset="0"/>
              </a:rPr>
              <a:t> main()</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r>
              <a:rPr lang="en-US" dirty="0">
                <a:latin typeface="Courier New" panose="02070309020205020404" pitchFamily="49" charset="0"/>
                <a:cs typeface="Times New Roman" panose="02020603050405020304" pitchFamily="18" charset="0"/>
              </a:rPr>
              <a:t>	</a:t>
            </a:r>
            <a:r>
              <a:rPr lang="en-US" dirty="0" err="1">
                <a:latin typeface="Courier New" panose="02070309020205020404" pitchFamily="49" charset="0"/>
                <a:cs typeface="Times New Roman" panose="02020603050405020304" pitchFamily="18" charset="0"/>
              </a:rPr>
              <a:t>hanoi</a:t>
            </a:r>
            <a:r>
              <a:rPr lang="en-US" dirty="0">
                <a:latin typeface="Courier New" panose="02070309020205020404" pitchFamily="49" charset="0"/>
                <a:cs typeface="Times New Roman" panose="02020603050405020304" pitchFamily="18" charset="0"/>
              </a:rPr>
              <a:t>(4, 'A', 'C', 'B');</a:t>
            </a:r>
          </a:p>
          <a:p>
            <a:pPr>
              <a:spcBef>
                <a:spcPts val="0"/>
              </a:spcBef>
              <a:buNone/>
            </a:pPr>
            <a:r>
              <a:rPr lang="en-US" dirty="0">
                <a:latin typeface="Courier New" panose="02070309020205020404" pitchFamily="49" charset="0"/>
                <a:cs typeface="Times New Roman" panose="02020603050405020304" pitchFamily="18" charset="0"/>
              </a:rPr>
              <a:t>	return 0;</a:t>
            </a:r>
          </a:p>
          <a:p>
            <a:pPr>
              <a:spcBef>
                <a:spcPts val="0"/>
              </a:spcBef>
              <a:buNone/>
            </a:pPr>
            <a:r>
              <a:rPr lang="en-US" dirty="0">
                <a:latin typeface="Courier New" panose="02070309020205020404" pitchFamily="49" charset="0"/>
                <a:cs typeface="Times New Roman" panose="02020603050405020304" pitchFamily="18" charset="0"/>
              </a:rPr>
              <a:t>}</a:t>
            </a:r>
          </a:p>
          <a:p>
            <a:pPr>
              <a:spcBef>
                <a:spcPts val="0"/>
              </a:spcBef>
              <a:buNone/>
            </a:pPr>
            <a:endParaRPr lang="en-US" dirty="0">
              <a:latin typeface="Courier New" panose="02070309020205020404" pitchFamily="49" charset="0"/>
              <a:cs typeface="Times New Roman" panose="02020603050405020304" pitchFamily="18" charset="0"/>
            </a:endParaRPr>
          </a:p>
          <a:p>
            <a:pPr>
              <a:spcBef>
                <a:spcPts val="0"/>
              </a:spcBef>
              <a:buNone/>
            </a:pPr>
            <a:endParaRPr lang="en-US" dirty="0">
              <a:latin typeface="Courier New" panose="02070309020205020404" pitchFamily="49" charset="0"/>
              <a:cs typeface="Times New Roman" panose="02020603050405020304" pitchFamily="18" charset="0"/>
            </a:endParaRPr>
          </a:p>
        </p:txBody>
      </p:sp>
      <p:sp>
        <p:nvSpPr>
          <p:cNvPr id="4" name="Title 1"/>
          <p:cNvSpPr>
            <a:spLocks noGrp="1"/>
          </p:cNvSpPr>
          <p:nvPr>
            <p:ph type="title"/>
          </p:nvPr>
        </p:nvSpPr>
        <p:spPr>
          <a:xfrm>
            <a:off x="155575" y="161927"/>
            <a:ext cx="8797925" cy="676274"/>
          </a:xfrm>
        </p:spPr>
        <p:txBody>
          <a:bodyPr>
            <a:normAutofit fontScale="90000"/>
          </a:bodyPr>
          <a:lstStyle/>
          <a:p>
            <a:r>
              <a:rPr lang="en-US" dirty="0"/>
              <a:t>Recursive Function for Solving Hanoi</a:t>
            </a:r>
          </a:p>
        </p:txBody>
      </p:sp>
    </p:spTree>
    <p:extLst>
      <p:ext uri="{BB962C8B-B14F-4D97-AF65-F5344CB8AC3E}">
        <p14:creationId xmlns:p14="http://schemas.microsoft.com/office/powerpoint/2010/main" val="8810855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onut 7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6" name="Donut 7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7" name="Donut 76"/>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8" name="Donut 77"/>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79" name="TextBox 78"/>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80" name="TextBox 79"/>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81" name="TextBox 80"/>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82" name="Can 81"/>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Can 82"/>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Can 83"/>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4899592" y="171562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31" name="Rounded Rectangle 30"/>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2" name="Rounded Rectangle 31"/>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33" name="Rounded Rectangle 32"/>
          <p:cNvSpPr/>
          <p:nvPr/>
        </p:nvSpPr>
        <p:spPr>
          <a:xfrm>
            <a:off x="2591307" y="24459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34" name="Rounded Rectangle 33"/>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283022"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37" name="Straight Arrow Connector 36"/>
          <p:cNvCxnSpPr>
            <a:endCxn id="33"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6" idx="3"/>
            <a:endCxn id="34"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35"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7"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3" idx="3"/>
            <a:endCxn id="28"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29"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0"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5" idx="3"/>
            <a:endCxn id="31"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2"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9" idx="3"/>
            <a:endCxn id="19"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20"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3"/>
            <a:endCxn id="22"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1"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3"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4"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2" idx="3"/>
            <a:endCxn id="2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239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ounded Rectangle 14"/>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6" name="Rounded Rectangle 15"/>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7" name="Rounded Rectangle 16"/>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4899592" y="171562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2591307" y="24459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47" name="Straight Arrow Connector 46"/>
          <p:cNvCxnSpPr>
            <a:endCxn id="43"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3"/>
            <a:endCxn id="44"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5"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7"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3"/>
            <a:endCxn id="29"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30"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5" idx="3"/>
            <a:endCxn id="41"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5"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7" idx="3"/>
            <a:endCxn id="16"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17"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0" idx="3"/>
            <a:endCxn id="19"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0"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3"/>
            <a:endCxn id="22"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4"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2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4413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ounded Rectangle 17"/>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8"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9"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20"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1"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2"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5"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6"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7"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29"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6007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3891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755425" y="51475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7"/>
            <a:ext cx="87013" cy="88948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182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37461_CH04_AIT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7502" y="4427777"/>
            <a:ext cx="6434070" cy="2278733"/>
          </a:xfrm>
          <a:prstGeom prst="rect">
            <a:avLst/>
          </a:prstGeom>
          <a:noFill/>
        </p:spPr>
      </p:pic>
      <p:sp>
        <p:nvSpPr>
          <p:cNvPr id="2" name="Title 1"/>
          <p:cNvSpPr>
            <a:spLocks noGrp="1"/>
          </p:cNvSpPr>
          <p:nvPr>
            <p:ph type="title"/>
          </p:nvPr>
        </p:nvSpPr>
        <p:spPr/>
        <p:txBody>
          <a:bodyPr>
            <a:normAutofit fontScale="90000"/>
          </a:bodyPr>
          <a:lstStyle/>
          <a:p>
            <a:r>
              <a:rPr lang="en-US" dirty="0"/>
              <a:t>Recursion</a:t>
            </a:r>
          </a:p>
        </p:txBody>
      </p:sp>
      <p:sp>
        <p:nvSpPr>
          <p:cNvPr id="3" name="Content Placeholder 2"/>
          <p:cNvSpPr>
            <a:spLocks noGrp="1"/>
          </p:cNvSpPr>
          <p:nvPr>
            <p:ph idx="1"/>
          </p:nvPr>
        </p:nvSpPr>
        <p:spPr/>
        <p:txBody>
          <a:bodyPr>
            <a:normAutofit/>
          </a:bodyPr>
          <a:lstStyle/>
          <a:p>
            <a:pPr algn="just"/>
            <a:r>
              <a:rPr lang="en-US" sz="2400" b="1" i="1" dirty="0">
                <a:cs typeface="Times New Roman" panose="02020603050405020304" pitchFamily="18" charset="0"/>
              </a:rPr>
              <a:t>Recursion</a:t>
            </a:r>
            <a:r>
              <a:rPr lang="en-US" sz="2400" dirty="0">
                <a:cs typeface="Times New Roman" panose="02020603050405020304" pitchFamily="18" charset="0"/>
              </a:rPr>
              <a:t> is a technique that solves a problem by solving a smaller problem of the same type.</a:t>
            </a:r>
          </a:p>
          <a:p>
            <a:pPr algn="just"/>
            <a:r>
              <a:rPr lang="en-US" sz="2400" dirty="0">
                <a:cs typeface="Times New Roman" panose="02020603050405020304" pitchFamily="18" charset="0"/>
              </a:rPr>
              <a:t>Recursion can be implemented using a </a:t>
            </a:r>
            <a:r>
              <a:rPr lang="en-US" sz="2400" b="1" i="1" dirty="0">
                <a:cs typeface="Times New Roman" panose="02020603050405020304" pitchFamily="18" charset="0"/>
              </a:rPr>
              <a:t>recursive function</a:t>
            </a:r>
            <a:r>
              <a:rPr lang="en-US" sz="2400" dirty="0">
                <a:cs typeface="Times New Roman" panose="02020603050405020304" pitchFamily="18" charset="0"/>
              </a:rPr>
              <a:t> (a function invoking itself, either directly or indirectly).</a:t>
            </a:r>
          </a:p>
          <a:p>
            <a:pPr algn="just"/>
            <a:r>
              <a:rPr lang="en-US" sz="2400" dirty="0">
                <a:cs typeface="Times New Roman" panose="02020603050405020304" pitchFamily="18" charset="0"/>
              </a:rPr>
              <a:t>Recursion can be used as an alternative to iteration.</a:t>
            </a:r>
          </a:p>
          <a:p>
            <a:pPr algn="just"/>
            <a:r>
              <a:rPr lang="en-US" sz="2400" dirty="0">
                <a:cs typeface="Times New Roman" panose="02020603050405020304" pitchFamily="18" charset="0"/>
              </a:rPr>
              <a:t>It is an important and powerful tool in problem solving and programming. </a:t>
            </a:r>
          </a:p>
          <a:p>
            <a:pPr algn="just"/>
            <a:r>
              <a:rPr lang="en-US" sz="2400" dirty="0">
                <a:cs typeface="Times New Roman" panose="02020603050405020304" pitchFamily="18" charset="0"/>
              </a:rPr>
              <a:t>It is a programming technique that naturally implements the divide-and-conquer problem solving methodology.</a:t>
            </a:r>
          </a:p>
          <a:p>
            <a:pPr>
              <a:buNone/>
            </a:pPr>
            <a:endParaRPr lang="en-US" sz="2400" dirty="0"/>
          </a:p>
          <a:p>
            <a:endParaRPr lang="en-US" sz="2400" dirty="0"/>
          </a:p>
        </p:txBody>
      </p:sp>
    </p:spTree>
    <p:extLst>
      <p:ext uri="{BB962C8B-B14F-4D97-AF65-F5344CB8AC3E}">
        <p14:creationId xmlns:p14="http://schemas.microsoft.com/office/powerpoint/2010/main" val="39708705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onut 3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Donut 34"/>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6" name="TextBox 35"/>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7" name="TextBox 36"/>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8" name="TextBox 37"/>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9" name="Can 38"/>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1" name="Rounded Rectangle 3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55514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075876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607318" y="5092218"/>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1040329" y="5092217"/>
            <a:ext cx="87013" cy="98929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8"/>
            <a:ext cx="86302" cy="123714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7951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1"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2"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75" name="Rounded Rectangle 74"/>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76" name="Rounded Rectangle 75"/>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39871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43836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nut 3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Donut 33"/>
          <p:cNvSpPr/>
          <p:nvPr/>
        </p:nvSpPr>
        <p:spPr>
          <a:xfrm>
            <a:off x="2752639" y="5536959"/>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 name="TextBox 34"/>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6" name="TextBox 35"/>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7" name="TextBox 36"/>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8" name="Can 37"/>
          <p:cNvSpPr/>
          <p:nvPr/>
        </p:nvSpPr>
        <p:spPr>
          <a:xfrm>
            <a:off x="3037899" y="5092217"/>
            <a:ext cx="86302" cy="128238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4838794" y="5092217"/>
            <a:ext cx="86302" cy="125599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8" name="Rounded Rectangle 2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2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4795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nut 27"/>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Donut 31"/>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3" name="Donut 32"/>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4" name="TextBox 33"/>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5" name="TextBox 34"/>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6" name="TextBox 35"/>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9" name="Can 38"/>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Can 39"/>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Can 40"/>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1213131"/>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5" name="Rounded Rectangle 24"/>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6" name="Rounded Rectangle 25"/>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2"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4"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5"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26"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38"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6923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957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04475" y="5000830"/>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7" name="Can 36"/>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08712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Can 38"/>
          <p:cNvSpPr/>
          <p:nvPr/>
        </p:nvSpPr>
        <p:spPr>
          <a:xfrm>
            <a:off x="3037899" y="5092217"/>
            <a:ext cx="86302" cy="13276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1" name="Rounded Rectangle 20"/>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1"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5"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6"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74075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onut 20"/>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Can 35"/>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3"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9"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0"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5"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736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type="body" idx="1"/>
          </p:nvPr>
        </p:nvSpPr>
        <p:spPr>
          <a:xfrm>
            <a:off x="457200" y="1524000"/>
            <a:ext cx="8458200" cy="4572000"/>
          </a:xfrm>
        </p:spPr>
        <p:txBody>
          <a:bodyPr/>
          <a:lstStyle/>
          <a:p>
            <a:pPr eaLnBrk="1" hangingPunct="1">
              <a:buFontTx/>
              <a:buNone/>
            </a:pPr>
            <a:r>
              <a:rPr lang="en-US" sz="2000" smtClean="0">
                <a:cs typeface="Times New Roman" panose="02020603050405020304" pitchFamily="18" charset="0"/>
              </a:rPr>
              <a:t>n! = n * (n-1) * (n-2) *  … * 2 * 1		for any integer n&gt;0</a:t>
            </a:r>
          </a:p>
          <a:p>
            <a:pPr eaLnBrk="1" hangingPunct="1">
              <a:buFontTx/>
              <a:buNone/>
            </a:pPr>
            <a:r>
              <a:rPr lang="en-US" smtClean="0">
                <a:cs typeface="Times New Roman" panose="02020603050405020304" pitchFamily="18" charset="0"/>
              </a:rPr>
              <a:t>0! = 1</a:t>
            </a:r>
          </a:p>
          <a:p>
            <a:pPr eaLnBrk="1" hangingPunct="1">
              <a:buFontTx/>
              <a:buNone/>
            </a:pPr>
            <a:endParaRPr lang="en-US" smtClean="0">
              <a:cs typeface="Times New Roman" panose="02020603050405020304" pitchFamily="18" charset="0"/>
            </a:endParaRPr>
          </a:p>
          <a:p>
            <a:pPr eaLnBrk="1" hangingPunct="1">
              <a:buFontTx/>
              <a:buNone/>
            </a:pPr>
            <a:r>
              <a:rPr lang="en-US" b="1" u="sng" smtClean="0">
                <a:cs typeface="Times New Roman" panose="02020603050405020304" pitchFamily="18" charset="0"/>
              </a:rPr>
              <a:t>Iterative Definition in C:</a:t>
            </a:r>
            <a:endParaRPr lang="en-US" u="sng" smtClean="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1;</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for (i = n; i &gt;= 1; i--)</a:t>
            </a:r>
            <a:endParaRPr lang="en-US" sz="2000" smtClean="0">
              <a:latin typeface="Courier New" panose="02070309020205020404" pitchFamily="49" charset="0"/>
              <a:cs typeface="Times New Roman" panose="02020603050405020304" pitchFamily="18" charset="0"/>
            </a:endParaRPr>
          </a:p>
          <a:p>
            <a:pPr eaLnBrk="1" hangingPunct="1">
              <a:buFontTx/>
              <a:buNone/>
            </a:pPr>
            <a:r>
              <a:rPr lang="en-US" sz="2000" smtClean="0">
                <a:latin typeface="Courier New" panose="02070309020205020404" pitchFamily="49" charset="0"/>
                <a:cs typeface="Courier New" panose="02070309020205020404" pitchFamily="49" charset="0"/>
              </a:rPr>
              <a:t>	    fval = fval * i;</a:t>
            </a:r>
            <a:endParaRPr lang="en-US" sz="2000" smtClean="0">
              <a:latin typeface="Courier New" panose="02070309020205020404" pitchFamily="49" charset="0"/>
              <a:cs typeface="Times New Roman" panose="02020603050405020304" pitchFamily="18" charset="0"/>
            </a:endParaRPr>
          </a:p>
          <a:p>
            <a:pPr eaLnBrk="1" hangingPunct="1">
              <a:buFontTx/>
              <a:buNone/>
            </a:pPr>
            <a:endParaRPr lang="en-US" sz="2000" smtClean="0">
              <a:latin typeface="Courier New" panose="02070309020205020404" pitchFamily="49"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a:t>Factorial – </a:t>
            </a:r>
            <a:r>
              <a:rPr lang="en-US" dirty="0" smtClean="0"/>
              <a:t>Iterative Definition</a:t>
            </a:r>
            <a:endParaRPr lang="en-US" dirty="0"/>
          </a:p>
        </p:txBody>
      </p:sp>
    </p:spTree>
    <p:extLst>
      <p:ext uri="{BB962C8B-B14F-4D97-AF65-F5344CB8AC3E}">
        <p14:creationId xmlns:p14="http://schemas.microsoft.com/office/powerpoint/2010/main" val="42798025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nut 24"/>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Donut 30"/>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2" name="TextBox 31"/>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3" name="TextBox 32"/>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4" name="TextBox 33"/>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5" name="Can 34"/>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Can 35"/>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Can 37"/>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ounded Rectangle 16"/>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18" name="Rounded Rectangle 17"/>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19" name="Rounded Rectangle 1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170684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2" name="Rounded Rectangle 21"/>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267342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0" name="Straight Arrow Connector 49"/>
          <p:cNvCxnSpPr>
            <a:endCxn id="46"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9" idx="3"/>
            <a:endCxn id="47"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48"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40"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6" idx="3"/>
            <a:endCxn id="41"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8" idx="3"/>
            <a:endCxn id="44"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7"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0" idx="3"/>
            <a:endCxn id="18"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3"/>
            <a:endCxn id="22"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3"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3" idx="3"/>
            <a:endCxn id="27"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4"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2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5" idx="3"/>
            <a:endCxn id="37"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36999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1299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4553533" y="5419787"/>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165708"/>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213334"/>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7895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Can 34"/>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Can 36"/>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0" name="Rounded Rectangle 19"/>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3" name="Rounded Rectangle 22"/>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24" name="Rounded Rectangle 23"/>
          <p:cNvSpPr/>
          <p:nvPr/>
        </p:nvSpPr>
        <p:spPr>
          <a:xfrm>
            <a:off x="7207877" y="1706842"/>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218790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2" name="Straight Arrow Connector 51"/>
          <p:cNvCxnSpPr>
            <a:endCxn id="48"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3"/>
            <a:endCxn id="49"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50"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2"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8" idx="3"/>
            <a:endCxn id="43"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44"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0" idx="3"/>
            <a:endCxn id="46"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47"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2" idx="3"/>
            <a:endCxn id="20"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3"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4"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4" idx="3"/>
            <a:endCxn id="27"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29"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5" idx="3"/>
            <a:endCxn id="36"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0"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8"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47" idx="3"/>
            <a:endCxn id="40"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41"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1225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66581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4405426" y="5363075"/>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2609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4838794" y="5092218"/>
            <a:ext cx="86302" cy="1260956"/>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0"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5695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Can 22"/>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9655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731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754912" y="5381834"/>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137133"/>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Can 23"/>
          <p:cNvSpPr/>
          <p:nvPr/>
        </p:nvSpPr>
        <p:spPr>
          <a:xfrm>
            <a:off x="1040329" y="5092216"/>
            <a:ext cx="87013" cy="112284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ounded Rectangle 18"/>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19"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83748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onut 21"/>
          <p:cNvSpPr/>
          <p:nvPr/>
        </p:nvSpPr>
        <p:spPr>
          <a:xfrm>
            <a:off x="237589" y="4980206"/>
            <a:ext cx="1692500" cy="1658154"/>
          </a:xfrm>
          <a:prstGeom prst="donut">
            <a:avLst>
              <a:gd name="adj" fmla="val 44586"/>
            </a:avLst>
          </a:prstGeom>
          <a:solidFill>
            <a:srgbClr val="7030A0"/>
          </a:solidFill>
          <a:ln>
            <a:solidFill>
              <a:srgbClr val="7030A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5" name="Donut 24"/>
          <p:cNvSpPr/>
          <p:nvPr/>
        </p:nvSpPr>
        <p:spPr>
          <a:xfrm>
            <a:off x="2401689" y="5173718"/>
            <a:ext cx="1358722" cy="1347381"/>
          </a:xfrm>
          <a:prstGeom prst="donut">
            <a:avLst>
              <a:gd name="adj" fmla="val 40994"/>
            </a:avLst>
          </a:prstGeom>
          <a:solidFill>
            <a:schemeClr val="accent2">
              <a:lumMod val="75000"/>
            </a:schemeClr>
          </a:solidFill>
          <a:ln>
            <a:solidFill>
              <a:schemeClr val="accent2"/>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6" name="Donut 25"/>
          <p:cNvSpPr/>
          <p:nvPr/>
        </p:nvSpPr>
        <p:spPr>
          <a:xfrm>
            <a:off x="2607092" y="5244013"/>
            <a:ext cx="953037" cy="968669"/>
          </a:xfrm>
          <a:prstGeom prst="donut">
            <a:avLst>
              <a:gd name="adj" fmla="val 39216"/>
            </a:avLst>
          </a:prstGeom>
          <a:solidFill>
            <a:srgbClr val="FFC000"/>
          </a:solidFill>
          <a:ln>
            <a:solidFill>
              <a:srgbClr val="FFC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8" name="Donut 27"/>
          <p:cNvSpPr/>
          <p:nvPr/>
        </p:nvSpPr>
        <p:spPr>
          <a:xfrm>
            <a:off x="2759545" y="5287960"/>
            <a:ext cx="656822" cy="661724"/>
          </a:xfrm>
          <a:prstGeom prst="donut">
            <a:avLst>
              <a:gd name="adj" fmla="val 33323"/>
            </a:avLst>
          </a:prstGeom>
          <a:solidFill>
            <a:srgbClr val="FF0000"/>
          </a:solidFill>
          <a:ln>
            <a:solidFill>
              <a:srgbClr val="FF0000"/>
            </a:solidFill>
          </a:ln>
          <a:effectLst>
            <a:softEdge rad="25400"/>
          </a:effectLst>
          <a:scene3d>
            <a:camera prst="orthographicFront">
              <a:rot lat="6600000" lon="0" rev="0"/>
            </a:camera>
            <a:lightRig rig="threePt" dir="t"/>
          </a:scene3d>
          <a:sp3d z="577850">
            <a:bevelT w="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1" name="TextBox 30"/>
          <p:cNvSpPr txBox="1"/>
          <p:nvPr/>
        </p:nvSpPr>
        <p:spPr>
          <a:xfrm>
            <a:off x="727648" y="5000830"/>
            <a:ext cx="356188" cy="369332"/>
          </a:xfrm>
          <a:prstGeom prst="rect">
            <a:avLst/>
          </a:prstGeom>
          <a:noFill/>
        </p:spPr>
        <p:txBody>
          <a:bodyPr wrap="none" rtlCol="0">
            <a:spAutoFit/>
          </a:bodyPr>
          <a:lstStyle/>
          <a:p>
            <a:r>
              <a:rPr lang="en-US" dirty="0" smtClean="0">
                <a:solidFill>
                  <a:prstClr val="black"/>
                </a:solidFill>
              </a:rPr>
              <a:t>A</a:t>
            </a:r>
            <a:endParaRPr lang="en-US" dirty="0">
              <a:solidFill>
                <a:prstClr val="black"/>
              </a:solidFill>
            </a:endParaRPr>
          </a:p>
        </p:txBody>
      </p:sp>
      <p:sp>
        <p:nvSpPr>
          <p:cNvPr id="32" name="TextBox 31"/>
          <p:cNvSpPr txBox="1"/>
          <p:nvPr/>
        </p:nvSpPr>
        <p:spPr>
          <a:xfrm>
            <a:off x="2634194" y="5000830"/>
            <a:ext cx="317716" cy="369332"/>
          </a:xfrm>
          <a:prstGeom prst="rect">
            <a:avLst/>
          </a:prstGeom>
          <a:noFill/>
        </p:spPr>
        <p:txBody>
          <a:bodyPr wrap="none" rtlCol="0">
            <a:spAutoFit/>
          </a:bodyPr>
          <a:lstStyle/>
          <a:p>
            <a:r>
              <a:rPr lang="en-US" dirty="0">
                <a:solidFill>
                  <a:prstClr val="black"/>
                </a:solidFill>
              </a:rPr>
              <a:t>B</a:t>
            </a:r>
          </a:p>
        </p:txBody>
      </p:sp>
      <p:sp>
        <p:nvSpPr>
          <p:cNvPr id="33" name="TextBox 32"/>
          <p:cNvSpPr txBox="1"/>
          <p:nvPr/>
        </p:nvSpPr>
        <p:spPr>
          <a:xfrm>
            <a:off x="4360127" y="5000830"/>
            <a:ext cx="372218" cy="369332"/>
          </a:xfrm>
          <a:prstGeom prst="rect">
            <a:avLst/>
          </a:prstGeom>
          <a:noFill/>
        </p:spPr>
        <p:txBody>
          <a:bodyPr wrap="none" rtlCol="0">
            <a:spAutoFit/>
          </a:bodyPr>
          <a:lstStyle/>
          <a:p>
            <a:r>
              <a:rPr lang="en-US" dirty="0">
                <a:solidFill>
                  <a:prstClr val="black"/>
                </a:solidFill>
              </a:rPr>
              <a:t>C</a:t>
            </a:r>
          </a:p>
        </p:txBody>
      </p:sp>
      <p:sp>
        <p:nvSpPr>
          <p:cNvPr id="34" name="Can 33"/>
          <p:cNvSpPr/>
          <p:nvPr/>
        </p:nvSpPr>
        <p:spPr>
          <a:xfrm>
            <a:off x="3037899" y="5092217"/>
            <a:ext cx="86302" cy="102997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Can 19"/>
          <p:cNvSpPr/>
          <p:nvPr/>
        </p:nvSpPr>
        <p:spPr>
          <a:xfrm>
            <a:off x="4838794" y="5092217"/>
            <a:ext cx="86302" cy="1362557"/>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Can 18"/>
          <p:cNvSpPr/>
          <p:nvPr/>
        </p:nvSpPr>
        <p:spPr>
          <a:xfrm>
            <a:off x="1040329" y="5092216"/>
            <a:ext cx="87013" cy="1216509"/>
          </a:xfrm>
          <a:prstGeom prst="can">
            <a:avLst/>
          </a:prstGeom>
          <a:solidFill>
            <a:schemeClr val="bg2">
              <a:lumMod val="25000"/>
            </a:schemeClr>
          </a:solidFill>
          <a:ln>
            <a:solidFill>
              <a:schemeClr val="bg2">
                <a:lumMod val="25000"/>
              </a:schemeClr>
            </a:solid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ounded Rectangle 23"/>
          <p:cNvSpPr/>
          <p:nvPr/>
        </p:nvSpPr>
        <p:spPr>
          <a:xfrm>
            <a:off x="7207877" y="255327"/>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27" name="Rounded Rectangle 26"/>
          <p:cNvSpPr/>
          <p:nvPr/>
        </p:nvSpPr>
        <p:spPr>
          <a:xfrm>
            <a:off x="7207877" y="736388"/>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29" name="Rounded Rectangle 28"/>
          <p:cNvSpPr/>
          <p:nvPr/>
        </p:nvSpPr>
        <p:spPr>
          <a:xfrm>
            <a:off x="7207877" y="1213131"/>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0" name="Rounded Rectangle 29"/>
          <p:cNvSpPr/>
          <p:nvPr/>
        </p:nvSpPr>
        <p:spPr>
          <a:xfrm>
            <a:off x="7207877" y="1706842"/>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35" name="Rounded Rectangle 34"/>
          <p:cNvSpPr/>
          <p:nvPr/>
        </p:nvSpPr>
        <p:spPr>
          <a:xfrm>
            <a:off x="7207877" y="2187903"/>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H(1,C,B,A)</a:t>
            </a:r>
            <a:endParaRPr lang="en-US" dirty="0">
              <a:solidFill>
                <a:prstClr val="black"/>
              </a:solidFill>
              <a:latin typeface="Courier New" panose="02070309020205020404" pitchFamily="49" charset="0"/>
              <a:cs typeface="Courier New" panose="02070309020205020404" pitchFamily="49" charset="0"/>
            </a:endParaRPr>
          </a:p>
        </p:txBody>
      </p:sp>
      <p:sp>
        <p:nvSpPr>
          <p:cNvPr id="36" name="Rounded Rectangle 35"/>
          <p:cNvSpPr/>
          <p:nvPr/>
        </p:nvSpPr>
        <p:spPr>
          <a:xfrm>
            <a:off x="7207877" y="2664646"/>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37" name="Rounded Rectangle 36"/>
          <p:cNvSpPr/>
          <p:nvPr/>
        </p:nvSpPr>
        <p:spPr>
          <a:xfrm>
            <a:off x="7207877" y="315808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38" name="Rounded Rectangle 37"/>
          <p:cNvSpPr/>
          <p:nvPr/>
        </p:nvSpPr>
        <p:spPr>
          <a:xfrm>
            <a:off x="7207877" y="3639144"/>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H(1,B,A,C)</a:t>
            </a:r>
            <a:endParaRPr lang="en-US" dirty="0">
              <a:solidFill>
                <a:prstClr val="black"/>
              </a:solidFill>
              <a:latin typeface="Courier New" panose="02070309020205020404" pitchFamily="49" charset="0"/>
              <a:cs typeface="Courier New" panose="02070309020205020404" pitchFamily="49" charset="0"/>
            </a:endParaRPr>
          </a:p>
        </p:txBody>
      </p:sp>
      <p:sp>
        <p:nvSpPr>
          <p:cNvPr id="39" name="Rounded Rectangle 38"/>
          <p:cNvSpPr/>
          <p:nvPr/>
        </p:nvSpPr>
        <p:spPr>
          <a:xfrm>
            <a:off x="7207877" y="4115887"/>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H(1,C,A,B)</a:t>
            </a:r>
            <a:endParaRPr lang="en-US" dirty="0">
              <a:solidFill>
                <a:prstClr val="black"/>
              </a:solidFill>
              <a:latin typeface="Courier New" panose="02070309020205020404" pitchFamily="49" charset="0"/>
              <a:cs typeface="Courier New" panose="02070309020205020404" pitchFamily="49" charset="0"/>
            </a:endParaRPr>
          </a:p>
        </p:txBody>
      </p:sp>
      <p:sp>
        <p:nvSpPr>
          <p:cNvPr id="40" name="Rounded Rectangle 39"/>
          <p:cNvSpPr/>
          <p:nvPr/>
        </p:nvSpPr>
        <p:spPr>
          <a:xfrm>
            <a:off x="7207877" y="460959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1" name="Rounded Rectangle 40"/>
          <p:cNvSpPr/>
          <p:nvPr/>
        </p:nvSpPr>
        <p:spPr>
          <a:xfrm>
            <a:off x="7207877" y="509065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42" name="Rounded Rectangle 41"/>
          <p:cNvSpPr/>
          <p:nvPr/>
        </p:nvSpPr>
        <p:spPr>
          <a:xfrm>
            <a:off x="7207877" y="5567402"/>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3" name="Rounded Rectangle 42"/>
          <p:cNvSpPr/>
          <p:nvPr/>
        </p:nvSpPr>
        <p:spPr>
          <a:xfrm>
            <a:off x="4899592" y="1715624"/>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4" name="Rounded Rectangle 43"/>
          <p:cNvSpPr/>
          <p:nvPr/>
        </p:nvSpPr>
        <p:spPr>
          <a:xfrm>
            <a:off x="4899592" y="2196685"/>
            <a:ext cx="1678116" cy="249302"/>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H(1,A,B,C)</a:t>
            </a:r>
            <a:endParaRPr lang="en-US" dirty="0">
              <a:solidFill>
                <a:prstClr val="black"/>
              </a:solidFill>
              <a:latin typeface="Courier New" panose="02070309020205020404" pitchFamily="49" charset="0"/>
              <a:cs typeface="Courier New" panose="02070309020205020404" pitchFamily="49" charset="0"/>
            </a:endParaRPr>
          </a:p>
        </p:txBody>
      </p:sp>
      <p:sp>
        <p:nvSpPr>
          <p:cNvPr id="45" name="Rounded Rectangle 44"/>
          <p:cNvSpPr/>
          <p:nvPr/>
        </p:nvSpPr>
        <p:spPr>
          <a:xfrm>
            <a:off x="4899592" y="267342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H(2,C,B,A)</a:t>
            </a:r>
            <a:endParaRPr lang="en-US" dirty="0">
              <a:solidFill>
                <a:prstClr val="black"/>
              </a:solidFill>
              <a:latin typeface="Courier New" panose="02070309020205020404" pitchFamily="49" charset="0"/>
              <a:cs typeface="Courier New" panose="02070309020205020404" pitchFamily="49" charset="0"/>
            </a:endParaRPr>
          </a:p>
        </p:txBody>
      </p:sp>
      <p:sp>
        <p:nvSpPr>
          <p:cNvPr id="46" name="Rounded Rectangle 45"/>
          <p:cNvSpPr/>
          <p:nvPr/>
        </p:nvSpPr>
        <p:spPr>
          <a:xfrm>
            <a:off x="4899592" y="3154489"/>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H(2,B,A,C)</a:t>
            </a:r>
            <a:endParaRPr lang="en-US" dirty="0">
              <a:solidFill>
                <a:prstClr val="black"/>
              </a:solidFill>
              <a:latin typeface="Courier New" panose="02070309020205020404" pitchFamily="49" charset="0"/>
              <a:cs typeface="Courier New" panose="02070309020205020404" pitchFamily="49" charset="0"/>
            </a:endParaRPr>
          </a:p>
        </p:txBody>
      </p:sp>
      <p:sp>
        <p:nvSpPr>
          <p:cNvPr id="47" name="Rounded Rectangle 46"/>
          <p:cNvSpPr/>
          <p:nvPr/>
        </p:nvSpPr>
        <p:spPr>
          <a:xfrm>
            <a:off x="4899592" y="3635550"/>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H(1,B,C,A)</a:t>
            </a:r>
            <a:endParaRPr lang="en-US" dirty="0">
              <a:solidFill>
                <a:prstClr val="black"/>
              </a:solidFill>
              <a:latin typeface="Courier New" panose="02070309020205020404" pitchFamily="49" charset="0"/>
              <a:cs typeface="Courier New" panose="02070309020205020404" pitchFamily="49" charset="0"/>
            </a:endParaRPr>
          </a:p>
        </p:txBody>
      </p:sp>
      <p:sp>
        <p:nvSpPr>
          <p:cNvPr id="48" name="Rounded Rectangle 47"/>
          <p:cNvSpPr/>
          <p:nvPr/>
        </p:nvSpPr>
        <p:spPr>
          <a:xfrm>
            <a:off x="4899592" y="4112293"/>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H(2,A,C,B)</a:t>
            </a:r>
            <a:endParaRPr lang="en-US" dirty="0">
              <a:solidFill>
                <a:prstClr val="black"/>
              </a:solidFill>
              <a:latin typeface="Courier New" panose="02070309020205020404" pitchFamily="49" charset="0"/>
              <a:cs typeface="Courier New" panose="02070309020205020404" pitchFamily="49" charset="0"/>
            </a:endParaRPr>
          </a:p>
        </p:txBody>
      </p:sp>
      <p:sp>
        <p:nvSpPr>
          <p:cNvPr id="49" name="Rounded Rectangle 48"/>
          <p:cNvSpPr/>
          <p:nvPr/>
        </p:nvSpPr>
        <p:spPr>
          <a:xfrm>
            <a:off x="2591307" y="2445987"/>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H(3,A,B,C)</a:t>
            </a:r>
            <a:endParaRPr lang="en-US" dirty="0">
              <a:solidFill>
                <a:prstClr val="black"/>
              </a:solidFill>
              <a:latin typeface="Courier New" panose="02070309020205020404" pitchFamily="49" charset="0"/>
              <a:cs typeface="Courier New" panose="02070309020205020404" pitchFamily="49" charset="0"/>
            </a:endParaRPr>
          </a:p>
        </p:txBody>
      </p:sp>
      <p:sp>
        <p:nvSpPr>
          <p:cNvPr id="50" name="Rounded Rectangle 49"/>
          <p:cNvSpPr/>
          <p:nvPr/>
        </p:nvSpPr>
        <p:spPr>
          <a:xfrm>
            <a:off x="2591307" y="2927048"/>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H(1,A,C,B)</a:t>
            </a:r>
            <a:endParaRPr lang="en-US" dirty="0">
              <a:solidFill>
                <a:prstClr val="black"/>
              </a:solidFill>
              <a:latin typeface="Courier New" panose="02070309020205020404" pitchFamily="49" charset="0"/>
              <a:cs typeface="Courier New" panose="02070309020205020404" pitchFamily="49" charset="0"/>
            </a:endParaRPr>
          </a:p>
        </p:txBody>
      </p:sp>
      <p:sp>
        <p:nvSpPr>
          <p:cNvPr id="51" name="Rounded Rectangle 50"/>
          <p:cNvSpPr/>
          <p:nvPr/>
        </p:nvSpPr>
        <p:spPr>
          <a:xfrm>
            <a:off x="2591307" y="3403791"/>
            <a:ext cx="1678116" cy="2493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H(3,B,C,A)</a:t>
            </a:r>
            <a:endParaRPr lang="en-US" dirty="0">
              <a:solidFill>
                <a:prstClr val="black"/>
              </a:solidFill>
              <a:latin typeface="Courier New" panose="02070309020205020404" pitchFamily="49" charset="0"/>
              <a:cs typeface="Courier New" panose="02070309020205020404" pitchFamily="49" charset="0"/>
            </a:endParaRPr>
          </a:p>
        </p:txBody>
      </p:sp>
      <p:sp>
        <p:nvSpPr>
          <p:cNvPr id="52" name="Rounded Rectangle 51"/>
          <p:cNvSpPr/>
          <p:nvPr/>
        </p:nvSpPr>
        <p:spPr>
          <a:xfrm>
            <a:off x="283022" y="2927048"/>
            <a:ext cx="1678116" cy="2493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black"/>
                </a:solidFill>
                <a:latin typeface="Courier New" panose="02070309020205020404" pitchFamily="49" charset="0"/>
                <a:cs typeface="Courier New" panose="02070309020205020404" pitchFamily="49" charset="0"/>
              </a:rPr>
              <a:t>H(4,A,C,B)</a:t>
            </a:r>
            <a:endParaRPr lang="en-US" dirty="0">
              <a:solidFill>
                <a:prstClr val="black"/>
              </a:solidFill>
              <a:latin typeface="Courier New" panose="02070309020205020404" pitchFamily="49" charset="0"/>
              <a:cs typeface="Courier New" panose="02070309020205020404" pitchFamily="49" charset="0"/>
            </a:endParaRPr>
          </a:p>
        </p:txBody>
      </p:sp>
      <p:cxnSp>
        <p:nvCxnSpPr>
          <p:cNvPr id="53" name="Straight Arrow Connector 52"/>
          <p:cNvCxnSpPr>
            <a:endCxn id="49" idx="1"/>
          </p:cNvCxnSpPr>
          <p:nvPr/>
        </p:nvCxnSpPr>
        <p:spPr>
          <a:xfrm flipV="1">
            <a:off x="1961138" y="2570638"/>
            <a:ext cx="630169" cy="34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3"/>
            <a:endCxn id="50" idx="1"/>
          </p:cNvCxnSpPr>
          <p:nvPr/>
        </p:nvCxnSpPr>
        <p:spPr>
          <a:xfrm>
            <a:off x="1961138" y="3051699"/>
            <a:ext cx="630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1" idx="1"/>
          </p:cNvCxnSpPr>
          <p:nvPr/>
        </p:nvCxnSpPr>
        <p:spPr>
          <a:xfrm>
            <a:off x="1961138" y="3176350"/>
            <a:ext cx="630169" cy="352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43" idx="1"/>
          </p:cNvCxnSpPr>
          <p:nvPr/>
        </p:nvCxnSpPr>
        <p:spPr>
          <a:xfrm flipV="1">
            <a:off x="4269423" y="1840275"/>
            <a:ext cx="630169" cy="596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3"/>
            <a:endCxn id="44" idx="1"/>
          </p:cNvCxnSpPr>
          <p:nvPr/>
        </p:nvCxnSpPr>
        <p:spPr>
          <a:xfrm flipV="1">
            <a:off x="4269423" y="2321336"/>
            <a:ext cx="630169" cy="249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45" idx="1"/>
          </p:cNvCxnSpPr>
          <p:nvPr/>
        </p:nvCxnSpPr>
        <p:spPr>
          <a:xfrm>
            <a:off x="4269423" y="2695289"/>
            <a:ext cx="630169" cy="10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46" idx="1"/>
          </p:cNvCxnSpPr>
          <p:nvPr/>
        </p:nvCxnSpPr>
        <p:spPr>
          <a:xfrm flipV="1">
            <a:off x="4269423" y="3279140"/>
            <a:ext cx="630169" cy="1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1" idx="3"/>
            <a:endCxn id="47" idx="1"/>
          </p:cNvCxnSpPr>
          <p:nvPr/>
        </p:nvCxnSpPr>
        <p:spPr>
          <a:xfrm>
            <a:off x="4269423" y="3528442"/>
            <a:ext cx="630169" cy="23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8" idx="1"/>
          </p:cNvCxnSpPr>
          <p:nvPr/>
        </p:nvCxnSpPr>
        <p:spPr>
          <a:xfrm>
            <a:off x="4269423" y="3653093"/>
            <a:ext cx="630169" cy="58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endCxn id="24" idx="1"/>
          </p:cNvCxnSpPr>
          <p:nvPr/>
        </p:nvCxnSpPr>
        <p:spPr>
          <a:xfrm flipV="1">
            <a:off x="6577708" y="379978"/>
            <a:ext cx="630169" cy="132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3"/>
            <a:endCxn id="27" idx="1"/>
          </p:cNvCxnSpPr>
          <p:nvPr/>
        </p:nvCxnSpPr>
        <p:spPr>
          <a:xfrm flipV="1">
            <a:off x="6577708" y="861039"/>
            <a:ext cx="630169" cy="97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29" idx="1"/>
          </p:cNvCxnSpPr>
          <p:nvPr/>
        </p:nvCxnSpPr>
        <p:spPr>
          <a:xfrm flipV="1">
            <a:off x="6577708" y="1337782"/>
            <a:ext cx="630169" cy="62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0" idx="1"/>
          </p:cNvCxnSpPr>
          <p:nvPr/>
        </p:nvCxnSpPr>
        <p:spPr>
          <a:xfrm flipV="1">
            <a:off x="6577708" y="1831493"/>
            <a:ext cx="630169" cy="841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5" idx="3"/>
            <a:endCxn id="35" idx="1"/>
          </p:cNvCxnSpPr>
          <p:nvPr/>
        </p:nvCxnSpPr>
        <p:spPr>
          <a:xfrm flipV="1">
            <a:off x="6577708" y="2312554"/>
            <a:ext cx="630169" cy="485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36" idx="1"/>
          </p:cNvCxnSpPr>
          <p:nvPr/>
        </p:nvCxnSpPr>
        <p:spPr>
          <a:xfrm flipV="1">
            <a:off x="6577708" y="2789297"/>
            <a:ext cx="630169" cy="13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46" idx="3"/>
            <a:endCxn id="38" idx="1"/>
          </p:cNvCxnSpPr>
          <p:nvPr/>
        </p:nvCxnSpPr>
        <p:spPr>
          <a:xfrm>
            <a:off x="6577708" y="3279140"/>
            <a:ext cx="630169" cy="484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37" idx="1"/>
          </p:cNvCxnSpPr>
          <p:nvPr/>
        </p:nvCxnSpPr>
        <p:spPr>
          <a:xfrm>
            <a:off x="6577708" y="3154489"/>
            <a:ext cx="630169" cy="12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39" idx="1"/>
          </p:cNvCxnSpPr>
          <p:nvPr/>
        </p:nvCxnSpPr>
        <p:spPr>
          <a:xfrm>
            <a:off x="6577708" y="3403791"/>
            <a:ext cx="630169" cy="83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40" idx="1"/>
          </p:cNvCxnSpPr>
          <p:nvPr/>
        </p:nvCxnSpPr>
        <p:spPr>
          <a:xfrm>
            <a:off x="6577708" y="4112293"/>
            <a:ext cx="630169" cy="62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8" idx="3"/>
            <a:endCxn id="41" idx="1"/>
          </p:cNvCxnSpPr>
          <p:nvPr/>
        </p:nvCxnSpPr>
        <p:spPr>
          <a:xfrm>
            <a:off x="6577708" y="4236944"/>
            <a:ext cx="630169" cy="978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endCxn id="42" idx="1"/>
          </p:cNvCxnSpPr>
          <p:nvPr/>
        </p:nvCxnSpPr>
        <p:spPr>
          <a:xfrm>
            <a:off x="6577708" y="4361595"/>
            <a:ext cx="630169" cy="1330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55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5802</Words>
  <Application>Microsoft Office PowerPoint</Application>
  <PresentationFormat>On-screen Show (4:3)</PresentationFormat>
  <Paragraphs>2684</Paragraphs>
  <Slides>129</Slides>
  <Notes>23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129</vt:i4>
      </vt:variant>
    </vt:vector>
  </HeadingPairs>
  <TitlesOfParts>
    <vt:vector size="145" baseType="lpstr">
      <vt:lpstr>MS Mincho</vt:lpstr>
      <vt:lpstr>Aharoni</vt:lpstr>
      <vt:lpstr>Arial</vt:lpstr>
      <vt:lpstr>Britannic Bold</vt:lpstr>
      <vt:lpstr>Calibri</vt:lpstr>
      <vt:lpstr>Calibri Light</vt:lpstr>
      <vt:lpstr>Courier New</vt:lpstr>
      <vt:lpstr>Gungsuh</vt:lpstr>
      <vt:lpstr>Impact</vt:lpstr>
      <vt:lpstr>Lucida Handwriting</vt:lpstr>
      <vt:lpstr>Monotype Sorts</vt:lpstr>
      <vt:lpstr>MS PGothic</vt:lpstr>
      <vt:lpstr>Times New Roman</vt:lpstr>
      <vt:lpstr>Verdana</vt:lpstr>
      <vt:lpstr>Office Theme</vt:lpstr>
      <vt:lpstr>Equation</vt:lpstr>
      <vt:lpstr> Recursion</vt:lpstr>
      <vt:lpstr>A Look Back at Functions</vt:lpstr>
      <vt:lpstr>A Look Back at Functions</vt:lpstr>
      <vt:lpstr>A Look Back at Functions</vt:lpstr>
      <vt:lpstr>A Look Back at Functions</vt:lpstr>
      <vt:lpstr>A Look Back at Functions</vt:lpstr>
      <vt:lpstr>A Look Back at Functions</vt:lpstr>
      <vt:lpstr>Recursion</vt:lpstr>
      <vt:lpstr>Factorial – Iterative Definition</vt:lpstr>
      <vt:lpstr>Factorial – Recursive Definition</vt:lpstr>
      <vt:lpstr>The Nature of Recursion</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Factorial of 4 (Recursive)</vt:lpstr>
      <vt:lpstr>Recursive Factorial Function</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Tracing Factorial(4)</vt:lpstr>
      <vt:lpstr>A Couple of Things You Should Know</vt:lpstr>
      <vt:lpstr>Pitfalls of Recursion</vt:lpstr>
      <vt:lpstr>Fibonacci’s Problem</vt:lpstr>
      <vt:lpstr>Fibonacci Numbers</vt:lpstr>
      <vt:lpstr>Fibonacci Numbers</vt:lpstr>
      <vt:lpstr>Fibonacci Numbers</vt:lpstr>
      <vt:lpstr>Fibonacci Numbers</vt:lpstr>
      <vt:lpstr>Tracing Fibonacci(5)</vt:lpstr>
      <vt:lpstr>Another Example:  n choose r (combinations)</vt:lpstr>
      <vt:lpstr>n choose r (Combinations)</vt:lpstr>
      <vt:lpstr>n choose r (Combinations)</vt:lpstr>
      <vt:lpstr>Tracing Combinations(4,3)</vt:lpstr>
      <vt:lpstr>Binary Search: The Recursive Way</vt:lpstr>
      <vt:lpstr>Binary Search: The Recursive Way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Puzzle</vt:lpstr>
      <vt:lpstr>The Puzzle</vt:lpstr>
      <vt:lpstr>Solve Hanoi with 4 Discs</vt:lpstr>
      <vt:lpstr>Solve Hanoi with 4 Discs</vt:lpstr>
      <vt:lpstr>Recursive Solution</vt:lpstr>
      <vt:lpstr>Recursive Solution</vt:lpstr>
      <vt:lpstr>Recursive Function for Solving Hanoi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Recursive Function for Solving Hanoi</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User</cp:lastModifiedBy>
  <cp:revision>47</cp:revision>
  <dcterms:created xsi:type="dcterms:W3CDTF">2014-09-11T18:03:18Z</dcterms:created>
  <dcterms:modified xsi:type="dcterms:W3CDTF">2017-11-11T15:09:37Z</dcterms:modified>
</cp:coreProperties>
</file>