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91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74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3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58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30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sz="3200" dirty="0"/>
              <a:t>Binary Search Tree – Part 1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</a:p>
          <a:p>
            <a:pPr lvl="1"/>
            <a:r>
              <a:rPr lang="en-US" sz="2800" dirty="0"/>
              <a:t>Every node is the parent of two smaller trees (</a:t>
            </a:r>
            <a:r>
              <a:rPr lang="en-US" sz="2800" dirty="0" err="1"/>
              <a:t>subtree</a:t>
            </a:r>
            <a:r>
              <a:rPr lang="en-US" sz="2800" dirty="0"/>
              <a:t>)</a:t>
            </a:r>
          </a:p>
          <a:p>
            <a:pPr lvl="2"/>
            <a:r>
              <a:rPr lang="en-US" sz="2400" dirty="0"/>
              <a:t>Left </a:t>
            </a:r>
            <a:r>
              <a:rPr lang="en-US" sz="2400" dirty="0" err="1"/>
              <a:t>subtree</a:t>
            </a:r>
            <a:endParaRPr lang="en-US" sz="2400" dirty="0"/>
          </a:p>
          <a:p>
            <a:pPr lvl="2"/>
            <a:r>
              <a:rPr lang="en-US" sz="2400" dirty="0"/>
              <a:t>Right </a:t>
            </a:r>
            <a:r>
              <a:rPr lang="en-US" sz="2400" dirty="0" err="1"/>
              <a:t>subtree</a:t>
            </a:r>
            <a:endParaRPr lang="en-US" sz="2400" dirty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Oval 1"/>
          <p:cNvSpPr/>
          <p:nvPr/>
        </p:nvSpPr>
        <p:spPr>
          <a:xfrm rot="2628887">
            <a:off x="5068650" y="3944268"/>
            <a:ext cx="1586165" cy="967841"/>
          </a:xfrm>
          <a:prstGeom prst="ellipse">
            <a:avLst/>
          </a:prstGeom>
          <a:solidFill>
            <a:srgbClr val="FFC0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965797" y="3947909"/>
            <a:ext cx="145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Left </a:t>
            </a:r>
            <a:r>
              <a:rPr lang="en-US" b="1" dirty="0" err="1"/>
              <a:t>subtree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2794715" y="5485368"/>
            <a:ext cx="162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Right </a:t>
            </a:r>
            <a:r>
              <a:rPr lang="en-US" b="1" dirty="0" err="1"/>
              <a:t>subtree</a:t>
            </a:r>
            <a:endParaRPr lang="en-US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421110" y="5660266"/>
            <a:ext cx="1751090" cy="9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3"/>
          </p:cNvCxnSpPr>
          <p:nvPr/>
        </p:nvCxnSpPr>
        <p:spPr>
          <a:xfrm>
            <a:off x="4421110" y="4132575"/>
            <a:ext cx="74331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3"/>
          <p:cNvSpPr/>
          <p:nvPr/>
        </p:nvSpPr>
        <p:spPr>
          <a:xfrm>
            <a:off x="6035180" y="3734399"/>
            <a:ext cx="2483541" cy="2131174"/>
          </a:xfrm>
          <a:custGeom>
            <a:avLst/>
            <a:gdLst>
              <a:gd name="connsiteX0" fmla="*/ 1576234 w 2483541"/>
              <a:gd name="connsiteY0" fmla="*/ 474 h 2131174"/>
              <a:gd name="connsiteX1" fmla="*/ 893654 w 2483541"/>
              <a:gd name="connsiteY1" fmla="*/ 258052 h 2131174"/>
              <a:gd name="connsiteX2" fmla="*/ 842138 w 2483541"/>
              <a:gd name="connsiteY2" fmla="*/ 708812 h 2131174"/>
              <a:gd name="connsiteX3" fmla="*/ 610319 w 2483541"/>
              <a:gd name="connsiteY3" fmla="*/ 850480 h 2131174"/>
              <a:gd name="connsiteX4" fmla="*/ 533045 w 2483541"/>
              <a:gd name="connsiteY4" fmla="*/ 1017905 h 2131174"/>
              <a:gd name="connsiteX5" fmla="*/ 545924 w 2483541"/>
              <a:gd name="connsiteY5" fmla="*/ 1275483 h 2131174"/>
              <a:gd name="connsiteX6" fmla="*/ 120921 w 2483541"/>
              <a:gd name="connsiteY6" fmla="*/ 1545939 h 2131174"/>
              <a:gd name="connsiteX7" fmla="*/ 43648 w 2483541"/>
              <a:gd name="connsiteY7" fmla="*/ 1880790 h 2131174"/>
              <a:gd name="connsiteX8" fmla="*/ 726228 w 2483541"/>
              <a:gd name="connsiteY8" fmla="*/ 2112609 h 2131174"/>
              <a:gd name="connsiteX9" fmla="*/ 1782296 w 2483541"/>
              <a:gd name="connsiteY9" fmla="*/ 1378514 h 2131174"/>
              <a:gd name="connsiteX10" fmla="*/ 2477755 w 2483541"/>
              <a:gd name="connsiteY10" fmla="*/ 1198209 h 2131174"/>
              <a:gd name="connsiteX11" fmla="*/ 2104268 w 2483541"/>
              <a:gd name="connsiteY11" fmla="*/ 670176 h 2131174"/>
              <a:gd name="connsiteX12" fmla="*/ 1923964 w 2483541"/>
              <a:gd name="connsiteY12" fmla="*/ 206536 h 2131174"/>
              <a:gd name="connsiteX13" fmla="*/ 1576234 w 2483541"/>
              <a:gd name="connsiteY13" fmla="*/ 474 h 2131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483541" h="2131174">
                <a:moveTo>
                  <a:pt x="1576234" y="474"/>
                </a:moveTo>
                <a:cubicBezTo>
                  <a:pt x="1404516" y="9060"/>
                  <a:pt x="1016003" y="139996"/>
                  <a:pt x="893654" y="258052"/>
                </a:cubicBezTo>
                <a:cubicBezTo>
                  <a:pt x="771305" y="376108"/>
                  <a:pt x="889360" y="610074"/>
                  <a:pt x="842138" y="708812"/>
                </a:cubicBezTo>
                <a:cubicBezTo>
                  <a:pt x="794915" y="807550"/>
                  <a:pt x="661834" y="798965"/>
                  <a:pt x="610319" y="850480"/>
                </a:cubicBezTo>
                <a:cubicBezTo>
                  <a:pt x="558804" y="901995"/>
                  <a:pt x="543777" y="947071"/>
                  <a:pt x="533045" y="1017905"/>
                </a:cubicBezTo>
                <a:cubicBezTo>
                  <a:pt x="522313" y="1088739"/>
                  <a:pt x="614611" y="1187477"/>
                  <a:pt x="545924" y="1275483"/>
                </a:cubicBezTo>
                <a:cubicBezTo>
                  <a:pt x="477237" y="1363489"/>
                  <a:pt x="204634" y="1445055"/>
                  <a:pt x="120921" y="1545939"/>
                </a:cubicBezTo>
                <a:cubicBezTo>
                  <a:pt x="37208" y="1646823"/>
                  <a:pt x="-57236" y="1786345"/>
                  <a:pt x="43648" y="1880790"/>
                </a:cubicBezTo>
                <a:cubicBezTo>
                  <a:pt x="144532" y="1975235"/>
                  <a:pt x="436453" y="2196322"/>
                  <a:pt x="726228" y="2112609"/>
                </a:cubicBezTo>
                <a:cubicBezTo>
                  <a:pt x="1016003" y="2028896"/>
                  <a:pt x="1490375" y="1530914"/>
                  <a:pt x="1782296" y="1378514"/>
                </a:cubicBezTo>
                <a:cubicBezTo>
                  <a:pt x="2074217" y="1226114"/>
                  <a:pt x="2424093" y="1316265"/>
                  <a:pt x="2477755" y="1198209"/>
                </a:cubicBezTo>
                <a:cubicBezTo>
                  <a:pt x="2531417" y="1080153"/>
                  <a:pt x="2196567" y="835455"/>
                  <a:pt x="2104268" y="670176"/>
                </a:cubicBezTo>
                <a:cubicBezTo>
                  <a:pt x="2011970" y="504897"/>
                  <a:pt x="2014116" y="311714"/>
                  <a:pt x="1923964" y="206536"/>
                </a:cubicBezTo>
                <a:cubicBezTo>
                  <a:pt x="1833812" y="101359"/>
                  <a:pt x="1747952" y="-8112"/>
                  <a:pt x="1576234" y="474"/>
                </a:cubicBezTo>
                <a:close/>
              </a:path>
            </a:pathLst>
          </a:custGeom>
          <a:solidFill>
            <a:srgbClr val="92D05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27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58512" b="-192"/>
          <a:stretch/>
        </p:blipFill>
        <p:spPr bwMode="auto">
          <a:xfrm>
            <a:off x="264015" y="2187408"/>
            <a:ext cx="8586831" cy="43021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5287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*&amp;tree,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item);//General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item);//General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935248" y="2421761"/>
            <a:ext cx="30155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2800" dirty="0"/>
              <a:t>Worst case:</a:t>
            </a:r>
            <a:r>
              <a:rPr lang="en-US" sz="2800" b="1" dirty="0"/>
              <a:t> O(N)</a:t>
            </a:r>
          </a:p>
          <a:p>
            <a:pPr eaLnBrk="1" hangingPunct="1"/>
            <a:r>
              <a:rPr lang="en-US" sz="2800" dirty="0"/>
              <a:t>Best case:</a:t>
            </a:r>
            <a:r>
              <a:rPr lang="en-US" sz="2800" b="1" dirty="0"/>
              <a:t> O(</a:t>
            </a:r>
            <a:r>
              <a:rPr lang="en-US" sz="2800" b="1" dirty="0" err="1"/>
              <a:t>logN</a:t>
            </a:r>
            <a:r>
              <a:rPr lang="en-US" sz="2800" b="1" dirty="0"/>
              <a:t>)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74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</p:spTree>
    <p:extLst>
      <p:ext uri="{BB962C8B-B14F-4D97-AF65-F5344CB8AC3E}">
        <p14:creationId xmlns:p14="http://schemas.microsoft.com/office/powerpoint/2010/main" val="314957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60551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498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25736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Neither full nor complete</a:t>
            </a:r>
          </a:p>
        </p:txBody>
      </p: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1643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24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4049869" y="586204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10"/>
          <p:cNvSpPr>
            <a:spLocks noChangeArrowheads="1"/>
          </p:cNvSpPr>
          <p:nvPr/>
        </p:nvSpPr>
        <p:spPr bwMode="auto">
          <a:xfrm>
            <a:off x="44786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3973669" y="5585817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4"/>
          <p:cNvCxnSpPr>
            <a:cxnSpLocks noChangeShapeType="1"/>
            <a:stCxn id="26" idx="4"/>
            <a:endCxn id="28" idx="0"/>
          </p:cNvCxnSpPr>
          <p:nvPr/>
        </p:nvCxnSpPr>
        <p:spPr bwMode="auto">
          <a:xfrm>
            <a:off x="44024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3132249" y="58588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3513249" y="55825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Full but not complete</a:t>
            </a:r>
          </a:p>
        </p:txBody>
      </p:sp>
    </p:spTree>
    <p:extLst>
      <p:ext uri="{BB962C8B-B14F-4D97-AF65-F5344CB8AC3E}">
        <p14:creationId xmlns:p14="http://schemas.microsoft.com/office/powerpoint/2010/main" val="1505605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57506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Not full but complete</a:t>
            </a:r>
          </a:p>
        </p:txBody>
      </p:sp>
    </p:spTree>
    <p:extLst>
      <p:ext uri="{BB962C8B-B14F-4D97-AF65-F5344CB8AC3E}">
        <p14:creationId xmlns:p14="http://schemas.microsoft.com/office/powerpoint/2010/main" val="1947908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0818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2800" dirty="0"/>
              <a:t>Full tree</a:t>
            </a:r>
          </a:p>
          <a:p>
            <a:pPr lvl="1"/>
            <a:r>
              <a:rPr lang="en-US" sz="2000" dirty="0"/>
              <a:t>A binary tree is full if each node is either a leaf or possesses exactly two child nodes.</a:t>
            </a:r>
          </a:p>
          <a:p>
            <a:r>
              <a:rPr lang="en-US" sz="2800" dirty="0"/>
              <a:t>Complete tree</a:t>
            </a:r>
          </a:p>
          <a:p>
            <a:pPr lvl="1"/>
            <a:r>
              <a:rPr lang="en-US" sz="2000" dirty="0"/>
              <a:t>A binary tree is complete if all levels (except possibly the last) are completely full, and the last level has all its nodes to the left side.</a:t>
            </a:r>
          </a:p>
        </p:txBody>
      </p:sp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3107028" y="3649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1926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4021428" y="44872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2609581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9" name="AutoShape 12"/>
          <p:cNvCxnSpPr>
            <a:cxnSpLocks noChangeShapeType="1"/>
            <a:endCxn id="27" idx="0"/>
          </p:cNvCxnSpPr>
          <p:nvPr/>
        </p:nvCxnSpPr>
        <p:spPr bwMode="auto">
          <a:xfrm>
            <a:off x="2533381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34880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2573628" y="4058593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Oval 9"/>
          <p:cNvSpPr>
            <a:spLocks noChangeArrowheads="1"/>
          </p:cNvSpPr>
          <p:nvPr/>
        </p:nvSpPr>
        <p:spPr bwMode="auto">
          <a:xfrm>
            <a:off x="3564228" y="517301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9" name="AutoShape 13"/>
          <p:cNvCxnSpPr>
            <a:cxnSpLocks noChangeShapeType="1"/>
            <a:endCxn id="38" idx="0"/>
          </p:cNvCxnSpPr>
          <p:nvPr/>
        </p:nvCxnSpPr>
        <p:spPr bwMode="auto">
          <a:xfrm flipH="1">
            <a:off x="3945228" y="4896793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9"/>
          <p:cNvSpPr>
            <a:spLocks noChangeArrowheads="1"/>
          </p:cNvSpPr>
          <p:nvPr/>
        </p:nvSpPr>
        <p:spPr bwMode="auto">
          <a:xfrm>
            <a:off x="1691961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3"/>
          <p:cNvCxnSpPr>
            <a:cxnSpLocks noChangeShapeType="1"/>
            <a:endCxn id="40" idx="0"/>
          </p:cNvCxnSpPr>
          <p:nvPr/>
        </p:nvCxnSpPr>
        <p:spPr bwMode="auto">
          <a:xfrm flipH="1">
            <a:off x="2072961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4463333" y="5169794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12"/>
          <p:cNvCxnSpPr>
            <a:cxnSpLocks noChangeShapeType="1"/>
            <a:endCxn id="15" idx="0"/>
          </p:cNvCxnSpPr>
          <p:nvPr/>
        </p:nvCxnSpPr>
        <p:spPr bwMode="auto">
          <a:xfrm>
            <a:off x="4387133" y="4893569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5935912" y="4868218"/>
            <a:ext cx="21906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Full and complete</a:t>
            </a:r>
          </a:p>
        </p:txBody>
      </p:sp>
    </p:spTree>
    <p:extLst>
      <p:ext uri="{BB962C8B-B14F-4D97-AF65-F5344CB8AC3E}">
        <p14:creationId xmlns:p14="http://schemas.microsoft.com/office/powerpoint/2010/main" val="1491897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297463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one level of a binary tree?</a:t>
                </a:r>
              </a:p>
              <a:p>
                <a:pPr lvl="1"/>
                <a:r>
                  <a:rPr lang="en-US" sz="2000" dirty="0"/>
                  <a:t>Maximum number of nodes in level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=0, 1, 2…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How many nodes can there be in in a binary tree with height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lvl="1"/>
                <a:r>
                  <a:rPr lang="en-US" sz="2000" dirty="0"/>
                  <a:t>We have the levels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0, 1, 2 …(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Maximum number of nodes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2−1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905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000" dirty="0"/>
                  <a:t>We have seen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Minimum height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func>
                  </m:oMath>
                </a14:m>
                <a:r>
                  <a:rPr lang="en-US" sz="2000" dirty="0"/>
                  <a:t> or simply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Maximum height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>
            <a:off x="1957590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957590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957590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721319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48" name="Text Box 20"/>
          <p:cNvSpPr txBox="1">
            <a:spLocks noChangeArrowheads="1"/>
          </p:cNvSpPr>
          <p:nvPr/>
        </p:nvSpPr>
        <p:spPr bwMode="auto">
          <a:xfrm>
            <a:off x="721319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49" name="Text Box 21"/>
          <p:cNvSpPr txBox="1">
            <a:spLocks noChangeArrowheads="1"/>
          </p:cNvSpPr>
          <p:nvPr/>
        </p:nvSpPr>
        <p:spPr bwMode="auto">
          <a:xfrm>
            <a:off x="721319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52" name="Oval 4"/>
          <p:cNvSpPr>
            <a:spLocks noChangeArrowheads="1"/>
          </p:cNvSpPr>
          <p:nvPr/>
        </p:nvSpPr>
        <p:spPr bwMode="auto">
          <a:xfrm>
            <a:off x="4008549" y="4010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30941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6"/>
          <p:cNvSpPr>
            <a:spLocks noChangeArrowheads="1"/>
          </p:cNvSpPr>
          <p:nvPr/>
        </p:nvSpPr>
        <p:spPr bwMode="auto">
          <a:xfrm>
            <a:off x="4922949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8"/>
          <p:cNvSpPr>
            <a:spLocks noChangeArrowheads="1"/>
          </p:cNvSpPr>
          <p:nvPr/>
        </p:nvSpPr>
        <p:spPr bwMode="auto">
          <a:xfrm>
            <a:off x="3511102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2"/>
          <p:cNvCxnSpPr>
            <a:cxnSpLocks noChangeShapeType="1"/>
            <a:endCxn id="55" idx="0"/>
          </p:cNvCxnSpPr>
          <p:nvPr/>
        </p:nvCxnSpPr>
        <p:spPr bwMode="auto">
          <a:xfrm>
            <a:off x="343490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5"/>
          <p:cNvCxnSpPr>
            <a:cxnSpLocks noChangeShapeType="1"/>
            <a:stCxn id="52" idx="4"/>
            <a:endCxn id="54" idx="0"/>
          </p:cNvCxnSpPr>
          <p:nvPr/>
        </p:nvCxnSpPr>
        <p:spPr bwMode="auto">
          <a:xfrm>
            <a:off x="43895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6"/>
          <p:cNvCxnSpPr>
            <a:cxnSpLocks noChangeShapeType="1"/>
            <a:stCxn id="52" idx="4"/>
            <a:endCxn id="53" idx="0"/>
          </p:cNvCxnSpPr>
          <p:nvPr/>
        </p:nvCxnSpPr>
        <p:spPr bwMode="auto">
          <a:xfrm flipH="1">
            <a:off x="3475149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Oval 9"/>
          <p:cNvSpPr>
            <a:spLocks noChangeArrowheads="1"/>
          </p:cNvSpPr>
          <p:nvPr/>
        </p:nvSpPr>
        <p:spPr bwMode="auto">
          <a:xfrm>
            <a:off x="4465749" y="55340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0" name="AutoShape 13"/>
          <p:cNvCxnSpPr>
            <a:cxnSpLocks noChangeShapeType="1"/>
            <a:endCxn id="59" idx="0"/>
          </p:cNvCxnSpPr>
          <p:nvPr/>
        </p:nvCxnSpPr>
        <p:spPr bwMode="auto">
          <a:xfrm flipH="1">
            <a:off x="4846749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" name="Oval 9"/>
          <p:cNvSpPr>
            <a:spLocks noChangeArrowheads="1"/>
          </p:cNvSpPr>
          <p:nvPr/>
        </p:nvSpPr>
        <p:spPr bwMode="auto">
          <a:xfrm>
            <a:off x="2593482" y="5530801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" name="AutoShape 13"/>
          <p:cNvCxnSpPr>
            <a:cxnSpLocks noChangeShapeType="1"/>
            <a:endCxn id="61" idx="0"/>
          </p:cNvCxnSpPr>
          <p:nvPr/>
        </p:nvCxnSpPr>
        <p:spPr bwMode="auto">
          <a:xfrm flipH="1">
            <a:off x="2974482" y="5254576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3959848"/>
                <a:ext cx="83439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4785487"/>
                <a:ext cx="834396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284" y="5530801"/>
                <a:ext cx="834396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540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176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608698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b="1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𝟑𝟏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</m:func>
                  </m:oMath>
                </a14:m>
                <a:endParaRPr lang="en-US" sz="1600" b="1" dirty="0"/>
              </a:p>
              <a:p>
                <a:pPr lvl="2"/>
                <a:r>
                  <a:rPr lang="en-US" sz="1800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4214612" y="274789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2676928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6"/>
          <p:cNvSpPr>
            <a:spLocks noChangeArrowheads="1"/>
          </p:cNvSpPr>
          <p:nvPr/>
        </p:nvSpPr>
        <p:spPr bwMode="auto">
          <a:xfrm>
            <a:off x="5806227" y="357800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3707974" y="4286137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8" name="AutoShape 12"/>
          <p:cNvCxnSpPr>
            <a:cxnSpLocks noChangeShapeType="1"/>
            <a:stCxn id="25" idx="4"/>
            <a:endCxn id="27" idx="0"/>
          </p:cNvCxnSpPr>
          <p:nvPr/>
        </p:nvCxnSpPr>
        <p:spPr bwMode="auto">
          <a:xfrm>
            <a:off x="3057928" y="3959002"/>
            <a:ext cx="1031046" cy="32713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5"/>
          <p:cNvCxnSpPr>
            <a:cxnSpLocks noChangeShapeType="1"/>
            <a:stCxn id="24" idx="4"/>
            <a:endCxn id="26" idx="0"/>
          </p:cNvCxnSpPr>
          <p:nvPr/>
        </p:nvCxnSpPr>
        <p:spPr bwMode="auto">
          <a:xfrm>
            <a:off x="4595612" y="3128896"/>
            <a:ext cx="1591615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3057928" y="3128896"/>
            <a:ext cx="1537684" cy="4491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Oval 9"/>
          <p:cNvSpPr>
            <a:spLocks noChangeArrowheads="1"/>
          </p:cNvSpPr>
          <p:nvPr/>
        </p:nvSpPr>
        <p:spPr bwMode="auto">
          <a:xfrm>
            <a:off x="4856807" y="429103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2" name="AutoShape 13"/>
          <p:cNvCxnSpPr>
            <a:cxnSpLocks noChangeShapeType="1"/>
            <a:stCxn id="26" idx="4"/>
            <a:endCxn id="31" idx="0"/>
          </p:cNvCxnSpPr>
          <p:nvPr/>
        </p:nvCxnSpPr>
        <p:spPr bwMode="auto">
          <a:xfrm flipH="1">
            <a:off x="5237807" y="3959002"/>
            <a:ext cx="949420" cy="332028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Oval 9"/>
          <p:cNvSpPr>
            <a:spLocks noChangeArrowheads="1"/>
          </p:cNvSpPr>
          <p:nvPr/>
        </p:nvSpPr>
        <p:spPr bwMode="auto">
          <a:xfrm>
            <a:off x="1602081" y="424740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3"/>
          <p:cNvCxnSpPr>
            <a:cxnSpLocks noChangeShapeType="1"/>
            <a:stCxn id="25" idx="4"/>
            <a:endCxn id="33" idx="0"/>
          </p:cNvCxnSpPr>
          <p:nvPr/>
        </p:nvCxnSpPr>
        <p:spPr bwMode="auto">
          <a:xfrm flipH="1">
            <a:off x="1983081" y="3959002"/>
            <a:ext cx="1074847" cy="288406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Oval 8"/>
          <p:cNvSpPr>
            <a:spLocks noChangeArrowheads="1"/>
          </p:cNvSpPr>
          <p:nvPr/>
        </p:nvSpPr>
        <p:spPr bwMode="auto">
          <a:xfrm>
            <a:off x="6955060" y="42390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AutoShape 12"/>
          <p:cNvCxnSpPr>
            <a:cxnSpLocks noChangeShapeType="1"/>
            <a:stCxn id="26" idx="4"/>
            <a:endCxn id="35" idx="0"/>
          </p:cNvCxnSpPr>
          <p:nvPr/>
        </p:nvCxnSpPr>
        <p:spPr bwMode="auto">
          <a:xfrm>
            <a:off x="6187227" y="3959002"/>
            <a:ext cx="1148833" cy="28002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Oval 8"/>
          <p:cNvSpPr>
            <a:spLocks noChangeArrowheads="1"/>
          </p:cNvSpPr>
          <p:nvPr/>
        </p:nvSpPr>
        <p:spPr bwMode="auto">
          <a:xfrm>
            <a:off x="2226785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12"/>
          <p:cNvCxnSpPr>
            <a:cxnSpLocks noChangeShapeType="1"/>
            <a:stCxn id="33" idx="4"/>
            <a:endCxn id="37" idx="0"/>
          </p:cNvCxnSpPr>
          <p:nvPr/>
        </p:nvCxnSpPr>
        <p:spPr bwMode="auto">
          <a:xfrm>
            <a:off x="1983081" y="4628408"/>
            <a:ext cx="624704" cy="356512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" name="Oval 9"/>
          <p:cNvSpPr>
            <a:spLocks noChangeArrowheads="1"/>
          </p:cNvSpPr>
          <p:nvPr/>
        </p:nvSpPr>
        <p:spPr bwMode="auto">
          <a:xfrm>
            <a:off x="1089547" y="498554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0" name="AutoShape 13"/>
          <p:cNvCxnSpPr>
            <a:cxnSpLocks noChangeShapeType="1"/>
            <a:stCxn id="33" idx="4"/>
            <a:endCxn id="39" idx="0"/>
          </p:cNvCxnSpPr>
          <p:nvPr/>
        </p:nvCxnSpPr>
        <p:spPr bwMode="auto">
          <a:xfrm flipH="1">
            <a:off x="1470547" y="4628408"/>
            <a:ext cx="512534" cy="357141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9"/>
          <p:cNvSpPr>
            <a:spLocks noChangeArrowheads="1"/>
          </p:cNvSpPr>
          <p:nvPr/>
        </p:nvSpPr>
        <p:spPr bwMode="auto">
          <a:xfrm>
            <a:off x="3192451" y="498492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1" name="AutoShape 13"/>
          <p:cNvCxnSpPr>
            <a:cxnSpLocks noChangeShapeType="1"/>
            <a:stCxn id="27" idx="4"/>
            <a:endCxn id="70" idx="0"/>
          </p:cNvCxnSpPr>
          <p:nvPr/>
        </p:nvCxnSpPr>
        <p:spPr bwMode="auto">
          <a:xfrm flipH="1">
            <a:off x="3573451" y="4667137"/>
            <a:ext cx="515523" cy="317783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2607785" y="590999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When tree is complete </a:t>
            </a: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(best case)</a:t>
            </a:r>
          </a:p>
        </p:txBody>
      </p:sp>
    </p:spTree>
    <p:extLst>
      <p:ext uri="{BB962C8B-B14F-4D97-AF65-F5344CB8AC3E}">
        <p14:creationId xmlns:p14="http://schemas.microsoft.com/office/powerpoint/2010/main" val="3209414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1795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What is the height of a binary tree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nodes?</a:t>
                </a:r>
              </a:p>
              <a:p>
                <a:pPr lvl="1"/>
                <a:r>
                  <a:rPr lang="en-US" sz="2400" dirty="0"/>
                  <a:t>For example, if we have 10 nodes</a:t>
                </a:r>
              </a:p>
              <a:p>
                <a:pPr lvl="2"/>
                <a:r>
                  <a:rPr lang="en-US" sz="1800" dirty="0"/>
                  <a:t>Minimum height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10=3.31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~4</m:t>
                        </m:r>
                      </m:e>
                    </m:func>
                  </m:oMath>
                </a14:m>
                <a:endParaRPr lang="en-US" sz="1600" dirty="0"/>
              </a:p>
              <a:p>
                <a:pPr lvl="2"/>
                <a:r>
                  <a:rPr lang="en-US" sz="1800" b="1" dirty="0"/>
                  <a:t>Maximum height 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229600" cy="4530725"/>
              </a:xfrm>
              <a:blipFill rotWithShape="0">
                <a:blip r:embed="rId2"/>
                <a:stretch>
                  <a:fillRect l="-1333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4"/>
          <p:cNvSpPr>
            <a:spLocks noChangeArrowheads="1"/>
          </p:cNvSpPr>
          <p:nvPr/>
        </p:nvSpPr>
        <p:spPr bwMode="auto">
          <a:xfrm>
            <a:off x="7924800" y="1756223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"/>
          <p:cNvSpPr>
            <a:spLocks noChangeArrowheads="1"/>
          </p:cNvSpPr>
          <p:nvPr/>
        </p:nvSpPr>
        <p:spPr bwMode="auto">
          <a:xfrm>
            <a:off x="7162800" y="229324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AutoShape 16"/>
          <p:cNvCxnSpPr>
            <a:cxnSpLocks noChangeShapeType="1"/>
            <a:stCxn id="24" idx="3"/>
            <a:endCxn id="25" idx="0"/>
          </p:cNvCxnSpPr>
          <p:nvPr/>
        </p:nvCxnSpPr>
        <p:spPr bwMode="auto">
          <a:xfrm flipH="1">
            <a:off x="7543800" y="2081427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Oval 5"/>
          <p:cNvSpPr>
            <a:spLocks noChangeArrowheads="1"/>
          </p:cNvSpPr>
          <p:nvPr/>
        </p:nvSpPr>
        <p:spPr bwMode="auto">
          <a:xfrm>
            <a:off x="6410459" y="2830269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2" name="AutoShape 16"/>
          <p:cNvCxnSpPr>
            <a:cxnSpLocks noChangeShapeType="1"/>
            <a:endCxn id="41" idx="0"/>
          </p:cNvCxnSpPr>
          <p:nvPr/>
        </p:nvCxnSpPr>
        <p:spPr bwMode="auto">
          <a:xfrm flipH="1">
            <a:off x="6791459" y="2618450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Oval 5"/>
          <p:cNvSpPr>
            <a:spLocks noChangeArrowheads="1"/>
          </p:cNvSpPr>
          <p:nvPr/>
        </p:nvSpPr>
        <p:spPr bwMode="auto">
          <a:xfrm>
            <a:off x="5648459" y="3367292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4" name="AutoShape 16"/>
          <p:cNvCxnSpPr>
            <a:cxnSpLocks noChangeShapeType="1"/>
            <a:endCxn id="43" idx="0"/>
          </p:cNvCxnSpPr>
          <p:nvPr/>
        </p:nvCxnSpPr>
        <p:spPr bwMode="auto">
          <a:xfrm flipH="1">
            <a:off x="6029459" y="3155473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Oval 5"/>
          <p:cNvSpPr>
            <a:spLocks noChangeArrowheads="1"/>
          </p:cNvSpPr>
          <p:nvPr/>
        </p:nvSpPr>
        <p:spPr bwMode="auto">
          <a:xfrm>
            <a:off x="4886459" y="390431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6" name="AutoShape 16"/>
          <p:cNvCxnSpPr>
            <a:cxnSpLocks noChangeShapeType="1"/>
            <a:endCxn id="45" idx="0"/>
          </p:cNvCxnSpPr>
          <p:nvPr/>
        </p:nvCxnSpPr>
        <p:spPr bwMode="auto">
          <a:xfrm flipH="1">
            <a:off x="5267459" y="3692496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Oval 5"/>
          <p:cNvSpPr>
            <a:spLocks noChangeArrowheads="1"/>
          </p:cNvSpPr>
          <p:nvPr/>
        </p:nvSpPr>
        <p:spPr bwMode="auto">
          <a:xfrm>
            <a:off x="4124459" y="4441338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6"/>
          <p:cNvCxnSpPr>
            <a:cxnSpLocks noChangeShapeType="1"/>
            <a:endCxn id="47" idx="0"/>
          </p:cNvCxnSpPr>
          <p:nvPr/>
        </p:nvCxnSpPr>
        <p:spPr bwMode="auto">
          <a:xfrm flipH="1">
            <a:off x="4505459" y="4229519"/>
            <a:ext cx="492592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Oval 5"/>
          <p:cNvSpPr>
            <a:spLocks noChangeArrowheads="1"/>
          </p:cNvSpPr>
          <p:nvPr/>
        </p:nvSpPr>
        <p:spPr bwMode="auto">
          <a:xfrm>
            <a:off x="4822064" y="4978361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0" name="AutoShape 16"/>
          <p:cNvCxnSpPr>
            <a:cxnSpLocks noChangeShapeType="1"/>
            <a:stCxn id="47" idx="5"/>
            <a:endCxn id="49" idx="0"/>
          </p:cNvCxnSpPr>
          <p:nvPr/>
        </p:nvCxnSpPr>
        <p:spPr bwMode="auto">
          <a:xfrm>
            <a:off x="4774867" y="4766542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Oval 5"/>
          <p:cNvSpPr>
            <a:spLocks noChangeArrowheads="1"/>
          </p:cNvSpPr>
          <p:nvPr/>
        </p:nvSpPr>
        <p:spPr bwMode="auto">
          <a:xfrm>
            <a:off x="5631261" y="5459688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2" name="AutoShape 16"/>
          <p:cNvCxnSpPr>
            <a:cxnSpLocks noChangeShapeType="1"/>
            <a:endCxn id="51" idx="0"/>
          </p:cNvCxnSpPr>
          <p:nvPr/>
        </p:nvCxnSpPr>
        <p:spPr bwMode="auto">
          <a:xfrm>
            <a:off x="5584064" y="5247869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5"/>
          <p:cNvSpPr>
            <a:spLocks noChangeArrowheads="1"/>
          </p:cNvSpPr>
          <p:nvPr/>
        </p:nvSpPr>
        <p:spPr bwMode="auto">
          <a:xfrm>
            <a:off x="6412016" y="593747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4" name="AutoShape 16"/>
          <p:cNvCxnSpPr>
            <a:cxnSpLocks noChangeShapeType="1"/>
            <a:endCxn id="53" idx="0"/>
          </p:cNvCxnSpPr>
          <p:nvPr/>
        </p:nvCxnSpPr>
        <p:spPr bwMode="auto">
          <a:xfrm>
            <a:off x="6364819" y="572565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Oval 5"/>
          <p:cNvSpPr>
            <a:spLocks noChangeArrowheads="1"/>
          </p:cNvSpPr>
          <p:nvPr/>
        </p:nvSpPr>
        <p:spPr bwMode="auto">
          <a:xfrm>
            <a:off x="7221213" y="6351103"/>
            <a:ext cx="762000" cy="374827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" name="AutoShape 16"/>
          <p:cNvCxnSpPr>
            <a:cxnSpLocks noChangeShapeType="1"/>
            <a:endCxn id="55" idx="0"/>
          </p:cNvCxnSpPr>
          <p:nvPr/>
        </p:nvCxnSpPr>
        <p:spPr bwMode="auto">
          <a:xfrm>
            <a:off x="7174016" y="6139284"/>
            <a:ext cx="428197" cy="21181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33"/>
          <p:cNvSpPr txBox="1">
            <a:spLocks noChangeArrowheads="1"/>
          </p:cNvSpPr>
          <p:nvPr/>
        </p:nvSpPr>
        <p:spPr bwMode="auto">
          <a:xfrm>
            <a:off x="661853" y="5353188"/>
            <a:ext cx="357944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When each node has one child </a:t>
            </a:r>
            <a:r>
              <a:rPr lang="en-US" sz="2400" b="1" dirty="0">
                <a:solidFill>
                  <a:srgbClr val="FF0000"/>
                </a:solidFill>
              </a:rPr>
              <a:t>(worst case)</a:t>
            </a:r>
          </a:p>
        </p:txBody>
      </p:sp>
    </p:spTree>
    <p:extLst>
      <p:ext uri="{BB962C8B-B14F-4D97-AF65-F5344CB8AC3E}">
        <p14:creationId xmlns:p14="http://schemas.microsoft.com/office/powerpoint/2010/main" val="2610017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2325" y="1082675"/>
            <a:ext cx="7543800" cy="4022725"/>
          </a:xfrm>
        </p:spPr>
        <p:txBody>
          <a:bodyPr>
            <a:normAutofit/>
          </a:bodyPr>
          <a:lstStyle/>
          <a:p>
            <a:r>
              <a:rPr lang="en-US" sz="2800" dirty="0"/>
              <a:t>Key property</a:t>
            </a:r>
          </a:p>
          <a:p>
            <a:pPr lvl="1"/>
            <a:r>
              <a:rPr lang="en-US" sz="2400" dirty="0"/>
              <a:t>Value at any node</a:t>
            </a:r>
          </a:p>
          <a:p>
            <a:pPr lvl="2"/>
            <a:r>
              <a:rPr lang="en-US" sz="2000" dirty="0"/>
              <a:t>Larger than the value of left child</a:t>
            </a:r>
          </a:p>
          <a:p>
            <a:pPr lvl="3"/>
            <a:r>
              <a:rPr lang="en-US" sz="2000" dirty="0"/>
              <a:t>Which means that it is larger than all values in left </a:t>
            </a:r>
            <a:r>
              <a:rPr lang="en-US" sz="2000" dirty="0" err="1"/>
              <a:t>subtree</a:t>
            </a:r>
            <a:endParaRPr lang="en-US" sz="2000" dirty="0"/>
          </a:p>
          <a:p>
            <a:pPr lvl="2"/>
            <a:r>
              <a:rPr lang="en-US" sz="2000" dirty="0"/>
              <a:t>Smaller or equal to the value of right child</a:t>
            </a:r>
          </a:p>
          <a:p>
            <a:pPr lvl="3"/>
            <a:r>
              <a:rPr lang="en-US" sz="2000" dirty="0"/>
              <a:t>Which means that it is smaller than all values in right </a:t>
            </a:r>
            <a:r>
              <a:rPr lang="en-US" sz="2000" dirty="0" err="1"/>
              <a:t>subtree</a:t>
            </a:r>
            <a:endParaRPr lang="en-US" sz="2000" dirty="0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3810000" y="3633990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2971800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4714875" y="5186565"/>
            <a:ext cx="1238250" cy="889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295" name="AutoShape 7"/>
          <p:cNvCxnSpPr>
            <a:cxnSpLocks noChangeShapeType="1"/>
            <a:stCxn id="12292" idx="4"/>
            <a:endCxn id="12294" idx="0"/>
          </p:cNvCxnSpPr>
          <p:nvPr/>
        </p:nvCxnSpPr>
        <p:spPr bwMode="auto">
          <a:xfrm>
            <a:off x="4429125" y="4522990"/>
            <a:ext cx="904875" cy="66357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6" name="AutoShape 8"/>
          <p:cNvCxnSpPr>
            <a:cxnSpLocks noChangeShapeType="1"/>
            <a:stCxn id="12292" idx="4"/>
            <a:endCxn id="12293" idx="0"/>
          </p:cNvCxnSpPr>
          <p:nvPr/>
        </p:nvCxnSpPr>
        <p:spPr bwMode="auto">
          <a:xfrm flipH="1">
            <a:off x="3590925" y="4551565"/>
            <a:ext cx="838200" cy="6064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3281362" y="5402465"/>
            <a:ext cx="61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995737" y="3844486"/>
            <a:ext cx="86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38700" y="5402465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rgbClr val="FF3300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7877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2277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0813" cy="4800600"/>
          </a:xfrm>
        </p:spPr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en-US" sz="2400" dirty="0"/>
              <a:t>Key difference between sorted list and unsorted list.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524000" y="2298521"/>
          <a:ext cx="6096000" cy="1112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Unsorted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Sorted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RetrieveItem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"/>
                          <a:cs typeface="Times New Roman" panose="02020603050405020304" pitchFamily="18" charset="0"/>
                        </a:rPr>
                        <a:t>InsertItem</a:t>
                      </a:r>
                      <a:endParaRPr lang="en-US" dirty="0">
                        <a:latin typeface="Courier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409127" y="4082603"/>
            <a:ext cx="2369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improve this operation?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5962918" y="3361386"/>
            <a:ext cx="631065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330712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/>
              <a:t>Examples</a:t>
            </a:r>
          </a:p>
          <a:p>
            <a:pPr lvl="1"/>
            <a:endParaRPr lang="en-US"/>
          </a:p>
        </p:txBody>
      </p:sp>
      <p:sp>
        <p:nvSpPr>
          <p:cNvPr id="13316" name="Oval 4"/>
          <p:cNvSpPr>
            <a:spLocks noChangeArrowheads="1"/>
          </p:cNvSpPr>
          <p:nvPr/>
        </p:nvSpPr>
        <p:spPr bwMode="auto">
          <a:xfrm>
            <a:off x="1371600" y="20288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Oval 5"/>
          <p:cNvSpPr>
            <a:spLocks noChangeArrowheads="1"/>
          </p:cNvSpPr>
          <p:nvPr/>
        </p:nvSpPr>
        <p:spPr bwMode="auto">
          <a:xfrm>
            <a:off x="8382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Oval 6"/>
          <p:cNvSpPr>
            <a:spLocks noChangeArrowheads="1"/>
          </p:cNvSpPr>
          <p:nvPr/>
        </p:nvSpPr>
        <p:spPr bwMode="auto">
          <a:xfrm>
            <a:off x="1828800" y="2819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334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14478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1" name="AutoShape 9"/>
          <p:cNvCxnSpPr>
            <a:cxnSpLocks noChangeShapeType="1"/>
            <a:stCxn id="13317" idx="4"/>
            <a:endCxn id="13319" idx="0"/>
          </p:cNvCxnSpPr>
          <p:nvPr/>
        </p:nvCxnSpPr>
        <p:spPr bwMode="auto">
          <a:xfrm flipH="1">
            <a:off x="914400" y="3419475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10"/>
          <p:cNvCxnSpPr>
            <a:cxnSpLocks noChangeShapeType="1"/>
            <a:stCxn id="13318" idx="4"/>
            <a:endCxn id="13320" idx="0"/>
          </p:cNvCxnSpPr>
          <p:nvPr/>
        </p:nvCxnSpPr>
        <p:spPr bwMode="auto">
          <a:xfrm flipH="1">
            <a:off x="1828800" y="34194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3" name="AutoShape 11"/>
          <p:cNvCxnSpPr>
            <a:cxnSpLocks noChangeShapeType="1"/>
            <a:stCxn id="13316" idx="4"/>
            <a:endCxn id="13318" idx="0"/>
          </p:cNvCxnSpPr>
          <p:nvPr/>
        </p:nvCxnSpPr>
        <p:spPr bwMode="auto">
          <a:xfrm>
            <a:off x="1752600" y="26289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4" name="AutoShape 12"/>
          <p:cNvCxnSpPr>
            <a:cxnSpLocks noChangeShapeType="1"/>
            <a:stCxn id="13316" idx="4"/>
            <a:endCxn id="13317" idx="0"/>
          </p:cNvCxnSpPr>
          <p:nvPr/>
        </p:nvCxnSpPr>
        <p:spPr bwMode="auto">
          <a:xfrm flipH="1">
            <a:off x="1219200" y="26289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5" name="AutoShape 13"/>
          <p:cNvCxnSpPr>
            <a:cxnSpLocks noChangeShapeType="1"/>
            <a:stCxn id="13318" idx="4"/>
            <a:endCxn id="13326" idx="0"/>
          </p:cNvCxnSpPr>
          <p:nvPr/>
        </p:nvCxnSpPr>
        <p:spPr bwMode="auto">
          <a:xfrm>
            <a:off x="2209800" y="3419475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2362200" y="3657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524000" y="5334000"/>
            <a:ext cx="2133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Binary search trees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6019800" y="5273675"/>
            <a:ext cx="2362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Not a binary search tree</a:t>
            </a:r>
          </a:p>
        </p:txBody>
      </p:sp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990600" y="2819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447800" y="20574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905000" y="2819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685800" y="37338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1524000" y="3733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4600" y="3733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35" name="Oval 23"/>
          <p:cNvSpPr>
            <a:spLocks noChangeArrowheads="1"/>
          </p:cNvSpPr>
          <p:nvPr/>
        </p:nvSpPr>
        <p:spPr bwMode="auto">
          <a:xfrm>
            <a:off x="6705600" y="2133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Oval 24"/>
          <p:cNvSpPr>
            <a:spLocks noChangeArrowheads="1"/>
          </p:cNvSpPr>
          <p:nvPr/>
        </p:nvSpPr>
        <p:spPr bwMode="auto">
          <a:xfrm>
            <a:off x="61722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Oval 25"/>
          <p:cNvSpPr>
            <a:spLocks noChangeArrowheads="1"/>
          </p:cNvSpPr>
          <p:nvPr/>
        </p:nvSpPr>
        <p:spPr bwMode="auto">
          <a:xfrm>
            <a:off x="7162800" y="29241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8" name="Oval 26"/>
          <p:cNvSpPr>
            <a:spLocks noChangeArrowheads="1"/>
          </p:cNvSpPr>
          <p:nvPr/>
        </p:nvSpPr>
        <p:spPr bwMode="auto">
          <a:xfrm>
            <a:off x="58674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9" name="Oval 27"/>
          <p:cNvSpPr>
            <a:spLocks noChangeArrowheads="1"/>
          </p:cNvSpPr>
          <p:nvPr/>
        </p:nvSpPr>
        <p:spPr bwMode="auto">
          <a:xfrm>
            <a:off x="67818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40" name="AutoShape 28"/>
          <p:cNvCxnSpPr>
            <a:cxnSpLocks noChangeShapeType="1"/>
            <a:stCxn id="13336" idx="4"/>
            <a:endCxn id="13338" idx="0"/>
          </p:cNvCxnSpPr>
          <p:nvPr/>
        </p:nvCxnSpPr>
        <p:spPr bwMode="auto">
          <a:xfrm flipH="1">
            <a:off x="6248400" y="3524250"/>
            <a:ext cx="304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1" name="AutoShape 29"/>
          <p:cNvCxnSpPr>
            <a:cxnSpLocks noChangeShapeType="1"/>
            <a:stCxn id="13336" idx="4"/>
            <a:endCxn id="13339" idx="0"/>
          </p:cNvCxnSpPr>
          <p:nvPr/>
        </p:nvCxnSpPr>
        <p:spPr bwMode="auto">
          <a:xfrm>
            <a:off x="6553200" y="3524250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2" name="AutoShape 30"/>
          <p:cNvCxnSpPr>
            <a:cxnSpLocks noChangeShapeType="1"/>
            <a:stCxn id="13335" idx="4"/>
            <a:endCxn id="13337" idx="0"/>
          </p:cNvCxnSpPr>
          <p:nvPr/>
        </p:nvCxnSpPr>
        <p:spPr bwMode="auto">
          <a:xfrm>
            <a:off x="7086600" y="2733675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3" name="AutoShape 31"/>
          <p:cNvCxnSpPr>
            <a:cxnSpLocks noChangeShapeType="1"/>
            <a:stCxn id="13335" idx="4"/>
            <a:endCxn id="13336" idx="0"/>
          </p:cNvCxnSpPr>
          <p:nvPr/>
        </p:nvCxnSpPr>
        <p:spPr bwMode="auto">
          <a:xfrm flipH="1">
            <a:off x="6553200" y="2733675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44" name="AutoShape 32"/>
          <p:cNvCxnSpPr>
            <a:cxnSpLocks noChangeShapeType="1"/>
            <a:stCxn id="13337" idx="4"/>
            <a:endCxn id="13345" idx="0"/>
          </p:cNvCxnSpPr>
          <p:nvPr/>
        </p:nvCxnSpPr>
        <p:spPr bwMode="auto">
          <a:xfrm>
            <a:off x="7543800" y="3524250"/>
            <a:ext cx="5334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45" name="Oval 33"/>
          <p:cNvSpPr>
            <a:spLocks noChangeArrowheads="1"/>
          </p:cNvSpPr>
          <p:nvPr/>
        </p:nvSpPr>
        <p:spPr bwMode="auto">
          <a:xfrm>
            <a:off x="7696200" y="376237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46" name="Text Box 34"/>
          <p:cNvSpPr txBox="1">
            <a:spLocks noChangeArrowheads="1"/>
          </p:cNvSpPr>
          <p:nvPr/>
        </p:nvSpPr>
        <p:spPr bwMode="auto">
          <a:xfrm>
            <a:off x="6324600" y="29241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>
            <a:off x="6781800" y="21621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7239000" y="29241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49" name="Text Box 37"/>
          <p:cNvSpPr txBox="1">
            <a:spLocks noChangeArrowheads="1"/>
          </p:cNvSpPr>
          <p:nvPr/>
        </p:nvSpPr>
        <p:spPr bwMode="auto">
          <a:xfrm>
            <a:off x="6019800" y="3838575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50" name="Text Box 38"/>
          <p:cNvSpPr txBox="1">
            <a:spLocks noChangeArrowheads="1"/>
          </p:cNvSpPr>
          <p:nvPr/>
        </p:nvSpPr>
        <p:spPr bwMode="auto">
          <a:xfrm>
            <a:off x="6858000" y="3838575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7848600" y="3838575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52" name="Oval 40"/>
          <p:cNvSpPr>
            <a:spLocks noChangeArrowheads="1"/>
          </p:cNvSpPr>
          <p:nvPr/>
        </p:nvSpPr>
        <p:spPr bwMode="auto">
          <a:xfrm>
            <a:off x="4114800" y="1571625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3" name="Oval 41"/>
          <p:cNvSpPr>
            <a:spLocks noChangeArrowheads="1"/>
          </p:cNvSpPr>
          <p:nvPr/>
        </p:nvSpPr>
        <p:spPr bwMode="auto">
          <a:xfrm>
            <a:off x="35814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4" name="Oval 42"/>
          <p:cNvSpPr>
            <a:spLocks noChangeArrowheads="1"/>
          </p:cNvSpPr>
          <p:nvPr/>
        </p:nvSpPr>
        <p:spPr bwMode="auto">
          <a:xfrm>
            <a:off x="4572000" y="23622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55" name="Oval 43"/>
          <p:cNvSpPr>
            <a:spLocks noChangeArrowheads="1"/>
          </p:cNvSpPr>
          <p:nvPr/>
        </p:nvSpPr>
        <p:spPr bwMode="auto">
          <a:xfrm>
            <a:off x="4191000" y="32004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56" name="AutoShape 44"/>
          <p:cNvCxnSpPr>
            <a:cxnSpLocks noChangeShapeType="1"/>
            <a:stCxn id="13354" idx="4"/>
            <a:endCxn id="13355" idx="0"/>
          </p:cNvCxnSpPr>
          <p:nvPr/>
        </p:nvCxnSpPr>
        <p:spPr bwMode="auto">
          <a:xfrm flipH="1">
            <a:off x="4572000" y="2962275"/>
            <a:ext cx="3810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7" name="AutoShape 45"/>
          <p:cNvCxnSpPr>
            <a:cxnSpLocks noChangeShapeType="1"/>
            <a:stCxn id="13352" idx="4"/>
            <a:endCxn id="13354" idx="0"/>
          </p:cNvCxnSpPr>
          <p:nvPr/>
        </p:nvCxnSpPr>
        <p:spPr bwMode="auto">
          <a:xfrm>
            <a:off x="4495800" y="2171700"/>
            <a:ext cx="4572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8" name="AutoShape 46"/>
          <p:cNvCxnSpPr>
            <a:cxnSpLocks noChangeShapeType="1"/>
            <a:stCxn id="13352" idx="4"/>
            <a:endCxn id="13353" idx="0"/>
          </p:cNvCxnSpPr>
          <p:nvPr/>
        </p:nvCxnSpPr>
        <p:spPr bwMode="auto">
          <a:xfrm flipH="1">
            <a:off x="3962400" y="2171700"/>
            <a:ext cx="533400" cy="161925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59" name="AutoShape 47"/>
          <p:cNvCxnSpPr>
            <a:cxnSpLocks noChangeShapeType="1"/>
            <a:stCxn id="13355" idx="4"/>
            <a:endCxn id="13360" idx="0"/>
          </p:cNvCxnSpPr>
          <p:nvPr/>
        </p:nvCxnSpPr>
        <p:spPr bwMode="auto">
          <a:xfrm flipH="1">
            <a:off x="3886200" y="3800475"/>
            <a:ext cx="6858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0" name="Oval 48"/>
          <p:cNvSpPr>
            <a:spLocks noChangeArrowheads="1"/>
          </p:cNvSpPr>
          <p:nvPr/>
        </p:nvSpPr>
        <p:spPr bwMode="auto">
          <a:xfrm>
            <a:off x="3505200" y="40386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61" name="Text Box 49"/>
          <p:cNvSpPr txBox="1">
            <a:spLocks noChangeArrowheads="1"/>
          </p:cNvSpPr>
          <p:nvPr/>
        </p:nvSpPr>
        <p:spPr bwMode="auto">
          <a:xfrm>
            <a:off x="4267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5</a:t>
            </a:r>
          </a:p>
        </p:txBody>
      </p: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3581400" y="40386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10</a:t>
            </a:r>
          </a:p>
        </p:txBody>
      </p:sp>
      <p:sp>
        <p:nvSpPr>
          <p:cNvPr id="13363" name="Text Box 51"/>
          <p:cNvSpPr txBox="1">
            <a:spLocks noChangeArrowheads="1"/>
          </p:cNvSpPr>
          <p:nvPr/>
        </p:nvSpPr>
        <p:spPr bwMode="auto">
          <a:xfrm>
            <a:off x="4267200" y="32766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30</a:t>
            </a:r>
          </a:p>
        </p:txBody>
      </p:sp>
      <p:sp>
        <p:nvSpPr>
          <p:cNvPr id="13364" name="Text Box 52"/>
          <p:cNvSpPr txBox="1">
            <a:spLocks noChangeArrowheads="1"/>
          </p:cNvSpPr>
          <p:nvPr/>
        </p:nvSpPr>
        <p:spPr bwMode="auto">
          <a:xfrm>
            <a:off x="3733800" y="2362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13365" name="Text Box 53"/>
          <p:cNvSpPr txBox="1">
            <a:spLocks noChangeArrowheads="1"/>
          </p:cNvSpPr>
          <p:nvPr/>
        </p:nvSpPr>
        <p:spPr bwMode="auto">
          <a:xfrm>
            <a:off x="4191000" y="4876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25</a:t>
            </a:r>
          </a:p>
        </p:txBody>
      </p:sp>
      <p:sp>
        <p:nvSpPr>
          <p:cNvPr id="13366" name="Text Box 54"/>
          <p:cNvSpPr txBox="1">
            <a:spLocks noChangeArrowheads="1"/>
          </p:cNvSpPr>
          <p:nvPr/>
        </p:nvSpPr>
        <p:spPr bwMode="auto">
          <a:xfrm>
            <a:off x="4648200" y="23622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sz="2400" b="1">
                <a:solidFill>
                  <a:srgbClr val="FF3300"/>
                </a:solidFill>
              </a:rPr>
              <a:t>45</a:t>
            </a:r>
          </a:p>
        </p:txBody>
      </p:sp>
      <p:sp>
        <p:nvSpPr>
          <p:cNvPr id="13367" name="Oval 55"/>
          <p:cNvSpPr>
            <a:spLocks noChangeArrowheads="1"/>
          </p:cNvSpPr>
          <p:nvPr/>
        </p:nvSpPr>
        <p:spPr bwMode="auto">
          <a:xfrm>
            <a:off x="4114800" y="4876800"/>
            <a:ext cx="762000" cy="5715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68" name="AutoShape 56"/>
          <p:cNvCxnSpPr>
            <a:cxnSpLocks noChangeShapeType="1"/>
            <a:stCxn id="13360" idx="4"/>
            <a:endCxn id="13367" idx="0"/>
          </p:cNvCxnSpPr>
          <p:nvPr/>
        </p:nvCxnSpPr>
        <p:spPr bwMode="auto">
          <a:xfrm>
            <a:off x="3886200" y="4638675"/>
            <a:ext cx="609600" cy="2095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69" name="Line 57"/>
          <p:cNvSpPr>
            <a:spLocks noChangeShapeType="1"/>
          </p:cNvSpPr>
          <p:nvPr/>
        </p:nvSpPr>
        <p:spPr bwMode="auto">
          <a:xfrm>
            <a:off x="5562600" y="1295400"/>
            <a:ext cx="0" cy="510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5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5171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placement of each element in the binary tree must satisfy the binary search property: The value of the key of an element is greater than the value of the key of any element in its left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, and less than the value of the key of any element in its right </a:t>
                      </a:r>
                      <a:r>
                        <a:rPr lang="en-US" dirty="0" err="1"/>
                        <a:t>subtree</a:t>
                      </a:r>
                      <a:r>
                        <a:rPr lang="en-US" dirty="0"/>
                        <a:t>.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Initializes tree to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Tree exists and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Determines whether tree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tree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441206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int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LengthIs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number of elements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RetrieveItem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item. Boolean&amp; found)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item whose key matches item's key (if present).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Key member of item is initialized.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is an element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 whose key matches item's key, then found = true and item is a copy of </a:t>
                      </a:r>
                      <a:r>
                        <a:rPr lang="en-US" dirty="0" err="1"/>
                        <a:t>someItem</a:t>
                      </a:r>
                      <a:r>
                        <a:rPr lang="en-US" dirty="0"/>
                        <a:t>; otherwise, found = false and item is unchanged. Tree is unchanged.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InsertItem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item to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 is not full. item is not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is in tree. Binary search property is maintained.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781288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DeleteItem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item)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Deletes the element whose key matches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member of item is initialized. One and only one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element in tree has a key matching item's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Print()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Prints the values in the tree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Items in the tree are printed in ascending key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417627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67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ResetTree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current position for an iteration through the tree in </a:t>
                      </a:r>
                      <a:r>
                        <a:rPr lang="en-US" dirty="0" err="1"/>
                        <a:t>OrderType</a:t>
                      </a:r>
                      <a:r>
                        <a:rPr lang="en-US" dirty="0"/>
                        <a:t>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position is prior to root of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l"/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GetNextItem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ItemType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&amp; item,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OrderType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order, Boolean&amp; finished)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Gets the next element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defined. Element at current position is not last in tree.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Current position is one position beyond current position at entry to </a:t>
                      </a:r>
                      <a:r>
                        <a:rPr lang="en-US" dirty="0" err="1"/>
                        <a:t>GetNextItem</a:t>
                      </a:r>
                      <a:r>
                        <a:rPr lang="en-US" dirty="0"/>
                        <a:t>. finished = (current position is last in tree). item is a copy of element at current position.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Search Tree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600683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42524218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3921" y="1903274"/>
            <a:ext cx="27689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info;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*left;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*right;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5834129" y="1377233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02475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504" y="1377234"/>
            <a:ext cx="1190625" cy="5666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584879" y="1957589"/>
            <a:ext cx="656822" cy="74697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620066" y="1943904"/>
            <a:ext cx="695459" cy="73328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238816" y="38185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679582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971244" y="38185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932281" y="457629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373047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664709" y="457629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>
            <a:stCxn id="27" idx="2"/>
            <a:endCxn id="29" idx="0"/>
          </p:cNvCxnSpPr>
          <p:nvPr/>
        </p:nvCxnSpPr>
        <p:spPr>
          <a:xfrm flipH="1">
            <a:off x="4152664" y="4269345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6533914" y="45762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74680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266342" y="45762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26" idx="2"/>
            <a:endCxn id="34" idx="0"/>
          </p:cNvCxnSpPr>
          <p:nvPr/>
        </p:nvCxnSpPr>
        <p:spPr>
          <a:xfrm>
            <a:off x="5813368" y="42693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5563672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04438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296100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558555" y="5310387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999321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290983" y="5310386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420336" y="531038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861102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152764" y="531038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4971244" y="604447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2010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703672" y="604447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093148" y="604447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33914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25576" y="604447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91061" y="6044474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631827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923489" y="6044473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stCxn id="30" idx="2"/>
            <a:endCxn id="46" idx="0"/>
          </p:cNvCxnSpPr>
          <p:nvPr/>
        </p:nvCxnSpPr>
        <p:spPr>
          <a:xfrm>
            <a:off x="4506833" y="5027052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36" idx="2"/>
            <a:endCxn id="40" idx="0"/>
          </p:cNvCxnSpPr>
          <p:nvPr/>
        </p:nvCxnSpPr>
        <p:spPr>
          <a:xfrm flipH="1">
            <a:off x="5784055" y="5027051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35" idx="2"/>
            <a:endCxn id="43" idx="0"/>
          </p:cNvCxnSpPr>
          <p:nvPr/>
        </p:nvCxnSpPr>
        <p:spPr>
          <a:xfrm>
            <a:off x="7108466" y="5027051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42" idx="2"/>
            <a:endCxn id="49" idx="0"/>
          </p:cNvCxnSpPr>
          <p:nvPr/>
        </p:nvCxnSpPr>
        <p:spPr>
          <a:xfrm flipH="1">
            <a:off x="5191627" y="5761145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5" name="Straight Arrow Connector 6144"/>
          <p:cNvCxnSpPr>
            <a:stCxn id="41" idx="2"/>
            <a:endCxn id="52" idx="0"/>
          </p:cNvCxnSpPr>
          <p:nvPr/>
        </p:nvCxnSpPr>
        <p:spPr>
          <a:xfrm>
            <a:off x="6138224" y="5761145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7" name="Straight Arrow Connector 6146"/>
          <p:cNvCxnSpPr>
            <a:stCxn id="44" idx="2"/>
            <a:endCxn id="55" idx="0"/>
          </p:cNvCxnSpPr>
          <p:nvPr/>
        </p:nvCxnSpPr>
        <p:spPr>
          <a:xfrm>
            <a:off x="8133107" y="5761145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325413" y="305550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152" name="Straight Arrow Connector 6151"/>
          <p:cNvCxnSpPr>
            <a:stCxn id="71" idx="2"/>
            <a:endCxn id="25" idx="0"/>
          </p:cNvCxnSpPr>
          <p:nvPr/>
        </p:nvCxnSpPr>
        <p:spPr>
          <a:xfrm>
            <a:off x="5459199" y="3506268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3" name="TextBox 6152"/>
          <p:cNvSpPr txBox="1"/>
          <p:nvPr/>
        </p:nvSpPr>
        <p:spPr>
          <a:xfrm>
            <a:off x="5679582" y="3109243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3664709" y="45762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415504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4857162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>
            <a:off x="7290983" y="5310385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7923489" y="60444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6533914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>
            <a:off x="5824519" y="604447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5416889" y="6040584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4701861" y="60509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8631827" y="604058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2" y="3709115"/>
            <a:ext cx="3196978" cy="23314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Nodes in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817836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862885"/>
            <a:ext cx="8583769" cy="579549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ifndef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#define BINARYSEARCHTREE_H_INCLUDED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typedef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char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info;TreeNode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*left, *right;};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enum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{PRE_ORDER, IN_ORDER, POST_ORDER};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public: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                  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LengthIs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RetrieveItem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found);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DeleteItem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item);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ResetTree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GetNextItem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item,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OrderType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order,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&amp; finished);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void Print();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private: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root;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endif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// BINARYSEARCHTREE_H_INCLUDED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binarysearchtree.h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82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26943919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08121" y="1016358"/>
            <a:ext cx="4217832" cy="431549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*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try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location = new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delete location;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false;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catch(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bad_alloc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exception)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{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return true;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}</a:t>
            </a: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9600" y="1015285"/>
            <a:ext cx="4217832" cy="38529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binarysearchtree.h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"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#include &lt;new&gt;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root 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endParaRPr lang="en-US" sz="16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()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{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  return root == NULL;</a:t>
            </a:r>
          </a:p>
          <a:p>
            <a:pPr>
              <a:spcBef>
                <a:spcPts val="0"/>
              </a:spcBef>
              <a:buFont typeface="Garamond" pitchFamily="18" charset="0"/>
              <a:buNone/>
            </a:pPr>
            <a:r>
              <a:rPr lang="en-US" sz="1600" dirty="0">
                <a:latin typeface="Courier New" panose="02070309020205020404" pitchFamily="49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366841" y="2079848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366841" y="3290462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7886342" y="2549391"/>
            <a:ext cx="1073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600" b="1" dirty="0"/>
              <a:t>O(1)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binarysearchtree.cpp</a:t>
            </a:r>
          </a:p>
        </p:txBody>
      </p:sp>
    </p:spTree>
    <p:extLst>
      <p:ext uri="{BB962C8B-B14F-4D97-AF65-F5344CB8AC3E}">
        <p14:creationId xmlns:p14="http://schemas.microsoft.com/office/powerpoint/2010/main" val="409806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</p:spTree>
    <p:extLst>
      <p:ext uri="{BB962C8B-B14F-4D97-AF65-F5344CB8AC3E}">
        <p14:creationId xmlns:p14="http://schemas.microsoft.com/office/powerpoint/2010/main" val="1834434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233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4848797" y="254035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4581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5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57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4494628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5202966" y="330343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5912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9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198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5789726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19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7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2660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4492817" y="33066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38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3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8419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8" name="Straight Connector 57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527822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/>
          <p:cNvCxnSpPr>
            <a:endCxn id="24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45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34" y="1618087"/>
            <a:ext cx="3277132" cy="4791075"/>
          </a:xfrm>
        </p:spPr>
      </p:pic>
      <p:cxnSp>
        <p:nvCxnSpPr>
          <p:cNvPr id="6" name="Straight Arrow Connector 5"/>
          <p:cNvCxnSpPr>
            <a:stCxn id="7" idx="1"/>
          </p:cNvCxnSpPr>
          <p:nvPr/>
        </p:nvCxnSpPr>
        <p:spPr>
          <a:xfrm flipH="1">
            <a:off x="4726546" y="6048709"/>
            <a:ext cx="2569336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95882" y="5864043"/>
            <a:ext cx="78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95882" y="1886686"/>
            <a:ext cx="959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leaves</a:t>
            </a:r>
          </a:p>
        </p:txBody>
      </p:sp>
      <p:cxnSp>
        <p:nvCxnSpPr>
          <p:cNvPr id="42" name="Straight Arrow Connector 41"/>
          <p:cNvCxnSpPr>
            <a:stCxn id="41" idx="1"/>
          </p:cNvCxnSpPr>
          <p:nvPr/>
        </p:nvCxnSpPr>
        <p:spPr>
          <a:xfrm flipH="1">
            <a:off x="5342586" y="2071352"/>
            <a:ext cx="1953296" cy="16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360277" y="4948391"/>
            <a:ext cx="1255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Branches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3876541" y="2718405"/>
            <a:ext cx="3483736" cy="2414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56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8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77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6498064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223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12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98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H="1">
            <a:off x="4819484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788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6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595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96431" y="4061136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4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4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4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7522705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Straight Arrow Connector 21"/>
          <p:cNvCxnSpPr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>
            <a:endCxn id="25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>
            <a:endCxn id="30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>
            <a:endCxn id="36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7" name="Straight Arrow Connector 46"/>
          <p:cNvCxnSpPr>
            <a:endCxn id="41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Straight Arrow Connector 52"/>
          <p:cNvCxnSpPr>
            <a:endCxn id="50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980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62200" y="33034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9" name="Rectangle 8"/>
          <p:cNvSpPr/>
          <p:nvPr/>
        </p:nvSpPr>
        <p:spPr>
          <a:xfrm>
            <a:off x="5202966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4628" y="33034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55665" y="406113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96431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88093" y="406113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4" name="Straight Arrow Connector 13"/>
          <p:cNvCxnSpPr>
            <a:stCxn id="10" idx="2"/>
            <a:endCxn id="11" idx="0"/>
          </p:cNvCxnSpPr>
          <p:nvPr/>
        </p:nvCxnSpPr>
        <p:spPr>
          <a:xfrm flipH="1">
            <a:off x="3676048" y="3754190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057298" y="4061138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98064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89726" y="4061137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8" name="Straight Arrow Connector 17"/>
          <p:cNvCxnSpPr>
            <a:stCxn id="9" idx="2"/>
            <a:endCxn id="15" idx="0"/>
          </p:cNvCxnSpPr>
          <p:nvPr/>
        </p:nvCxnSpPr>
        <p:spPr>
          <a:xfrm>
            <a:off x="5336752" y="3754190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87056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27822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819484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081939" y="4795232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522705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814367" y="4795231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943720" y="479523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384486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3676148" y="479523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494628" y="5529321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935394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227056" y="5529320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616532" y="5529320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057298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348960" y="5529319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714445" y="5529319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155211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446873" y="552931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/>
          <p:cNvCxnSpPr>
            <a:stCxn id="12" idx="2"/>
            <a:endCxn id="25" idx="0"/>
          </p:cNvCxnSpPr>
          <p:nvPr/>
        </p:nvCxnSpPr>
        <p:spPr>
          <a:xfrm>
            <a:off x="4030217" y="4511897"/>
            <a:ext cx="133886" cy="283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7" idx="2"/>
            <a:endCxn id="19" idx="0"/>
          </p:cNvCxnSpPr>
          <p:nvPr/>
        </p:nvCxnSpPr>
        <p:spPr>
          <a:xfrm flipH="1">
            <a:off x="5307439" y="4511896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6" idx="2"/>
            <a:endCxn id="22" idx="0"/>
          </p:cNvCxnSpPr>
          <p:nvPr/>
        </p:nvCxnSpPr>
        <p:spPr>
          <a:xfrm>
            <a:off x="6631850" y="4511896"/>
            <a:ext cx="670472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2"/>
            <a:endCxn id="28" idx="0"/>
          </p:cNvCxnSpPr>
          <p:nvPr/>
        </p:nvCxnSpPr>
        <p:spPr>
          <a:xfrm flipH="1">
            <a:off x="4715011" y="5245990"/>
            <a:ext cx="238259" cy="283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0" idx="2"/>
            <a:endCxn id="31" idx="0"/>
          </p:cNvCxnSpPr>
          <p:nvPr/>
        </p:nvCxnSpPr>
        <p:spPr>
          <a:xfrm>
            <a:off x="5661608" y="5245990"/>
            <a:ext cx="175307" cy="28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3" idx="2"/>
            <a:endCxn id="34" idx="0"/>
          </p:cNvCxnSpPr>
          <p:nvPr/>
        </p:nvCxnSpPr>
        <p:spPr>
          <a:xfrm>
            <a:off x="7656491" y="5245990"/>
            <a:ext cx="278337" cy="283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848797" y="254035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4" name="Straight Arrow Connector 43"/>
          <p:cNvCxnSpPr>
            <a:stCxn id="43" idx="2"/>
            <a:endCxn id="8" idx="0"/>
          </p:cNvCxnSpPr>
          <p:nvPr/>
        </p:nvCxnSpPr>
        <p:spPr>
          <a:xfrm>
            <a:off x="4982583" y="2991113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202966" y="2594088"/>
            <a:ext cx="19404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*root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H="1">
            <a:off x="3188093" y="406113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367842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4380546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814367" y="479523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>
            <a:off x="7446873" y="552931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057298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5347903" y="552931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4940273" y="5525429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4225245" y="553577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8155211" y="5525428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9549" y="1493949"/>
            <a:ext cx="2240924" cy="373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20</a:t>
            </a: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481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577" y="1312575"/>
            <a:ext cx="423715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662152" y="1312575"/>
            <a:ext cx="425002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&amp;temp;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x = 5, *y = &amp;x;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f(y);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"y = " &lt;&lt;  y 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7577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y = 0x28ff18</a:t>
            </a:r>
          </a:p>
          <a:p>
            <a:r>
              <a:rPr lang="en-US" sz="1600" dirty="0"/>
              <a:t>y = 0x28ff18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662152" y="5590669"/>
            <a:ext cx="212501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Output:</a:t>
            </a:r>
          </a:p>
          <a:p>
            <a:r>
              <a:rPr lang="en-US" sz="1600" dirty="0"/>
              <a:t>y = 0x28ff0c</a:t>
            </a:r>
          </a:p>
          <a:p>
            <a:r>
              <a:rPr lang="en-US" sz="1600" dirty="0"/>
              <a:t>y = 0x28fee4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7577" y="990600"/>
            <a:ext cx="6645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Pointer  </a:t>
            </a:r>
            <a:r>
              <a:rPr lang="en-US" b="1" dirty="0" err="1"/>
              <a:t>vs</a:t>
            </a:r>
            <a:r>
              <a:rPr lang="en-US" b="1" dirty="0"/>
              <a:t> Reference to Pointer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4494727" y="1359932"/>
            <a:ext cx="0" cy="5092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06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Tree</a:t>
            </a:r>
            <a:endParaRPr lang="en-US" sz="2800" dirty="0"/>
          </a:p>
          <a:p>
            <a:pPr lvl="1"/>
            <a:r>
              <a:rPr lang="en-US" sz="2400" dirty="0"/>
              <a:t>Collection of nodes linked to each other (similar to linked lists)</a:t>
            </a:r>
          </a:p>
          <a:p>
            <a:pPr lvl="1"/>
            <a:r>
              <a:rPr lang="en-US" sz="2400" dirty="0"/>
              <a:t>Each node can have 0 or more </a:t>
            </a:r>
            <a:r>
              <a:rPr lang="en-US" sz="2400" dirty="0">
                <a:solidFill>
                  <a:srgbClr val="CC0000"/>
                </a:solidFill>
              </a:rPr>
              <a:t>children </a:t>
            </a:r>
            <a:r>
              <a:rPr lang="en-US" sz="2400" dirty="0"/>
              <a:t>(successor nodes)</a:t>
            </a:r>
          </a:p>
          <a:p>
            <a:pPr lvl="1"/>
            <a:r>
              <a:rPr lang="en-US" sz="2400" dirty="0"/>
              <a:t>Each node (except the root) has </a:t>
            </a:r>
            <a:r>
              <a:rPr lang="en-US" sz="2400" u="sng" dirty="0"/>
              <a:t>exactly one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parent </a:t>
            </a:r>
            <a:r>
              <a:rPr lang="en-US" sz="2400" dirty="0"/>
              <a:t>(predecessor node)</a:t>
            </a:r>
          </a:p>
          <a:p>
            <a:pPr lvl="2"/>
            <a:r>
              <a:rPr lang="en-US" sz="2000" dirty="0"/>
              <a:t>This means that there is exactly one path to go from the root to any other node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48006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6629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3" name="AutoShape 11"/>
          <p:cNvCxnSpPr>
            <a:cxnSpLocks noChangeShapeType="1"/>
            <a:stCxn id="8197" idx="4"/>
            <a:endCxn id="8199" idx="0"/>
          </p:cNvCxnSpPr>
          <p:nvPr/>
        </p:nvCxnSpPr>
        <p:spPr bwMode="auto">
          <a:xfrm flipH="1">
            <a:off x="5181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5" name="AutoShape 13"/>
          <p:cNvCxnSpPr>
            <a:cxnSpLocks noChangeShapeType="1"/>
            <a:stCxn id="8198" idx="4"/>
            <a:endCxn id="8201" idx="0"/>
          </p:cNvCxnSpPr>
          <p:nvPr/>
        </p:nvCxnSpPr>
        <p:spPr bwMode="auto">
          <a:xfrm flipH="1">
            <a:off x="70104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9" name="Oval 17"/>
          <p:cNvSpPr>
            <a:spLocks noChangeArrowheads="1"/>
          </p:cNvSpPr>
          <p:nvPr/>
        </p:nvSpPr>
        <p:spPr bwMode="auto">
          <a:xfrm>
            <a:off x="2133600" y="4267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Oval 18"/>
          <p:cNvSpPr>
            <a:spLocks noChangeArrowheads="1"/>
          </p:cNvSpPr>
          <p:nvPr/>
        </p:nvSpPr>
        <p:spPr bwMode="auto">
          <a:xfrm>
            <a:off x="12192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1" name="Oval 19"/>
          <p:cNvSpPr>
            <a:spLocks noChangeArrowheads="1"/>
          </p:cNvSpPr>
          <p:nvPr/>
        </p:nvSpPr>
        <p:spPr bwMode="auto">
          <a:xfrm>
            <a:off x="22860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Oval 20"/>
          <p:cNvSpPr>
            <a:spLocks noChangeArrowheads="1"/>
          </p:cNvSpPr>
          <p:nvPr/>
        </p:nvSpPr>
        <p:spPr bwMode="auto">
          <a:xfrm>
            <a:off x="7620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Oval 21"/>
          <p:cNvSpPr>
            <a:spLocks noChangeArrowheads="1"/>
          </p:cNvSpPr>
          <p:nvPr/>
        </p:nvSpPr>
        <p:spPr bwMode="auto">
          <a:xfrm>
            <a:off x="16764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Oval 22"/>
          <p:cNvSpPr>
            <a:spLocks noChangeArrowheads="1"/>
          </p:cNvSpPr>
          <p:nvPr/>
        </p:nvSpPr>
        <p:spPr bwMode="auto">
          <a:xfrm>
            <a:off x="25908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Oval 23"/>
          <p:cNvSpPr>
            <a:spLocks noChangeArrowheads="1"/>
          </p:cNvSpPr>
          <p:nvPr/>
        </p:nvSpPr>
        <p:spPr bwMode="auto">
          <a:xfrm>
            <a:off x="3505200" y="57912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6" name="AutoShape 24"/>
          <p:cNvCxnSpPr>
            <a:cxnSpLocks noChangeShapeType="1"/>
            <a:stCxn id="8210" idx="4"/>
            <a:endCxn id="8212" idx="0"/>
          </p:cNvCxnSpPr>
          <p:nvPr/>
        </p:nvCxnSpPr>
        <p:spPr bwMode="auto">
          <a:xfrm flipH="1">
            <a:off x="1143000" y="5514975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AutoShape 25"/>
          <p:cNvCxnSpPr>
            <a:cxnSpLocks noChangeShapeType="1"/>
            <a:stCxn id="8211" idx="4"/>
            <a:endCxn id="8213" idx="0"/>
          </p:cNvCxnSpPr>
          <p:nvPr/>
        </p:nvCxnSpPr>
        <p:spPr bwMode="auto">
          <a:xfrm flipH="1">
            <a:off x="2057400" y="5514975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AutoShape 26"/>
          <p:cNvCxnSpPr>
            <a:cxnSpLocks noChangeShapeType="1"/>
            <a:stCxn id="8211" idx="4"/>
            <a:endCxn id="8214" idx="0"/>
          </p:cNvCxnSpPr>
          <p:nvPr/>
        </p:nvCxnSpPr>
        <p:spPr bwMode="auto">
          <a:xfrm>
            <a:off x="2667000" y="5514975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9" name="AutoShape 27"/>
          <p:cNvCxnSpPr>
            <a:cxnSpLocks noChangeShapeType="1"/>
            <a:stCxn id="8211" idx="4"/>
            <a:endCxn id="8215" idx="0"/>
          </p:cNvCxnSpPr>
          <p:nvPr/>
        </p:nvCxnSpPr>
        <p:spPr bwMode="auto">
          <a:xfrm>
            <a:off x="2667000" y="5514975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0" name="AutoShape 28"/>
          <p:cNvCxnSpPr>
            <a:cxnSpLocks noChangeShapeType="1"/>
            <a:stCxn id="8209" idx="4"/>
            <a:endCxn id="8211" idx="0"/>
          </p:cNvCxnSpPr>
          <p:nvPr/>
        </p:nvCxnSpPr>
        <p:spPr bwMode="auto">
          <a:xfrm>
            <a:off x="2514600" y="4676775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1" name="AutoShape 29"/>
          <p:cNvCxnSpPr>
            <a:cxnSpLocks noChangeShapeType="1"/>
            <a:stCxn id="8209" idx="4"/>
            <a:endCxn id="8210" idx="0"/>
          </p:cNvCxnSpPr>
          <p:nvPr/>
        </p:nvCxnSpPr>
        <p:spPr bwMode="auto">
          <a:xfrm flipH="1">
            <a:off x="1600200" y="4676775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3276600" y="5105400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23" name="AutoShape 31"/>
          <p:cNvCxnSpPr>
            <a:cxnSpLocks noChangeShapeType="1"/>
            <a:stCxn id="8209" idx="4"/>
            <a:endCxn id="8222" idx="0"/>
          </p:cNvCxnSpPr>
          <p:nvPr/>
        </p:nvCxnSpPr>
        <p:spPr bwMode="auto">
          <a:xfrm>
            <a:off x="2514600" y="4676775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4" name="Text Box 32"/>
          <p:cNvSpPr txBox="1">
            <a:spLocks noChangeArrowheads="1"/>
          </p:cNvSpPr>
          <p:nvPr/>
        </p:nvSpPr>
        <p:spPr bwMode="auto">
          <a:xfrm>
            <a:off x="2057400" y="6248400"/>
            <a:ext cx="82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Tree</a:t>
            </a:r>
          </a:p>
        </p:txBody>
      </p: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715000" y="6248400"/>
            <a:ext cx="14109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Not Tree</a:t>
            </a:r>
          </a:p>
        </p:txBody>
      </p:sp>
      <p:cxnSp>
        <p:nvCxnSpPr>
          <p:cNvPr id="34" name="AutoShape 16"/>
          <p:cNvCxnSpPr>
            <a:cxnSpLocks noChangeShapeType="1"/>
            <a:stCxn id="8196" idx="4"/>
          </p:cNvCxnSpPr>
          <p:nvPr/>
        </p:nvCxnSpPr>
        <p:spPr bwMode="auto">
          <a:xfrm flipH="1">
            <a:off x="6211564" y="4648200"/>
            <a:ext cx="341636" cy="1130389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133789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Insert(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*&amp;tree,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if (tree == NULL)//Base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case:Insertion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place found.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tree-&gt;right = NULL;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tree-&gt;left = NULL: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tree-&gt;info = item;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 if (item &lt; tree-&gt;info)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Insert(tree-&gt;left, item);//General case 1:Insert in left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Insert(tree-&gt;right, item);//General case 2:Insert in right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subtree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item)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Insert(root, item):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355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069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387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0414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201079" y="11585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029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633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843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5" name="Straight Arrow Connector 14"/>
          <p:cNvCxnSpPr>
            <a:stCxn id="14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2761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9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Root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 with no parent</a:t>
            </a:r>
          </a:p>
          <a:p>
            <a:pPr lvl="1"/>
            <a:r>
              <a:rPr lang="en-US" sz="2800" dirty="0"/>
              <a:t>Leaf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node(s) with no child</a:t>
            </a:r>
          </a:p>
          <a:p>
            <a:pPr lvl="1"/>
            <a:r>
              <a:rPr lang="en-US" sz="2800" dirty="0"/>
              <a:t>Interior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non-leaf nodes</a:t>
            </a:r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31818" y="3962400"/>
            <a:ext cx="1689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/>
              <a:t>Root node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31818" y="5486400"/>
            <a:ext cx="1792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3300"/>
                </a:solidFill>
              </a:rPr>
              <a:t>Leaf nodes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31818" y="4800600"/>
            <a:ext cx="2214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tx2"/>
                </a:solidFill>
              </a:rPr>
              <a:t>Interior nodes</a:t>
            </a:r>
          </a:p>
        </p:txBody>
      </p:sp>
      <p:cxnSp>
        <p:nvCxnSpPr>
          <p:cNvPr id="3" name="Straight Arrow Connector 2"/>
          <p:cNvCxnSpPr>
            <a:stCxn id="9235" idx="3"/>
          </p:cNvCxnSpPr>
          <p:nvPr/>
        </p:nvCxnSpPr>
        <p:spPr>
          <a:xfrm>
            <a:off x="1920918" y="4191000"/>
            <a:ext cx="3466744" cy="9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997118" y="5734050"/>
            <a:ext cx="19202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242073" y="5077537"/>
            <a:ext cx="2167113" cy="2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917324" y="4731010"/>
            <a:ext cx="4000716" cy="1593442"/>
          </a:xfrm>
          <a:custGeom>
            <a:avLst/>
            <a:gdLst>
              <a:gd name="connsiteX0" fmla="*/ 79782 w 4000716"/>
              <a:gd name="connsiteY0" fmla="*/ 822180 h 1593442"/>
              <a:gd name="connsiteX1" fmla="*/ 11544 w 4000716"/>
              <a:gd name="connsiteY1" fmla="*/ 1095135 h 1593442"/>
              <a:gd name="connsiteX2" fmla="*/ 243556 w 4000716"/>
              <a:gd name="connsiteY2" fmla="*/ 1409034 h 1593442"/>
              <a:gd name="connsiteX3" fmla="*/ 1007830 w 4000716"/>
              <a:gd name="connsiteY3" fmla="*/ 1586455 h 1593442"/>
              <a:gd name="connsiteX4" fmla="*/ 1853991 w 4000716"/>
              <a:gd name="connsiteY4" fmla="*/ 1559159 h 1593442"/>
              <a:gd name="connsiteX5" fmla="*/ 2577323 w 4000716"/>
              <a:gd name="connsiteY5" fmla="*/ 1572807 h 1593442"/>
              <a:gd name="connsiteX6" fmla="*/ 3532666 w 4000716"/>
              <a:gd name="connsiteY6" fmla="*/ 1463625 h 1593442"/>
              <a:gd name="connsiteX7" fmla="*/ 3996690 w 4000716"/>
              <a:gd name="connsiteY7" fmla="*/ 1136079 h 1593442"/>
              <a:gd name="connsiteX8" fmla="*/ 3751030 w 4000716"/>
              <a:gd name="connsiteY8" fmla="*/ 712998 h 1593442"/>
              <a:gd name="connsiteX9" fmla="*/ 3628200 w 4000716"/>
              <a:gd name="connsiteY9" fmla="*/ 521929 h 1593442"/>
              <a:gd name="connsiteX10" fmla="*/ 3669144 w 4000716"/>
              <a:gd name="connsiteY10" fmla="*/ 276270 h 1593442"/>
              <a:gd name="connsiteX11" fmla="*/ 3068642 w 4000716"/>
              <a:gd name="connsiteY11" fmla="*/ 3314 h 1593442"/>
              <a:gd name="connsiteX12" fmla="*/ 2672857 w 4000716"/>
              <a:gd name="connsiteY12" fmla="*/ 153440 h 1593442"/>
              <a:gd name="connsiteX13" fmla="*/ 2618266 w 4000716"/>
              <a:gd name="connsiteY13" fmla="*/ 562873 h 1593442"/>
              <a:gd name="connsiteX14" fmla="*/ 2086003 w 4000716"/>
              <a:gd name="connsiteY14" fmla="*/ 685702 h 1593442"/>
              <a:gd name="connsiteX15" fmla="*/ 1226194 w 4000716"/>
              <a:gd name="connsiteY15" fmla="*/ 672055 h 1593442"/>
              <a:gd name="connsiteX16" fmla="*/ 461920 w 4000716"/>
              <a:gd name="connsiteY16" fmla="*/ 753941 h 1593442"/>
              <a:gd name="connsiteX17" fmla="*/ 79782 w 4000716"/>
              <a:gd name="connsiteY17" fmla="*/ 822180 h 1593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000716" h="1593442">
                <a:moveTo>
                  <a:pt x="79782" y="822180"/>
                </a:moveTo>
                <a:cubicBezTo>
                  <a:pt x="4719" y="879046"/>
                  <a:pt x="-15752" y="997326"/>
                  <a:pt x="11544" y="1095135"/>
                </a:cubicBezTo>
                <a:cubicBezTo>
                  <a:pt x="38840" y="1192944"/>
                  <a:pt x="77508" y="1327147"/>
                  <a:pt x="243556" y="1409034"/>
                </a:cubicBezTo>
                <a:cubicBezTo>
                  <a:pt x="409604" y="1490921"/>
                  <a:pt x="739424" y="1561434"/>
                  <a:pt x="1007830" y="1586455"/>
                </a:cubicBezTo>
                <a:cubicBezTo>
                  <a:pt x="1276236" y="1611476"/>
                  <a:pt x="1592409" y="1561434"/>
                  <a:pt x="1853991" y="1559159"/>
                </a:cubicBezTo>
                <a:cubicBezTo>
                  <a:pt x="2115573" y="1556884"/>
                  <a:pt x="2297544" y="1588729"/>
                  <a:pt x="2577323" y="1572807"/>
                </a:cubicBezTo>
                <a:cubicBezTo>
                  <a:pt x="2857102" y="1556885"/>
                  <a:pt x="3296105" y="1536413"/>
                  <a:pt x="3532666" y="1463625"/>
                </a:cubicBezTo>
                <a:cubicBezTo>
                  <a:pt x="3769227" y="1390837"/>
                  <a:pt x="3960296" y="1261183"/>
                  <a:pt x="3996690" y="1136079"/>
                </a:cubicBezTo>
                <a:cubicBezTo>
                  <a:pt x="4033084" y="1010975"/>
                  <a:pt x="3812445" y="815356"/>
                  <a:pt x="3751030" y="712998"/>
                </a:cubicBezTo>
                <a:cubicBezTo>
                  <a:pt x="3689615" y="610640"/>
                  <a:pt x="3641848" y="594717"/>
                  <a:pt x="3628200" y="521929"/>
                </a:cubicBezTo>
                <a:cubicBezTo>
                  <a:pt x="3614552" y="449141"/>
                  <a:pt x="3762404" y="362706"/>
                  <a:pt x="3669144" y="276270"/>
                </a:cubicBezTo>
                <a:cubicBezTo>
                  <a:pt x="3575884" y="189834"/>
                  <a:pt x="3234690" y="23786"/>
                  <a:pt x="3068642" y="3314"/>
                </a:cubicBezTo>
                <a:cubicBezTo>
                  <a:pt x="2902594" y="-17158"/>
                  <a:pt x="2747920" y="60180"/>
                  <a:pt x="2672857" y="153440"/>
                </a:cubicBezTo>
                <a:cubicBezTo>
                  <a:pt x="2597794" y="246700"/>
                  <a:pt x="2716075" y="474163"/>
                  <a:pt x="2618266" y="562873"/>
                </a:cubicBezTo>
                <a:cubicBezTo>
                  <a:pt x="2520457" y="651583"/>
                  <a:pt x="2318015" y="667505"/>
                  <a:pt x="2086003" y="685702"/>
                </a:cubicBezTo>
                <a:cubicBezTo>
                  <a:pt x="1853991" y="703899"/>
                  <a:pt x="1496874" y="660682"/>
                  <a:pt x="1226194" y="672055"/>
                </a:cubicBezTo>
                <a:cubicBezTo>
                  <a:pt x="955514" y="683428"/>
                  <a:pt x="652988" y="724371"/>
                  <a:pt x="461920" y="753941"/>
                </a:cubicBezTo>
                <a:cubicBezTo>
                  <a:pt x="270852" y="783511"/>
                  <a:pt x="154845" y="765314"/>
                  <a:pt x="79782" y="822180"/>
                </a:cubicBezTo>
                <a:close/>
              </a:path>
            </a:pathLst>
          </a:custGeom>
          <a:solidFill>
            <a:schemeClr val="accent1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4396323" y="3901087"/>
            <a:ext cx="2059288" cy="1382672"/>
          </a:xfrm>
          <a:custGeom>
            <a:avLst/>
            <a:gdLst>
              <a:gd name="connsiteX0" fmla="*/ 1322089 w 2059288"/>
              <a:gd name="connsiteY0" fmla="*/ 2173 h 1382672"/>
              <a:gd name="connsiteX1" fmla="*/ 953599 w 2059288"/>
              <a:gd name="connsiteY1" fmla="*/ 193241 h 1382672"/>
              <a:gd name="connsiteX2" fmla="*/ 953599 w 2059288"/>
              <a:gd name="connsiteY2" fmla="*/ 534435 h 1382672"/>
              <a:gd name="connsiteX3" fmla="*/ 475928 w 2059288"/>
              <a:gd name="connsiteY3" fmla="*/ 780095 h 1382672"/>
              <a:gd name="connsiteX4" fmla="*/ 39199 w 2059288"/>
              <a:gd name="connsiteY4" fmla="*/ 1053050 h 1382672"/>
              <a:gd name="connsiteX5" fmla="*/ 107438 w 2059288"/>
              <a:gd name="connsiteY5" fmla="*/ 1326006 h 1382672"/>
              <a:gd name="connsiteX6" fmla="*/ 803474 w 2059288"/>
              <a:gd name="connsiteY6" fmla="*/ 1353301 h 1382672"/>
              <a:gd name="connsiteX7" fmla="*/ 1472214 w 2059288"/>
              <a:gd name="connsiteY7" fmla="*/ 1366949 h 1382672"/>
              <a:gd name="connsiteX8" fmla="*/ 1949886 w 2059288"/>
              <a:gd name="connsiteY8" fmla="*/ 1353301 h 1382672"/>
              <a:gd name="connsiteX9" fmla="*/ 2045420 w 2059288"/>
              <a:gd name="connsiteY9" fmla="*/ 1025755 h 1382672"/>
              <a:gd name="connsiteX10" fmla="*/ 1731522 w 2059288"/>
              <a:gd name="connsiteY10" fmla="*/ 684561 h 1382672"/>
              <a:gd name="connsiteX11" fmla="*/ 1908943 w 2059288"/>
              <a:gd name="connsiteY11" fmla="*/ 397958 h 1382672"/>
              <a:gd name="connsiteX12" fmla="*/ 1895295 w 2059288"/>
              <a:gd name="connsiteY12" fmla="*/ 111355 h 1382672"/>
              <a:gd name="connsiteX13" fmla="*/ 1322089 w 2059288"/>
              <a:gd name="connsiteY13" fmla="*/ 2173 h 138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9288" h="1382672">
                <a:moveTo>
                  <a:pt x="1322089" y="2173"/>
                </a:moveTo>
                <a:cubicBezTo>
                  <a:pt x="1165140" y="15821"/>
                  <a:pt x="1015014" y="104531"/>
                  <a:pt x="953599" y="193241"/>
                </a:cubicBezTo>
                <a:cubicBezTo>
                  <a:pt x="892184" y="281951"/>
                  <a:pt x="1033211" y="436626"/>
                  <a:pt x="953599" y="534435"/>
                </a:cubicBezTo>
                <a:cubicBezTo>
                  <a:pt x="873987" y="632244"/>
                  <a:pt x="628328" y="693659"/>
                  <a:pt x="475928" y="780095"/>
                </a:cubicBezTo>
                <a:cubicBezTo>
                  <a:pt x="323528" y="866531"/>
                  <a:pt x="100614" y="962065"/>
                  <a:pt x="39199" y="1053050"/>
                </a:cubicBezTo>
                <a:cubicBezTo>
                  <a:pt x="-22216" y="1144035"/>
                  <a:pt x="-19941" y="1275964"/>
                  <a:pt x="107438" y="1326006"/>
                </a:cubicBezTo>
                <a:cubicBezTo>
                  <a:pt x="234817" y="1376048"/>
                  <a:pt x="803474" y="1353301"/>
                  <a:pt x="803474" y="1353301"/>
                </a:cubicBezTo>
                <a:lnTo>
                  <a:pt x="1472214" y="1366949"/>
                </a:lnTo>
                <a:cubicBezTo>
                  <a:pt x="1663283" y="1366949"/>
                  <a:pt x="1854352" y="1410167"/>
                  <a:pt x="1949886" y="1353301"/>
                </a:cubicBezTo>
                <a:cubicBezTo>
                  <a:pt x="2045420" y="1296435"/>
                  <a:pt x="2081814" y="1137212"/>
                  <a:pt x="2045420" y="1025755"/>
                </a:cubicBezTo>
                <a:cubicBezTo>
                  <a:pt x="2009026" y="914298"/>
                  <a:pt x="1754268" y="789194"/>
                  <a:pt x="1731522" y="684561"/>
                </a:cubicBezTo>
                <a:cubicBezTo>
                  <a:pt x="1708776" y="579928"/>
                  <a:pt x="1881648" y="493492"/>
                  <a:pt x="1908943" y="397958"/>
                </a:cubicBezTo>
                <a:cubicBezTo>
                  <a:pt x="1936238" y="302424"/>
                  <a:pt x="1995379" y="181868"/>
                  <a:pt x="1895295" y="111355"/>
                </a:cubicBezTo>
                <a:cubicBezTo>
                  <a:pt x="1795211" y="40842"/>
                  <a:pt x="1479038" y="-11475"/>
                  <a:pt x="1322089" y="2173"/>
                </a:cubicBezTo>
                <a:close/>
              </a:path>
            </a:pathLst>
          </a:custGeom>
          <a:solidFill>
            <a:srgbClr val="FFC00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4216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40858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072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555248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5428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95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9405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(9)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600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413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953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056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4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361386" y="4186841"/>
            <a:ext cx="4404575" cy="23053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61386" y="5724525"/>
            <a:ext cx="440457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61386" y="5009881"/>
            <a:ext cx="4404575" cy="128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Tree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Terminology</a:t>
            </a:r>
          </a:p>
          <a:p>
            <a:pPr lvl="1"/>
            <a:r>
              <a:rPr lang="en-US" sz="2800" dirty="0"/>
              <a:t>Level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ancestors (parent or parent’s parent or …) up to the root (distance from the root)</a:t>
            </a:r>
          </a:p>
          <a:p>
            <a:pPr lvl="1"/>
            <a:r>
              <a:rPr lang="en-US" sz="2800" dirty="0"/>
              <a:t>Height </a:t>
            </a:r>
            <a:r>
              <a:rPr lang="en-US" sz="2800" dirty="0">
                <a:solidFill>
                  <a:srgbClr val="FF3300"/>
                </a:solidFill>
                <a:sym typeface="Symbol" panose="05050102010706020507" pitchFamily="18" charset="2"/>
              </a:rPr>
              <a:t>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/>
              <a:t>number of levels</a:t>
            </a:r>
          </a:p>
          <a:p>
            <a:pPr lvl="2"/>
            <a:r>
              <a:rPr lang="en-US" sz="2400" dirty="0"/>
              <a:t>Some books use height = highest level in the tree</a:t>
            </a:r>
          </a:p>
          <a:p>
            <a:pPr lvl="1"/>
            <a:endParaRPr lang="en-US" sz="2800" dirty="0"/>
          </a:p>
        </p:txBody>
      </p:sp>
      <p:sp>
        <p:nvSpPr>
          <p:cNvPr id="9220" name="Oval 4"/>
          <p:cNvSpPr>
            <a:spLocks noChangeArrowheads="1"/>
          </p:cNvSpPr>
          <p:nvPr/>
        </p:nvSpPr>
        <p:spPr bwMode="auto">
          <a:xfrm>
            <a:off x="5463862" y="4010025"/>
            <a:ext cx="762000" cy="381000"/>
          </a:xfrm>
          <a:prstGeom prst="ellips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45494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56162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40922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Oval 8"/>
          <p:cNvSpPr>
            <a:spLocks noChangeArrowheads="1"/>
          </p:cNvSpPr>
          <p:nvPr/>
        </p:nvSpPr>
        <p:spPr bwMode="auto">
          <a:xfrm>
            <a:off x="50066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Oval 9"/>
          <p:cNvSpPr>
            <a:spLocks noChangeArrowheads="1"/>
          </p:cNvSpPr>
          <p:nvPr/>
        </p:nvSpPr>
        <p:spPr bwMode="auto">
          <a:xfrm>
            <a:off x="59210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6835462" y="5534025"/>
            <a:ext cx="762000" cy="381000"/>
          </a:xfrm>
          <a:prstGeom prst="ellips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27" name="AutoShape 11"/>
          <p:cNvCxnSpPr>
            <a:cxnSpLocks noChangeShapeType="1"/>
            <a:stCxn id="9221" idx="4"/>
            <a:endCxn id="9223" idx="0"/>
          </p:cNvCxnSpPr>
          <p:nvPr/>
        </p:nvCxnSpPr>
        <p:spPr bwMode="auto">
          <a:xfrm flipH="1">
            <a:off x="4473262" y="5257800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8" name="AutoShape 12"/>
          <p:cNvCxnSpPr>
            <a:cxnSpLocks noChangeShapeType="1"/>
            <a:stCxn id="9222" idx="4"/>
            <a:endCxn id="9224" idx="0"/>
          </p:cNvCxnSpPr>
          <p:nvPr/>
        </p:nvCxnSpPr>
        <p:spPr bwMode="auto">
          <a:xfrm flipH="1">
            <a:off x="5387662" y="5257800"/>
            <a:ext cx="6096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29" name="AutoShape 13"/>
          <p:cNvCxnSpPr>
            <a:cxnSpLocks noChangeShapeType="1"/>
            <a:stCxn id="9222" idx="4"/>
            <a:endCxn id="9225" idx="0"/>
          </p:cNvCxnSpPr>
          <p:nvPr/>
        </p:nvCxnSpPr>
        <p:spPr bwMode="auto">
          <a:xfrm>
            <a:off x="5997262" y="5257800"/>
            <a:ext cx="3048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0" name="AutoShape 14"/>
          <p:cNvCxnSpPr>
            <a:cxnSpLocks noChangeShapeType="1"/>
            <a:stCxn id="9222" idx="4"/>
            <a:endCxn id="9226" idx="0"/>
          </p:cNvCxnSpPr>
          <p:nvPr/>
        </p:nvCxnSpPr>
        <p:spPr bwMode="auto">
          <a:xfrm>
            <a:off x="5997262" y="5257800"/>
            <a:ext cx="1219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1" name="AutoShape 15"/>
          <p:cNvCxnSpPr>
            <a:cxnSpLocks noChangeShapeType="1"/>
            <a:stCxn id="9220" idx="4"/>
            <a:endCxn id="9222" idx="0"/>
          </p:cNvCxnSpPr>
          <p:nvPr/>
        </p:nvCxnSpPr>
        <p:spPr bwMode="auto">
          <a:xfrm>
            <a:off x="5844862" y="4419600"/>
            <a:ext cx="152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32" name="AutoShape 16"/>
          <p:cNvCxnSpPr>
            <a:cxnSpLocks noChangeShapeType="1"/>
            <a:stCxn id="9220" idx="4"/>
            <a:endCxn id="9221" idx="0"/>
          </p:cNvCxnSpPr>
          <p:nvPr/>
        </p:nvCxnSpPr>
        <p:spPr bwMode="auto">
          <a:xfrm flipH="1">
            <a:off x="4930462" y="4419600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6606862" y="4848225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9234" name="AutoShape 18"/>
          <p:cNvCxnSpPr>
            <a:cxnSpLocks noChangeShapeType="1"/>
            <a:stCxn id="9220" idx="4"/>
            <a:endCxn id="9233" idx="0"/>
          </p:cNvCxnSpPr>
          <p:nvPr/>
        </p:nvCxnSpPr>
        <p:spPr bwMode="auto">
          <a:xfrm>
            <a:off x="5844862" y="4419600"/>
            <a:ext cx="11430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35" name="Text Box 19"/>
          <p:cNvSpPr txBox="1">
            <a:spLocks noChangeArrowheads="1"/>
          </p:cNvSpPr>
          <p:nvPr/>
        </p:nvSpPr>
        <p:spPr bwMode="auto">
          <a:xfrm>
            <a:off x="2125115" y="3962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/>
              <a:t>Level 0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125115" y="5486132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Level 2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2125115" y="4785487"/>
            <a:ext cx="12202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Level 1</a:t>
            </a: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175848" y="4796135"/>
            <a:ext cx="16770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FF"/>
                </a:solidFill>
              </a:rPr>
              <a:t>Height = 3</a:t>
            </a:r>
          </a:p>
        </p:txBody>
      </p:sp>
      <p:sp>
        <p:nvSpPr>
          <p:cNvPr id="37" name="AutoShape 23"/>
          <p:cNvSpPr>
            <a:spLocks/>
          </p:cNvSpPr>
          <p:nvPr/>
        </p:nvSpPr>
        <p:spPr bwMode="auto">
          <a:xfrm flipH="1">
            <a:off x="1852910" y="3967498"/>
            <a:ext cx="344409" cy="1981200"/>
          </a:xfrm>
          <a:prstGeom prst="rightBrace">
            <a:avLst>
              <a:gd name="adj1" fmla="val 43333"/>
              <a:gd name="adj2" fmla="val 526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08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712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7373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5579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7142007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419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306953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3410182"/>
            <a:ext cx="3908738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Insert(root-&gt;right-&gt;left,7)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134118" y="345406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4944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Insert(root-&gt;right,7)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2597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565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(7)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859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783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1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Binary Tree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30725"/>
          </a:xfrm>
        </p:spPr>
        <p:txBody>
          <a:bodyPr>
            <a:normAutofit/>
          </a:bodyPr>
          <a:lstStyle/>
          <a:p>
            <a:r>
              <a:rPr lang="en-US" sz="3200" dirty="0"/>
              <a:t>Characteristics</a:t>
            </a:r>
          </a:p>
          <a:p>
            <a:pPr lvl="1"/>
            <a:r>
              <a:rPr lang="en-US" sz="2800" dirty="0"/>
              <a:t>Tree with 0 – 2 children per node</a:t>
            </a:r>
          </a:p>
          <a:p>
            <a:pPr lvl="2"/>
            <a:r>
              <a:rPr lang="en-US" sz="2400" dirty="0"/>
              <a:t>No child</a:t>
            </a:r>
          </a:p>
          <a:p>
            <a:pPr lvl="2"/>
            <a:r>
              <a:rPr lang="en-US" sz="2400" dirty="0"/>
              <a:t>One left child</a:t>
            </a:r>
          </a:p>
          <a:p>
            <a:pPr lvl="2"/>
            <a:r>
              <a:rPr lang="en-US" sz="2400" dirty="0"/>
              <a:t>One right child</a:t>
            </a:r>
          </a:p>
          <a:p>
            <a:pPr lvl="2"/>
            <a:r>
              <a:rPr lang="en-US" sz="2400" dirty="0"/>
              <a:t>One left child and one right child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6172200" y="3069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52578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086600" y="39076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57150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75438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04" name="AutoShape 12"/>
          <p:cNvCxnSpPr>
            <a:cxnSpLocks noChangeShapeType="1"/>
            <a:stCxn id="8197" idx="4"/>
            <a:endCxn id="8200" idx="0"/>
          </p:cNvCxnSpPr>
          <p:nvPr/>
        </p:nvCxnSpPr>
        <p:spPr bwMode="auto">
          <a:xfrm>
            <a:off x="56388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6" name="AutoShape 14"/>
          <p:cNvCxnSpPr>
            <a:cxnSpLocks noChangeShapeType="1"/>
            <a:stCxn id="8198" idx="4"/>
            <a:endCxn id="8202" idx="0"/>
          </p:cNvCxnSpPr>
          <p:nvPr/>
        </p:nvCxnSpPr>
        <p:spPr bwMode="auto">
          <a:xfrm>
            <a:off x="74676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7" name="AutoShape 15"/>
          <p:cNvCxnSpPr>
            <a:cxnSpLocks noChangeShapeType="1"/>
            <a:stCxn id="8196" idx="4"/>
            <a:endCxn id="8198" idx="0"/>
          </p:cNvCxnSpPr>
          <p:nvPr/>
        </p:nvCxnSpPr>
        <p:spPr bwMode="auto">
          <a:xfrm>
            <a:off x="65532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AutoShape 16"/>
          <p:cNvCxnSpPr>
            <a:cxnSpLocks noChangeShapeType="1"/>
            <a:stCxn id="8196" idx="4"/>
            <a:endCxn id="8197" idx="0"/>
          </p:cNvCxnSpPr>
          <p:nvPr/>
        </p:nvCxnSpPr>
        <p:spPr bwMode="auto">
          <a:xfrm flipH="1">
            <a:off x="5638800" y="3479041"/>
            <a:ext cx="914400" cy="4000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Text Box 33"/>
          <p:cNvSpPr txBox="1">
            <a:spLocks noChangeArrowheads="1"/>
          </p:cNvSpPr>
          <p:nvPr/>
        </p:nvSpPr>
        <p:spPr bwMode="auto">
          <a:xfrm>
            <a:off x="5674149" y="5959475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FF3300"/>
                </a:solidFill>
              </a:rPr>
              <a:t>Binary Tree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629400" y="45934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3"/>
          <p:cNvCxnSpPr>
            <a:cxnSpLocks noChangeShapeType="1"/>
            <a:endCxn id="34" idx="0"/>
          </p:cNvCxnSpPr>
          <p:nvPr/>
        </p:nvCxnSpPr>
        <p:spPr bwMode="auto">
          <a:xfrm flipH="1">
            <a:off x="7010400" y="43172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Oval 9"/>
          <p:cNvSpPr>
            <a:spLocks noChangeArrowheads="1"/>
          </p:cNvSpPr>
          <p:nvPr/>
        </p:nvSpPr>
        <p:spPr bwMode="auto">
          <a:xfrm>
            <a:off x="6197421" y="5279266"/>
            <a:ext cx="762000" cy="381000"/>
          </a:xfrm>
          <a:prstGeom prst="ellipse">
            <a:avLst/>
          </a:prstGeom>
          <a:noFill/>
          <a:ln w="57150">
            <a:solidFill>
              <a:srgbClr val="0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7" name="AutoShape 13"/>
          <p:cNvCxnSpPr>
            <a:cxnSpLocks noChangeShapeType="1"/>
            <a:endCxn id="36" idx="0"/>
          </p:cNvCxnSpPr>
          <p:nvPr/>
        </p:nvCxnSpPr>
        <p:spPr bwMode="auto">
          <a:xfrm flipH="1">
            <a:off x="6578421" y="5003041"/>
            <a:ext cx="457200" cy="247650"/>
          </a:xfrm>
          <a:prstGeom prst="straightConnector1">
            <a:avLst/>
          </a:prstGeom>
          <a:noFill/>
          <a:ln w="508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514470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4801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540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7786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5846910" y="1913357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3162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231610" y="2364116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225380" y="2704767"/>
            <a:ext cx="3110247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Insert(root-&gt;left,3)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335627" y="2748649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2128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231610" y="1658701"/>
            <a:ext cx="7982" cy="340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225381" y="1999352"/>
            <a:ext cx="214433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Insert(root,3)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69713" y="2043234"/>
            <a:ext cx="1603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General case 1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8583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225381" y="1292454"/>
            <a:ext cx="2028422" cy="3647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44385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114482" y="1921636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5248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846910" y="1921635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01079" y="1158558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9" name="Straight Arrow Connector 18"/>
          <p:cNvCxnSpPr>
            <a:stCxn id="15" idx="2"/>
            <a:endCxn id="11" idx="0"/>
          </p:cNvCxnSpPr>
          <p:nvPr/>
        </p:nvCxnSpPr>
        <p:spPr>
          <a:xfrm>
            <a:off x="6334865" y="1609317"/>
            <a:ext cx="0" cy="312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55248" y="1212292"/>
            <a:ext cx="72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09579" y="269299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850345" y="269299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142007" y="2692992"/>
            <a:ext cx="267572" cy="45075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>
            <a:off x="6689033" y="2386045"/>
            <a:ext cx="940929" cy="30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850345" y="2692992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440108" y="3421195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880874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172536" y="3421194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8" name="Straight Arrow Connector 37"/>
          <p:cNvCxnSpPr>
            <a:endCxn id="35" idx="0"/>
          </p:cNvCxnSpPr>
          <p:nvPr/>
        </p:nvCxnSpPr>
        <p:spPr>
          <a:xfrm flipH="1">
            <a:off x="6660491" y="3137859"/>
            <a:ext cx="616073" cy="283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6880874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6172536" y="3421193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266355" y="2679340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4825589" y="2679343"/>
            <a:ext cx="440766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266355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558017" y="2679342"/>
            <a:ext cx="267572" cy="4507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>
            <a:endCxn id="42" idx="0"/>
          </p:cNvCxnSpPr>
          <p:nvPr/>
        </p:nvCxnSpPr>
        <p:spPr>
          <a:xfrm flipH="1">
            <a:off x="5045972" y="2372394"/>
            <a:ext cx="952366" cy="306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H="1">
            <a:off x="4558017" y="2679341"/>
            <a:ext cx="267572" cy="450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495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-1" b="74993"/>
          <a:stretch/>
        </p:blipFill>
        <p:spPr bwMode="auto">
          <a:xfrm>
            <a:off x="289775" y="2136627"/>
            <a:ext cx="8573952" cy="25770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59364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Impact of order of insertion on tree height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4565" b="41203"/>
          <a:stretch/>
        </p:blipFill>
        <p:spPr bwMode="auto">
          <a:xfrm>
            <a:off x="276895" y="2164912"/>
            <a:ext cx="8586831" cy="35331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InsertItem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3434</Words>
  <Application>Microsoft Office PowerPoint</Application>
  <PresentationFormat>On-screen Show (4:3)</PresentationFormat>
  <Paragraphs>890</Paragraphs>
  <Slides>101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12" baseType="lpstr">
      <vt:lpstr>Arial</vt:lpstr>
      <vt:lpstr>Britannic Bold</vt:lpstr>
      <vt:lpstr>Calibri</vt:lpstr>
      <vt:lpstr>Calibri Light</vt:lpstr>
      <vt:lpstr>Cambria Math</vt:lpstr>
      <vt:lpstr>Courier</vt:lpstr>
      <vt:lpstr>Courier New</vt:lpstr>
      <vt:lpstr>Garamond</vt:lpstr>
      <vt:lpstr>Impact</vt:lpstr>
      <vt:lpstr>Times New Roman</vt:lpstr>
      <vt:lpstr>Office Theme</vt:lpstr>
      <vt:lpstr> Binary Search Tree – Part 1</vt:lpstr>
      <vt:lpstr>Motivation</vt:lpstr>
      <vt:lpstr>Motivation</vt:lpstr>
      <vt:lpstr>Tree Data Structure</vt:lpstr>
      <vt:lpstr>Tree Data Structure</vt:lpstr>
      <vt:lpstr>Tree Data Structure</vt:lpstr>
      <vt:lpstr>Tree Data Structure</vt:lpstr>
      <vt:lpstr>Tree Data Structure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Tree</vt:lpstr>
      <vt:lpstr>Binary Search Trees</vt:lpstr>
      <vt:lpstr>Binary Search Trees</vt:lpstr>
      <vt:lpstr>Binary Search Trees</vt:lpstr>
      <vt:lpstr>Binary Search Tree Specification</vt:lpstr>
      <vt:lpstr>Binary Search Tree Specification</vt:lpstr>
      <vt:lpstr>Binary Search Tree Specification</vt:lpstr>
      <vt:lpstr>Binary Search Tree Specification</vt:lpstr>
      <vt:lpstr>Implementing the Nodes in Binary Search Tree</vt:lpstr>
      <vt:lpstr>Implementing the Nodes in Binary Search Tree</vt:lpstr>
      <vt:lpstr>binarysearchtree.h</vt:lpstr>
      <vt:lpstr>binarysearchtree.cpp</vt:lpstr>
      <vt:lpstr>binarysearchtree.cpp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  <vt:lpstr>Function InsertItem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LUCY</cp:lastModifiedBy>
  <cp:revision>44</cp:revision>
  <dcterms:created xsi:type="dcterms:W3CDTF">2014-09-11T18:03:18Z</dcterms:created>
  <dcterms:modified xsi:type="dcterms:W3CDTF">2022-12-11T19:12:30Z</dcterms:modified>
</cp:coreProperties>
</file>