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3" r:id="rId16"/>
    <p:sldId id="274" r:id="rId17"/>
    <p:sldId id="277" r:id="rId18"/>
    <p:sldId id="278" r:id="rId19"/>
    <p:sldId id="280" r:id="rId20"/>
    <p:sldId id="281" r:id="rId21"/>
    <p:sldId id="282" r:id="rId22"/>
    <p:sldId id="283" r:id="rId23"/>
    <p:sldId id="285" r:id="rId24"/>
    <p:sldId id="286" r:id="rId25"/>
    <p:sldId id="288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3D3"/>
    <a:srgbClr val="F8FCF4"/>
    <a:srgbClr val="CFD5EA"/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3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53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12/8/2017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14</a:t>
            </a:r>
            <a:br>
              <a:rPr lang="en-US" dirty="0"/>
            </a:br>
            <a:r>
              <a:rPr lang="en-US" sz="3200" dirty="0"/>
              <a:t>Heaps and Priority Queues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tree</a:t>
            </a:r>
          </a:p>
          <a:p>
            <a:pPr lvl="1"/>
            <a:r>
              <a:rPr lang="en-US" sz="2000" dirty="0"/>
              <a:t>Each of the elements contains a value that is less than or equal to the value of each of its children (Min-heap)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C000">
                <a:alpha val="3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Max-heap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7" name="Straight Arrow Connector 56"/>
            <p:cNvCxnSpPr>
              <a:stCxn id="55" idx="3"/>
              <a:endCxn id="56" idx="7"/>
            </p:cNvCxnSpPr>
            <p:nvPr/>
          </p:nvCxnSpPr>
          <p:spPr>
            <a:xfrm flipH="1">
              <a:off x="6228421" y="3238261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5"/>
              <a:endCxn id="61" idx="1"/>
            </p:cNvCxnSpPr>
            <p:nvPr/>
          </p:nvCxnSpPr>
          <p:spPr>
            <a:xfrm>
              <a:off x="7171503" y="3238261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3"/>
            </p:cNvCxnSpPr>
            <p:nvPr/>
          </p:nvCxnSpPr>
          <p:spPr>
            <a:xfrm flipH="1">
              <a:off x="5628346" y="3887550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5"/>
            </p:cNvCxnSpPr>
            <p:nvPr/>
          </p:nvCxnSpPr>
          <p:spPr>
            <a:xfrm>
              <a:off x="6228421" y="3887550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64" name="Straight Arrow Connector 63"/>
            <p:cNvCxnSpPr>
              <a:stCxn id="61" idx="3"/>
              <a:endCxn id="63" idx="7"/>
            </p:cNvCxnSpPr>
            <p:nvPr/>
          </p:nvCxnSpPr>
          <p:spPr>
            <a:xfrm flipH="1">
              <a:off x="7523461" y="3889347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5"/>
              <a:endCxn id="62" idx="1"/>
            </p:cNvCxnSpPr>
            <p:nvPr/>
          </p:nvCxnSpPr>
          <p:spPr>
            <a:xfrm>
              <a:off x="8123536" y="3889347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69" name="Straight Arrow Connector 68"/>
            <p:cNvCxnSpPr>
              <a:stCxn id="66" idx="3"/>
              <a:endCxn id="68" idx="0"/>
            </p:cNvCxnSpPr>
            <p:nvPr/>
          </p:nvCxnSpPr>
          <p:spPr>
            <a:xfrm flipH="1">
              <a:off x="5208549" y="4557623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5"/>
              <a:endCxn id="67" idx="0"/>
            </p:cNvCxnSpPr>
            <p:nvPr/>
          </p:nvCxnSpPr>
          <p:spPr>
            <a:xfrm>
              <a:off x="5675579" y="455762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73" name="Straight Arrow Connector 72"/>
            <p:cNvCxnSpPr>
              <a:stCxn id="71" idx="3"/>
              <a:endCxn id="72" idx="0"/>
            </p:cNvCxnSpPr>
            <p:nvPr/>
          </p:nvCxnSpPr>
          <p:spPr>
            <a:xfrm flipH="1">
              <a:off x="6335911" y="4557623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Min-heap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1030668"/>
            <a:ext cx="2647949" cy="2647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03964" y="1021630"/>
            <a:ext cx="1959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Shape property</a:t>
            </a:r>
          </a:p>
        </p:txBody>
      </p:sp>
      <p:cxnSp>
        <p:nvCxnSpPr>
          <p:cNvPr id="10" name="Straight Arrow Connector 9"/>
          <p:cNvCxnSpPr>
            <a:stCxn id="6" idx="1"/>
            <a:endCxn id="3" idx="3"/>
          </p:cNvCxnSpPr>
          <p:nvPr/>
        </p:nvCxnSpPr>
        <p:spPr>
          <a:xfrm flipH="1" flipV="1">
            <a:off x="3257549" y="1163034"/>
            <a:ext cx="3746415" cy="2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5765637" y="1948321"/>
            <a:ext cx="2898131" cy="287673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46154" y="2248415"/>
            <a:ext cx="4183344" cy="26618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604422" y="2966677"/>
            <a:ext cx="169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Order property</a:t>
            </a:r>
          </a:p>
        </p:txBody>
      </p:sp>
      <p:cxnSp>
        <p:nvCxnSpPr>
          <p:cNvPr id="39" name="Straight Arrow Connector 38"/>
          <p:cNvCxnSpPr>
            <a:stCxn id="78" idx="0"/>
            <a:endCxn id="77" idx="2"/>
          </p:cNvCxnSpPr>
          <p:nvPr/>
        </p:nvCxnSpPr>
        <p:spPr>
          <a:xfrm flipH="1" flipV="1">
            <a:off x="3137826" y="2514600"/>
            <a:ext cx="1311747" cy="452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6368" y="5654985"/>
            <a:ext cx="819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shape of all heaps with a given number of elements is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root node always contains the largest value in the heap (in addition, the </a:t>
            </a:r>
            <a:r>
              <a:rPr lang="en-US" dirty="0" err="1"/>
              <a:t>subtrees</a:t>
            </a:r>
            <a:r>
              <a:rPr lang="en-US" dirty="0"/>
              <a:t> are heaps as well).</a:t>
            </a:r>
          </a:p>
        </p:txBody>
      </p:sp>
      <p:sp>
        <p:nvSpPr>
          <p:cNvPr id="5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4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6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061568" y="3594594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029623" y="4143816"/>
            <a:ext cx="2946308" cy="1985634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2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 rot="19548232">
            <a:off x="4096678" y="4059034"/>
            <a:ext cx="1779021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18143" y="322166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61568" y="3594594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3029623" y="4143816"/>
            <a:ext cx="2946308" cy="1985634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115164" y="4231155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4193454" y="4781137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4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2908750">
            <a:off x="3932793" y="4684042"/>
            <a:ext cx="1571054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609499" y="381558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115164" y="4231155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4193454" y="4781137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688318" y="4916716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4193455" y="5560604"/>
            <a:ext cx="1124920" cy="557566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8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17796458">
            <a:off x="4288989" y="5394016"/>
            <a:ext cx="1224176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82153" y="4575481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688318" y="4916716"/>
            <a:ext cx="718457" cy="701778"/>
          </a:xfrm>
          <a:prstGeom prst="ellipse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3094942" y="4793973"/>
            <a:ext cx="1700869" cy="1337033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5318374" y="4143129"/>
            <a:ext cx="2175179" cy="1304706"/>
          </a:xfrm>
          <a:prstGeom prst="triangle">
            <a:avLst/>
          </a:prstGeom>
          <a:solidFill>
            <a:srgbClr val="92D050">
              <a:alpha val="3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4193455" y="5560604"/>
            <a:ext cx="1124920" cy="557566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root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down from the root position until it ends up in a position where the order property is satisfied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2605835" y="3310634"/>
            <a:ext cx="5640985" cy="2847787"/>
          </a:xfrm>
          <a:prstGeom prst="triangle">
            <a:avLst/>
          </a:prstGeom>
          <a:solidFill>
            <a:srgbClr val="92D050">
              <a:alpha val="25000"/>
            </a:srgbClr>
          </a:solidFill>
          <a:ln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last leaf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up in the tree until it ends up in its correct position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6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400" dirty="0"/>
              <a:t>Items can be added and deleted (like queues)</a:t>
            </a:r>
          </a:p>
          <a:p>
            <a:pPr lvl="1"/>
            <a:r>
              <a:rPr lang="en-US" sz="1800" dirty="0"/>
              <a:t>Not necessarily maintains the First In First Out order</a:t>
            </a:r>
          </a:p>
          <a:p>
            <a:pPr lvl="1"/>
            <a:endParaRPr lang="en-US" sz="2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Priority Queues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32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last leaf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up in the tree until it ends up in its correct position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3178630" y="3310634"/>
            <a:ext cx="4511040" cy="2231179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/>
          <p:cNvSpPr/>
          <p:nvPr/>
        </p:nvSpPr>
        <p:spPr>
          <a:xfrm>
            <a:off x="3179028" y="5541511"/>
            <a:ext cx="1339813" cy="674800"/>
          </a:xfrm>
          <a:prstGeom prst="flowChartProcess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454089" y="5620833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9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last leaf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up in the tree until it ends up in its correct position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 rot="17796458">
            <a:off x="4288989" y="5394016"/>
            <a:ext cx="1224176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82153" y="4575481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Isosceles Triangle 34"/>
          <p:cNvSpPr/>
          <p:nvPr/>
        </p:nvSpPr>
        <p:spPr>
          <a:xfrm>
            <a:off x="3178630" y="3310634"/>
            <a:ext cx="4511040" cy="2231179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ocess 36"/>
          <p:cNvSpPr/>
          <p:nvPr/>
        </p:nvSpPr>
        <p:spPr>
          <a:xfrm>
            <a:off x="3179028" y="5541511"/>
            <a:ext cx="1339813" cy="674800"/>
          </a:xfrm>
          <a:prstGeom prst="flowChartProcess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454089" y="5620833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17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last leaf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up in the tree until it ends up in its correct position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3732760" y="4937715"/>
            <a:ext cx="581295" cy="674800"/>
          </a:xfrm>
          <a:prstGeom prst="flowChartProcess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68207" y="4965491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3732760" y="3310635"/>
            <a:ext cx="3427891" cy="1627080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91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last leaf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up in the tree until it ends up in its correct position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2908750">
            <a:off x="3932793" y="4684042"/>
            <a:ext cx="1571054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609499" y="381558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768207" y="4965491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ocess 40"/>
          <p:cNvSpPr/>
          <p:nvPr/>
        </p:nvSpPr>
        <p:spPr>
          <a:xfrm>
            <a:off x="3732760" y="4937715"/>
            <a:ext cx="581295" cy="674800"/>
          </a:xfrm>
          <a:prstGeom prst="flowChartProcess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3732760" y="3310635"/>
            <a:ext cx="3427891" cy="1627080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34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last leaf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up in the tree until it ends up in its correct position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202693" y="4293621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4406537" y="3310635"/>
            <a:ext cx="2111580" cy="989812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87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last leaf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up in the tree until it ends up in its correct position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 rot="19548232">
            <a:off x="4096678" y="4059034"/>
            <a:ext cx="1779021" cy="3952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118143" y="3221664"/>
            <a:ext cx="100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202693" y="4293621"/>
            <a:ext cx="570757" cy="595477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4406537" y="3310635"/>
            <a:ext cx="2111580" cy="989812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42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Suppose that, the order property is violated by the </a:t>
            </a:r>
            <a:r>
              <a:rPr lang="en-US" sz="2000" b="1" dirty="0"/>
              <a:t>last leaf node</a:t>
            </a:r>
            <a:r>
              <a:rPr lang="en-US" sz="2000" dirty="0"/>
              <a:t> only (not any other node, they are in place)</a:t>
            </a:r>
          </a:p>
          <a:p>
            <a:r>
              <a:rPr lang="en-US" sz="2000" dirty="0"/>
              <a:t>Repair the structure so that it becomes a heap again (called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operation)</a:t>
            </a:r>
          </a:p>
          <a:p>
            <a:pPr lvl="1"/>
            <a:r>
              <a:rPr lang="en-US" dirty="0"/>
              <a:t>move the element up in the tree until it ends up in its correct position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405485" y="374783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2605835" y="3310634"/>
            <a:ext cx="5640985" cy="2847787"/>
          </a:xfrm>
          <a:prstGeom prst="triangle">
            <a:avLst/>
          </a:prstGeom>
          <a:solidFill>
            <a:srgbClr val="92D050">
              <a:alpha val="50000"/>
            </a:srgbClr>
          </a:solidFill>
          <a:ln>
            <a:noFill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94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We do not need linked structures to store a heap (since the tree is complete, there are not any “holes” in the tree)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 (Implementation Issue)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67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We do not need linked structures to store a heap (since the tree is complete, there are not any “holes” in the tree)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484551" y="4190290"/>
            <a:ext cx="4937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arrays in order to store heaps.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Root at index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any value at index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Left child at index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2i+1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Right child at index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2i+2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For any value at index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Parent is at index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(i-1)/2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916959" y="1932408"/>
          <a:ext cx="1687132" cy="407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 (Implementation Issue)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34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We do not need linked structures to store a heap (since the tree is complete, there are not any “holes” in the tree)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53192" y="1744101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268233" y="4324367"/>
            <a:ext cx="5195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elements;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5916959" y="1932408"/>
          <a:ext cx="1687132" cy="407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 (Implementation Issue)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0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400" dirty="0"/>
              <a:t>Items can be added and deleted (like queues)</a:t>
            </a:r>
          </a:p>
          <a:p>
            <a:pPr lvl="1"/>
            <a:r>
              <a:rPr lang="en-US" sz="1800" dirty="0"/>
              <a:t>Not necessarily maintains the First In First Out order</a:t>
            </a:r>
          </a:p>
          <a:p>
            <a:pPr lvl="1"/>
            <a:r>
              <a:rPr lang="en-US" sz="1800" dirty="0"/>
              <a:t>Items can be added in any order</a:t>
            </a:r>
          </a:p>
          <a:p>
            <a:pPr lvl="1"/>
            <a:r>
              <a:rPr lang="en-US" sz="1800" dirty="0"/>
              <a:t>Always, the item with the highest priority is deleted</a:t>
            </a:r>
          </a:p>
          <a:p>
            <a:pPr lvl="1"/>
            <a:endParaRPr lang="en-US" sz="2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Priority Queues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91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one,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two)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temp = one;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one = two;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two =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(bottom &gt; root)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parent = (bottom-1) / 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(elements[parent] &lt; elements[bottom])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Swap(elements[parent], elements[bottom]);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(root, parent);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90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one,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two)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temp = one;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one = two;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two =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parent;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(bottom &gt; root)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parent = (bottom-1) / 2;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(elements[parent] &lt; elements[bottom])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Swap(elements[parent], elements[bottom]);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(root, parent);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39947" y="1783634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39947" y="5466992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</a:t>
            </a:r>
            <a:r>
              <a:rPr lang="en-US" sz="3600" b="1" dirty="0" err="1"/>
              <a:t>logN</a:t>
            </a:r>
            <a:r>
              <a:rPr lang="en-US" sz="3600" b="1" dirty="0"/>
              <a:t>)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35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root*2+2,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root*2+1;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bottom) //there is at least one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bottom) //it is the only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//there are two children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&lt;=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(elements[root] &lt;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Swap(elements[root],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bottom);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9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bottom)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root*2+2,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root*2+1;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bottom) //there is at least one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bottom) //it is the only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//there are two children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&lt;=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(elements[root] &lt;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Swap(elements[root], elements[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bottom);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39947" y="5260928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</a:t>
            </a:r>
            <a:r>
              <a:rPr lang="en-US" sz="3600" b="1" dirty="0" err="1"/>
              <a:t>logN</a:t>
            </a:r>
            <a:r>
              <a:rPr lang="en-US" sz="3600" b="1" dirty="0"/>
              <a:t>)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224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PQTYPE_H_INCLUDED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PQTYPE_H_INCLUDED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length;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items;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// PQTYPE_H_INCLUDED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pqtype.h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863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[max];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</a:p>
        </p:txBody>
      </p:sp>
    </p:spTree>
    <p:extLst>
      <p:ext uri="{BB962C8B-B14F-4D97-AF65-F5344CB8AC3E}">
        <p14:creationId xmlns:p14="http://schemas.microsoft.com/office/powerpoint/2010/main" val="1464835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 ==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81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[max];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length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36904" y="1783634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36904" y="349897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36904" y="489364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531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length ==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436904" y="156469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36904" y="3017859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54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5" name="Straight Arrow Connector 34"/>
            <p:cNvCxnSpPr>
              <a:stCxn id="27" idx="3"/>
              <a:endCxn id="34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5"/>
              <a:endCxn id="41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6" name="Straight Arrow Connector 45"/>
            <p:cNvCxnSpPr>
              <a:stCxn id="41" idx="3"/>
              <a:endCxn id="45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5"/>
              <a:endCxn id="44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1" name="Straight Arrow Connector 50"/>
            <p:cNvCxnSpPr>
              <a:stCxn id="48" idx="3"/>
              <a:endCxn id="50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5"/>
              <a:endCxn id="49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55" name="Straight Arrow Connector 54"/>
            <p:cNvCxnSpPr>
              <a:stCxn id="53" idx="3"/>
              <a:endCxn id="54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</a:p>
        </p:txBody>
      </p:sp>
      <p:graphicFrame>
        <p:nvGraphicFramePr>
          <p:cNvPr id="28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rgbClr val="E9E7D8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0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790440"/>
          </a:xfrm>
        </p:spPr>
        <p:txBody>
          <a:bodyPr>
            <a:normAutofit/>
          </a:bodyPr>
          <a:lstStyle/>
          <a:p>
            <a:r>
              <a:rPr lang="en-US" sz="2400" dirty="0"/>
              <a:t>Items can be added and deleted (like queues)</a:t>
            </a:r>
          </a:p>
          <a:p>
            <a:pPr lvl="1"/>
            <a:r>
              <a:rPr lang="en-US" sz="1800" dirty="0"/>
              <a:t>Not necessarily maintains the First In First Out order</a:t>
            </a:r>
          </a:p>
          <a:p>
            <a:pPr lvl="1"/>
            <a:r>
              <a:rPr lang="en-US" sz="1800" dirty="0"/>
              <a:t>Items can be added in any order</a:t>
            </a:r>
          </a:p>
          <a:p>
            <a:pPr lvl="1"/>
            <a:r>
              <a:rPr lang="en-US" sz="1800" dirty="0"/>
              <a:t>Always, the item with the highest priority is deleted</a:t>
            </a:r>
          </a:p>
          <a:p>
            <a:pPr lvl="1"/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793" y="2982383"/>
            <a:ext cx="5560395" cy="3052657"/>
          </a:xfrm>
          <a:prstGeom prst="rect">
            <a:avLst/>
          </a:prstGeom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Priority Queues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508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5" name="Straight Arrow Connector 34"/>
            <p:cNvCxnSpPr>
              <a:stCxn id="27" idx="3"/>
              <a:endCxn id="34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5"/>
              <a:endCxn id="41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6" name="Straight Arrow Connector 45"/>
            <p:cNvCxnSpPr>
              <a:stCxn id="41" idx="3"/>
              <a:endCxn id="45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5"/>
              <a:endCxn id="44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1" name="Straight Arrow Connector 50"/>
            <p:cNvCxnSpPr>
              <a:stCxn id="48" idx="3"/>
              <a:endCxn id="50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5"/>
              <a:endCxn id="49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55" name="Straight Arrow Connector 54"/>
            <p:cNvCxnSpPr>
              <a:stCxn id="53" idx="3"/>
              <a:endCxn id="54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</a:p>
        </p:txBody>
      </p:sp>
      <p:graphicFrame>
        <p:nvGraphicFramePr>
          <p:cNvPr id="33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rgbClr val="E9E7D8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05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5" name="Straight Arrow Connector 34"/>
            <p:cNvCxnSpPr>
              <a:stCxn id="27" idx="3"/>
              <a:endCxn id="34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5"/>
              <a:endCxn id="41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6" name="Straight Arrow Connector 45"/>
            <p:cNvCxnSpPr>
              <a:stCxn id="41" idx="3"/>
              <a:endCxn id="45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5"/>
              <a:endCxn id="44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1" name="Straight Arrow Connector 50"/>
            <p:cNvCxnSpPr>
              <a:stCxn id="48" idx="3"/>
              <a:endCxn id="50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5"/>
              <a:endCxn id="49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55" name="Straight Arrow Connector 54"/>
            <p:cNvCxnSpPr>
              <a:stCxn id="53" idx="3"/>
              <a:endCxn id="54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aphicFrame>
        <p:nvGraphicFramePr>
          <p:cNvPr id="32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rgbClr val="E9E7D8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4175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5" name="Straight Arrow Connector 34"/>
            <p:cNvCxnSpPr>
              <a:stCxn id="27" idx="3"/>
              <a:endCxn id="34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5"/>
              <a:endCxn id="41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6" name="Straight Arrow Connector 45"/>
            <p:cNvCxnSpPr>
              <a:stCxn id="41" idx="3"/>
              <a:endCxn id="45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5"/>
              <a:endCxn id="44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1" name="Straight Arrow Connector 50"/>
            <p:cNvCxnSpPr>
              <a:stCxn id="48" idx="3"/>
              <a:endCxn id="50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5"/>
              <a:endCxn id="49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55" name="Straight Arrow Connector 54"/>
            <p:cNvCxnSpPr>
              <a:stCxn id="53" idx="3"/>
              <a:endCxn id="54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graphicFrame>
        <p:nvGraphicFramePr>
          <p:cNvPr id="33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>
                    <a:pattFill prst="pct20">
                      <a:fgClr>
                        <a:schemeClr val="tx1"/>
                      </a:fgClr>
                      <a:bgClr>
                        <a:srgbClr val="E9E7D8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40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47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332282"/>
              </p:ext>
            </p:extLst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477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15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95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702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967380"/>
              </p:ext>
            </p:extLst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4941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3732284"/>
              </p:ext>
            </p:extLst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74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376687"/>
              </p:ext>
            </p:extLst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9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priority queue is arranged to support access to the highest-priority item.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the queue to an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whether the queue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queue is empty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whether the queue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queue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Priority Queue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022556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5504672"/>
              </p:ext>
            </p:extLst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48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endParaRPr lang="en-US" sz="2000" dirty="0"/>
          </a:p>
          <a:p>
            <a:r>
              <a:rPr lang="en-US" sz="2000" dirty="0"/>
              <a:t>Add the item to be </a:t>
            </a:r>
            <a:r>
              <a:rPr lang="en-US" sz="2000" dirty="0" err="1"/>
              <a:t>enqueued</a:t>
            </a:r>
            <a:r>
              <a:rPr lang="en-US" sz="2000" dirty="0"/>
              <a:t> as the last leaf node (at index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length-1</a:t>
            </a:r>
            <a:r>
              <a:rPr lang="en-US" sz="2000" dirty="0"/>
              <a:t>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ReheapUp</a:t>
            </a:r>
            <a:r>
              <a:rPr lang="en-US" sz="2000" dirty="0"/>
              <a:t> operation</a:t>
            </a:r>
          </a:p>
        </p:txBody>
      </p:sp>
      <p:graphicFrame>
        <p:nvGraphicFramePr>
          <p:cNvPr id="2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119271"/>
              </p:ext>
            </p:extLst>
          </p:nvPr>
        </p:nvGraphicFramePr>
        <p:xfrm>
          <a:off x="982008" y="5601236"/>
          <a:ext cx="5852156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7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31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981400" y="3904855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62408" y="2730409"/>
            <a:ext cx="3755166" cy="2368136"/>
            <a:chOff x="2562408" y="2730409"/>
            <a:chExt cx="3755166" cy="2368136"/>
          </a:xfrm>
        </p:grpSpPr>
        <p:grpSp>
          <p:nvGrpSpPr>
            <p:cNvPr id="26" name="Group 25"/>
            <p:cNvGrpSpPr/>
            <p:nvPr/>
          </p:nvGrpSpPr>
          <p:grpSpPr>
            <a:xfrm>
              <a:off x="2562408" y="2730409"/>
              <a:ext cx="3755166" cy="2364786"/>
              <a:chOff x="353191" y="2900862"/>
              <a:chExt cx="3755166" cy="2364786"/>
            </a:xfrm>
          </p:grpSpPr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2176390" y="2900862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15</a:t>
                </a:r>
              </a:p>
            </p:txBody>
          </p:sp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1233308" y="3550151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11</a:t>
                </a:r>
              </a:p>
            </p:txBody>
          </p:sp>
          <p:cxnSp>
            <p:nvCxnSpPr>
              <p:cNvPr id="35" name="Straight Arrow Connector 34"/>
              <p:cNvCxnSpPr>
                <a:stCxn id="27" idx="3"/>
                <a:endCxn id="34" idx="7"/>
              </p:cNvCxnSpPr>
              <p:nvPr/>
            </p:nvCxnSpPr>
            <p:spPr>
              <a:xfrm flipH="1">
                <a:off x="1570708" y="3238262"/>
                <a:ext cx="663571" cy="369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7" idx="5"/>
                <a:endCxn id="41" idx="1"/>
              </p:cNvCxnSpPr>
              <p:nvPr/>
            </p:nvCxnSpPr>
            <p:spPr>
              <a:xfrm>
                <a:off x="2513790" y="3238262"/>
                <a:ext cx="672522" cy="3715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4" idx="3"/>
              </p:cNvCxnSpPr>
              <p:nvPr/>
            </p:nvCxnSpPr>
            <p:spPr>
              <a:xfrm flipH="1">
                <a:off x="970633" y="3887551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4" idx="5"/>
              </p:cNvCxnSpPr>
              <p:nvPr/>
            </p:nvCxnSpPr>
            <p:spPr>
              <a:xfrm>
                <a:off x="1570708" y="3887551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3128423" y="3551948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3713068" y="4202085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2528348" y="419583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cxnSp>
            <p:nvCxnSpPr>
              <p:cNvPr id="46" name="Straight Arrow Connector 45"/>
              <p:cNvCxnSpPr>
                <a:stCxn id="41" idx="3"/>
                <a:endCxn id="45" idx="7"/>
              </p:cNvCxnSpPr>
              <p:nvPr/>
            </p:nvCxnSpPr>
            <p:spPr>
              <a:xfrm flipH="1">
                <a:off x="2865748" y="3889348"/>
                <a:ext cx="320564" cy="364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1" idx="5"/>
                <a:endCxn id="44" idx="1"/>
              </p:cNvCxnSpPr>
              <p:nvPr/>
            </p:nvCxnSpPr>
            <p:spPr>
              <a:xfrm>
                <a:off x="3465823" y="3889348"/>
                <a:ext cx="305134" cy="3706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680466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>
                <a:off x="1021749" y="4868947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353191" y="4868946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cxnSp>
            <p:nvCxnSpPr>
              <p:cNvPr id="51" name="Straight Arrow Connector 50"/>
              <p:cNvCxnSpPr>
                <a:stCxn id="48" idx="3"/>
                <a:endCxn id="50" idx="0"/>
              </p:cNvCxnSpPr>
              <p:nvPr/>
            </p:nvCxnSpPr>
            <p:spPr>
              <a:xfrm flipH="1">
                <a:off x="550836" y="4557624"/>
                <a:ext cx="187519" cy="3113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8" idx="5"/>
                <a:endCxn id="49" idx="0"/>
              </p:cNvCxnSpPr>
              <p:nvPr/>
            </p:nvCxnSpPr>
            <p:spPr>
              <a:xfrm>
                <a:off x="1017866" y="4557624"/>
                <a:ext cx="201528" cy="3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>
                <a:off x="1803947" y="4220224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>
                <a:off x="1480553" y="4870359"/>
                <a:ext cx="395289" cy="39528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cxnSp>
            <p:nvCxnSpPr>
              <p:cNvPr id="55" name="Straight Arrow Connector 54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1678198" y="4557624"/>
                <a:ext cx="183638" cy="312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342586" y="470325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31" name="Straight Arrow Connector 30"/>
            <p:cNvCxnSpPr>
              <a:endCxn id="30" idx="0"/>
            </p:cNvCxnSpPr>
            <p:nvPr/>
          </p:nvCxnSpPr>
          <p:spPr>
            <a:xfrm>
              <a:off x="4338703" y="439193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981399" y="5731098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11</a:t>
            </a:r>
          </a:p>
        </p:txBody>
      </p:sp>
      <p:sp>
        <p:nvSpPr>
          <p:cNvPr id="33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348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(length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[length-1]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710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(length ==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[length-1]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items.ReheapUp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505851" y="3020004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</a:t>
            </a:r>
            <a:r>
              <a:rPr lang="en-US" sz="3600" b="1" dirty="0" err="1"/>
              <a:t>logN</a:t>
            </a:r>
            <a:r>
              <a:rPr lang="en-US" sz="3600" b="1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</a:p>
        </p:txBody>
      </p:sp>
    </p:spTree>
    <p:extLst>
      <p:ext uri="{BB962C8B-B14F-4D97-AF65-F5344CB8AC3E}">
        <p14:creationId xmlns:p14="http://schemas.microsoft.com/office/powerpoint/2010/main" val="42897071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5" name="Straight Arrow Connector 34"/>
            <p:cNvCxnSpPr>
              <a:stCxn id="27" idx="3"/>
              <a:endCxn id="34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5"/>
              <a:endCxn id="41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4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6" name="Straight Arrow Connector 45"/>
            <p:cNvCxnSpPr>
              <a:stCxn id="41" idx="3"/>
              <a:endCxn id="45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5"/>
              <a:endCxn id="44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1" name="Straight Arrow Connector 50"/>
            <p:cNvCxnSpPr>
              <a:stCxn id="48" idx="3"/>
              <a:endCxn id="50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8" idx="5"/>
              <a:endCxn id="49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55" name="Straight Arrow Connector 54"/>
            <p:cNvCxnSpPr>
              <a:stCxn id="53" idx="3"/>
              <a:endCxn id="54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359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4" name="Straight Arrow Connector 33"/>
            <p:cNvCxnSpPr>
              <a:stCxn id="26" idx="3"/>
              <a:endCxn id="2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5"/>
              <a:endCxn id="39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5" name="Straight Arrow Connector 44"/>
            <p:cNvCxnSpPr>
              <a:stCxn id="39" idx="3"/>
              <a:endCxn id="44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9" idx="5"/>
              <a:endCxn id="4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0" name="Straight Arrow Connector 49"/>
            <p:cNvCxnSpPr>
              <a:stCxn id="47" idx="3"/>
              <a:endCxn id="49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7" idx="5"/>
              <a:endCxn id="48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54" name="Straight Arrow Connector 53"/>
            <p:cNvCxnSpPr>
              <a:stCxn id="52" idx="3"/>
              <a:endCxn id="53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7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1963495" y="6578622"/>
            <a:ext cx="4099337" cy="31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 flipV="1">
            <a:off x="6062832" y="6342878"/>
            <a:ext cx="2381" cy="2357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1958733" y="6342878"/>
            <a:ext cx="2381" cy="2357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7517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1963495" y="6578622"/>
            <a:ext cx="4099337" cy="31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62832" y="6342878"/>
            <a:ext cx="2381" cy="2357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1958733" y="6342878"/>
            <a:ext cx="2381" cy="2357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75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95485"/>
              </p:ext>
            </p:extLst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</a:p>
        </p:txBody>
      </p:sp>
      <p:sp>
        <p:nvSpPr>
          <p:cNvPr id="27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169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  <a:p>
            <a:r>
              <a:rPr lang="en-US" sz="2000" dirty="0"/>
              <a:t>Decrement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(the last leaf node is out of the tree now)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4786"/>
            <a:chOff x="353191" y="2900862"/>
            <a:chExt cx="3755166" cy="2364786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58" name="Straight Arrow Connector 57"/>
            <p:cNvCxnSpPr>
              <a:stCxn id="56" idx="3"/>
              <a:endCxn id="57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10</a:t>
            </a:r>
          </a:p>
        </p:txBody>
      </p:sp>
      <p:graphicFrame>
        <p:nvGraphicFramePr>
          <p:cNvPr id="2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626611"/>
              </p:ext>
            </p:extLst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073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  <a:p>
            <a:r>
              <a:rPr lang="en-US" sz="2000" dirty="0"/>
              <a:t>Decrement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(the last leaf node is out of the tree now)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</p:grpSp>
      <p:graphicFrame>
        <p:nvGraphicFramePr>
          <p:cNvPr id="5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467648"/>
              </p:ext>
            </p:extLst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05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7" cy="303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Enqueue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to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(the priority queue is full), exception </a:t>
                      </a:r>
                      <a:r>
                        <a:rPr lang="en-US" dirty="0" err="1"/>
                        <a:t>FullPQ</a:t>
                      </a:r>
                      <a:r>
                        <a:rPr lang="en-US" dirty="0"/>
                        <a:t> is thrown;</a:t>
                      </a:r>
                    </a:p>
                    <a:p>
                      <a:r>
                        <a:rPr lang="en-US" dirty="0"/>
                        <a:t>else </a:t>
                      </a:r>
                      <a:r>
                        <a:rPr lang="en-US" dirty="0" err="1"/>
                        <a:t>newItem</a:t>
                      </a:r>
                      <a:r>
                        <a:rPr lang="en-US" dirty="0"/>
                        <a:t> is in the queue.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Dequeue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element with highest priority and returns it in item.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(the priority queue is empty), exception </a:t>
                      </a:r>
                      <a:r>
                        <a:rPr lang="en-US" dirty="0" err="1"/>
                        <a:t>EmptyPQ</a:t>
                      </a:r>
                      <a:r>
                        <a:rPr lang="en-US" dirty="0"/>
                        <a:t> is thrown;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else highest priority element has been removed from queue. item is a copy of removed element.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Priority Queue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0445891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  <a:p>
            <a:r>
              <a:rPr lang="en-US" sz="2000" dirty="0"/>
              <a:t>Decrement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(the last leaf node is out of the tree now)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</p:grpSp>
      <p:graphicFrame>
        <p:nvGraphicFramePr>
          <p:cNvPr id="5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158560"/>
              </p:ext>
            </p:extLst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252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  <a:p>
            <a:r>
              <a:rPr lang="en-US" sz="2000" dirty="0"/>
              <a:t>Decrement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(the last leaf node is out of the tree now)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</p:grpSp>
      <p:graphicFrame>
        <p:nvGraphicFramePr>
          <p:cNvPr id="57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7348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  <a:p>
            <a:r>
              <a:rPr lang="en-US" sz="2000" dirty="0"/>
              <a:t>Decrement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(the last leaf node is out of the tree now)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</p:grpSp>
      <p:graphicFrame>
        <p:nvGraphicFramePr>
          <p:cNvPr id="24" name="Content Placeholder 2"/>
          <p:cNvGraphicFramePr>
            <a:graphicFrameLocks/>
          </p:cNvGraphicFramePr>
          <p:nvPr>
            <p:extLst/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425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  <a:p>
            <a:r>
              <a:rPr lang="en-US" sz="2000" dirty="0"/>
              <a:t>Decrement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(the last leaf node is out of the tree now)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</p:grpSp>
      <p:graphicFrame>
        <p:nvGraphicFramePr>
          <p:cNvPr id="26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300668"/>
              </p:ext>
            </p:extLst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</a:p>
        </p:txBody>
      </p:sp>
      <p:sp>
        <p:nvSpPr>
          <p:cNvPr id="2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00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  <a:p>
            <a:r>
              <a:rPr lang="en-US" sz="2000" dirty="0"/>
              <a:t>Decrement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(the last leaf node is out of the tree now)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</p:grpSp>
      <p:graphicFrame>
        <p:nvGraphicFramePr>
          <p:cNvPr id="2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396386"/>
              </p:ext>
            </p:extLst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750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2140220"/>
          </a:xfrm>
        </p:spPr>
        <p:txBody>
          <a:bodyPr>
            <a:normAutofit/>
          </a:bodyPr>
          <a:lstStyle/>
          <a:p>
            <a:r>
              <a:rPr lang="en-US" sz="2000" dirty="0"/>
              <a:t>Replace the root with the last leaf node</a:t>
            </a:r>
          </a:p>
          <a:p>
            <a:r>
              <a:rPr lang="en-US" sz="2000" dirty="0"/>
              <a:t>Decrement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sz="2000" dirty="0"/>
              <a:t> (the last leaf node is out of the tree now)</a:t>
            </a:r>
          </a:p>
          <a:p>
            <a:r>
              <a:rPr lang="en-US" sz="2000" dirty="0"/>
              <a:t>Perform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ReheapDown</a:t>
            </a:r>
            <a:r>
              <a:rPr lang="en-US" sz="2000" dirty="0"/>
              <a:t> operation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562408" y="2730409"/>
            <a:ext cx="3755166" cy="2363374"/>
            <a:chOff x="353191" y="2900862"/>
            <a:chExt cx="3755166" cy="2363374"/>
          </a:xfrm>
        </p:grpSpPr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39" name="Straight Arrow Connector 38"/>
            <p:cNvCxnSpPr>
              <a:stCxn id="35" idx="3"/>
              <a:endCxn id="37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5" idx="5"/>
              <a:endCxn id="46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37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7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49" name="Straight Arrow Connector 48"/>
            <p:cNvCxnSpPr>
              <a:stCxn id="46" idx="3"/>
              <a:endCxn id="48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6" idx="5"/>
              <a:endCxn id="47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4" name="Straight Arrow Connector 53"/>
            <p:cNvCxnSpPr>
              <a:stCxn id="51" idx="3"/>
              <a:endCxn id="53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1" idx="5"/>
              <a:endCxn id="52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</p:grpSp>
      <p:graphicFrame>
        <p:nvGraphicFramePr>
          <p:cNvPr id="2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7174295"/>
              </p:ext>
            </p:extLst>
          </p:nvPr>
        </p:nvGraphicFramePr>
        <p:xfrm>
          <a:off x="982008" y="5601236"/>
          <a:ext cx="532014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459241" y="5756856"/>
            <a:ext cx="170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 = 9</a:t>
            </a:r>
          </a:p>
        </p:txBody>
      </p:sp>
      <p:sp>
        <p:nvSpPr>
          <p:cNvPr id="2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operation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7967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(length ==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[length-1];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16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PQType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(length ==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EmptyPQ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items.elements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[length-1];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length--;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items.ReheapDown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 length-1);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505851" y="3264705"/>
            <a:ext cx="177484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</a:t>
            </a:r>
            <a:r>
              <a:rPr lang="en-US" sz="3600" b="1" dirty="0" err="1"/>
              <a:t>logN</a:t>
            </a:r>
            <a:r>
              <a:rPr lang="en-US" sz="3600" b="1" dirty="0"/>
              <a:t>)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pqtype.cpp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4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tree</a:t>
            </a:r>
          </a:p>
          <a:p>
            <a:pPr lvl="1"/>
            <a:r>
              <a:rPr lang="en-US" sz="2000" dirty="0"/>
              <a:t>Each of the elements contains a value that is less than or equal to the value of each of its children (Min-heap)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(Max-heap)</a:t>
            </a:r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2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tree</a:t>
            </a:r>
          </a:p>
          <a:p>
            <a:pPr lvl="1"/>
            <a:r>
              <a:rPr lang="en-US" sz="2000" dirty="0"/>
              <a:t>Each of the elements contains a value that is less than or equal to the value of each of its children (Min-heap)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Max-heap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7" name="Straight Arrow Connector 56"/>
            <p:cNvCxnSpPr>
              <a:stCxn id="55" idx="3"/>
              <a:endCxn id="56" idx="7"/>
            </p:cNvCxnSpPr>
            <p:nvPr/>
          </p:nvCxnSpPr>
          <p:spPr>
            <a:xfrm flipH="1">
              <a:off x="6228421" y="3238261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5"/>
              <a:endCxn id="61" idx="1"/>
            </p:cNvCxnSpPr>
            <p:nvPr/>
          </p:nvCxnSpPr>
          <p:spPr>
            <a:xfrm>
              <a:off x="7171503" y="3238261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3"/>
            </p:cNvCxnSpPr>
            <p:nvPr/>
          </p:nvCxnSpPr>
          <p:spPr>
            <a:xfrm flipH="1">
              <a:off x="5628346" y="3887550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5"/>
            </p:cNvCxnSpPr>
            <p:nvPr/>
          </p:nvCxnSpPr>
          <p:spPr>
            <a:xfrm>
              <a:off x="6228421" y="3887550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64" name="Straight Arrow Connector 63"/>
            <p:cNvCxnSpPr>
              <a:stCxn id="61" idx="3"/>
              <a:endCxn id="63" idx="7"/>
            </p:cNvCxnSpPr>
            <p:nvPr/>
          </p:nvCxnSpPr>
          <p:spPr>
            <a:xfrm flipH="1">
              <a:off x="7523461" y="3889347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5"/>
              <a:endCxn id="62" idx="1"/>
            </p:cNvCxnSpPr>
            <p:nvPr/>
          </p:nvCxnSpPr>
          <p:spPr>
            <a:xfrm>
              <a:off x="8123536" y="3889347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69" name="Straight Arrow Connector 68"/>
            <p:cNvCxnSpPr>
              <a:stCxn id="66" idx="3"/>
              <a:endCxn id="68" idx="0"/>
            </p:cNvCxnSpPr>
            <p:nvPr/>
          </p:nvCxnSpPr>
          <p:spPr>
            <a:xfrm flipH="1">
              <a:off x="5208549" y="4557623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5"/>
              <a:endCxn id="67" idx="0"/>
            </p:cNvCxnSpPr>
            <p:nvPr/>
          </p:nvCxnSpPr>
          <p:spPr>
            <a:xfrm>
              <a:off x="5675579" y="455762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73" name="Straight Arrow Connector 72"/>
            <p:cNvCxnSpPr>
              <a:stCxn id="71" idx="3"/>
              <a:endCxn id="72" idx="0"/>
            </p:cNvCxnSpPr>
            <p:nvPr/>
          </p:nvCxnSpPr>
          <p:spPr>
            <a:xfrm flipH="1">
              <a:off x="6335911" y="4557623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Min-heap</a:t>
              </a:r>
            </a:p>
          </p:txBody>
        </p:sp>
      </p:grpSp>
      <p:sp>
        <p:nvSpPr>
          <p:cNvPr id="46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A complete binary tree</a:t>
            </a:r>
          </a:p>
          <a:p>
            <a:pPr lvl="1"/>
            <a:r>
              <a:rPr lang="en-US" sz="2000" dirty="0"/>
              <a:t>Each of the elements contains a value that is less than or equal to the value of each of its children (Min-heap)</a:t>
            </a:r>
          </a:p>
          <a:p>
            <a:pPr lvl="1"/>
            <a:r>
              <a:rPr lang="en-US" sz="2000" dirty="0"/>
              <a:t>Each of the elements contains a value that is greater than or equal to the value of each of its children (Max-heap)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899434" y="3019782"/>
            <a:ext cx="3925160" cy="2535059"/>
            <a:chOff x="353191" y="2900862"/>
            <a:chExt cx="3925160" cy="2535059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2176390" y="2900862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233308" y="355015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4" name="Straight Arrow Connector 3"/>
            <p:cNvCxnSpPr>
              <a:stCxn id="2" idx="3"/>
              <a:endCxn id="5" idx="7"/>
            </p:cNvCxnSpPr>
            <p:nvPr/>
          </p:nvCxnSpPr>
          <p:spPr>
            <a:xfrm flipH="1">
              <a:off x="1570708" y="3238262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" idx="5"/>
              <a:endCxn id="20" idx="1"/>
            </p:cNvCxnSpPr>
            <p:nvPr/>
          </p:nvCxnSpPr>
          <p:spPr>
            <a:xfrm>
              <a:off x="2513790" y="3238262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</p:cNvCxnSpPr>
            <p:nvPr/>
          </p:nvCxnSpPr>
          <p:spPr>
            <a:xfrm flipH="1">
              <a:off x="970633" y="3887551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5"/>
            </p:cNvCxnSpPr>
            <p:nvPr/>
          </p:nvCxnSpPr>
          <p:spPr>
            <a:xfrm>
              <a:off x="1570708" y="3887551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3128423" y="355194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3713068" y="420208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528348" y="419583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cxnSp>
          <p:nvCxnSpPr>
            <p:cNvPr id="23" name="Straight Arrow Connector 22"/>
            <p:cNvCxnSpPr>
              <a:stCxn id="20" idx="3"/>
              <a:endCxn id="22" idx="7"/>
            </p:cNvCxnSpPr>
            <p:nvPr/>
          </p:nvCxnSpPr>
          <p:spPr>
            <a:xfrm flipH="1">
              <a:off x="2865748" y="3889348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20" idx="5"/>
              <a:endCxn id="21" idx="1"/>
            </p:cNvCxnSpPr>
            <p:nvPr/>
          </p:nvCxnSpPr>
          <p:spPr>
            <a:xfrm>
              <a:off x="3465823" y="3889348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80466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021749" y="4868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53191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32" name="Straight Arrow Connector 31"/>
            <p:cNvCxnSpPr>
              <a:stCxn id="29" idx="3"/>
              <a:endCxn id="31" idx="0"/>
            </p:cNvCxnSpPr>
            <p:nvPr/>
          </p:nvCxnSpPr>
          <p:spPr>
            <a:xfrm flipH="1">
              <a:off x="550836" y="4557624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5"/>
              <a:endCxn id="30" idx="0"/>
            </p:cNvCxnSpPr>
            <p:nvPr/>
          </p:nvCxnSpPr>
          <p:spPr>
            <a:xfrm>
              <a:off x="1017866" y="4557624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1803947" y="422022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480553" y="4870359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cxnSp>
          <p:nvCxnSpPr>
            <p:cNvPr id="43" name="Straight Arrow Connector 42"/>
            <p:cNvCxnSpPr>
              <a:stCxn id="40" idx="3"/>
              <a:endCxn id="42" idx="0"/>
            </p:cNvCxnSpPr>
            <p:nvPr/>
          </p:nvCxnSpPr>
          <p:spPr>
            <a:xfrm flipH="1">
              <a:off x="1678198" y="4557624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939383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Max-heap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3590" y="3030368"/>
            <a:ext cx="3934683" cy="2535060"/>
            <a:chOff x="5010904" y="2900861"/>
            <a:chExt cx="3934683" cy="2535060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6834103" y="2900861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5891021" y="3550150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cxnSp>
          <p:nvCxnSpPr>
            <p:cNvPr id="57" name="Straight Arrow Connector 56"/>
            <p:cNvCxnSpPr>
              <a:stCxn id="55" idx="3"/>
              <a:endCxn id="56" idx="7"/>
            </p:cNvCxnSpPr>
            <p:nvPr/>
          </p:nvCxnSpPr>
          <p:spPr>
            <a:xfrm flipH="1">
              <a:off x="6228421" y="3238261"/>
              <a:ext cx="663571" cy="369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5"/>
              <a:endCxn id="61" idx="1"/>
            </p:cNvCxnSpPr>
            <p:nvPr/>
          </p:nvCxnSpPr>
          <p:spPr>
            <a:xfrm>
              <a:off x="7171503" y="3238261"/>
              <a:ext cx="672522" cy="3715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56" idx="3"/>
            </p:cNvCxnSpPr>
            <p:nvPr/>
          </p:nvCxnSpPr>
          <p:spPr>
            <a:xfrm flipH="1">
              <a:off x="5628346" y="3887550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5"/>
            </p:cNvCxnSpPr>
            <p:nvPr/>
          </p:nvCxnSpPr>
          <p:spPr>
            <a:xfrm>
              <a:off x="6228421" y="3887550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7786136" y="3551947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8370781" y="4202084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7186061" y="419583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cxnSp>
          <p:nvCxnSpPr>
            <p:cNvPr id="64" name="Straight Arrow Connector 63"/>
            <p:cNvCxnSpPr>
              <a:stCxn id="61" idx="3"/>
              <a:endCxn id="63" idx="7"/>
            </p:cNvCxnSpPr>
            <p:nvPr/>
          </p:nvCxnSpPr>
          <p:spPr>
            <a:xfrm flipH="1">
              <a:off x="7523461" y="3889347"/>
              <a:ext cx="320564" cy="364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61" idx="5"/>
              <a:endCxn id="62" idx="1"/>
            </p:cNvCxnSpPr>
            <p:nvPr/>
          </p:nvCxnSpPr>
          <p:spPr>
            <a:xfrm>
              <a:off x="8123536" y="3889347"/>
              <a:ext cx="305134" cy="370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5338179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5679462" y="4868946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>
            <a:xfrm>
              <a:off x="5010904" y="4868945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  <p:cxnSp>
          <p:nvCxnSpPr>
            <p:cNvPr id="69" name="Straight Arrow Connector 68"/>
            <p:cNvCxnSpPr>
              <a:stCxn id="66" idx="3"/>
              <a:endCxn id="68" idx="0"/>
            </p:cNvCxnSpPr>
            <p:nvPr/>
          </p:nvCxnSpPr>
          <p:spPr>
            <a:xfrm flipH="1">
              <a:off x="5208549" y="4557623"/>
              <a:ext cx="187519" cy="31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6" idx="5"/>
              <a:endCxn id="67" idx="0"/>
            </p:cNvCxnSpPr>
            <p:nvPr/>
          </p:nvCxnSpPr>
          <p:spPr>
            <a:xfrm>
              <a:off x="5675579" y="4557623"/>
              <a:ext cx="201528" cy="31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6461660" y="4220223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6138266" y="4870358"/>
              <a:ext cx="395289" cy="39528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cxnSp>
          <p:nvCxnSpPr>
            <p:cNvPr id="73" name="Straight Arrow Connector 72"/>
            <p:cNvCxnSpPr>
              <a:stCxn id="71" idx="3"/>
              <a:endCxn id="72" idx="0"/>
            </p:cNvCxnSpPr>
            <p:nvPr/>
          </p:nvCxnSpPr>
          <p:spPr>
            <a:xfrm flipH="1">
              <a:off x="6335911" y="4557623"/>
              <a:ext cx="183638" cy="3127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7606619" y="5066589"/>
              <a:ext cx="1338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Min-heap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609600" y="1030668"/>
            <a:ext cx="2647949" cy="264732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03964" y="1021630"/>
            <a:ext cx="1959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Shape property</a:t>
            </a:r>
          </a:p>
        </p:txBody>
      </p:sp>
      <p:cxnSp>
        <p:nvCxnSpPr>
          <p:cNvPr id="10" name="Straight Arrow Connector 9"/>
          <p:cNvCxnSpPr>
            <a:stCxn id="6" idx="1"/>
            <a:endCxn id="3" idx="3"/>
          </p:cNvCxnSpPr>
          <p:nvPr/>
        </p:nvCxnSpPr>
        <p:spPr>
          <a:xfrm flipH="1" flipV="1">
            <a:off x="3257549" y="1163034"/>
            <a:ext cx="3746415" cy="27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6368" y="5654985"/>
            <a:ext cx="819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shape of all heaps with a given number of elements is the same.</a:t>
            </a:r>
          </a:p>
        </p:txBody>
      </p:sp>
      <p:sp>
        <p:nvSpPr>
          <p:cNvPr id="51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Heaps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3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4604</Words>
  <Application>Microsoft Office PowerPoint</Application>
  <PresentationFormat>On-screen Show (4:3)</PresentationFormat>
  <Paragraphs>1653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Gungsuh</vt:lpstr>
      <vt:lpstr>Aharoni</vt:lpstr>
      <vt:lpstr>Arial</vt:lpstr>
      <vt:lpstr>Britannic Bold</vt:lpstr>
      <vt:lpstr>Calibri</vt:lpstr>
      <vt:lpstr>Calibri Light</vt:lpstr>
      <vt:lpstr>Courier New</vt:lpstr>
      <vt:lpstr>Impact</vt:lpstr>
      <vt:lpstr>Times New Roman</vt:lpstr>
      <vt:lpstr>Verdana</vt:lpstr>
      <vt:lpstr>Office Theme</vt:lpstr>
      <vt:lpstr>Lecture 14 Heaps and Priority Queues</vt:lpstr>
      <vt:lpstr>Priority Queues</vt:lpstr>
      <vt:lpstr>Priority Queues</vt:lpstr>
      <vt:lpstr>Priority Queues</vt:lpstr>
      <vt:lpstr>Priority Queue Specification</vt:lpstr>
      <vt:lpstr>Priority Queue Specification</vt:lpstr>
      <vt:lpstr>Heaps</vt:lpstr>
      <vt:lpstr>Heaps</vt:lpstr>
      <vt:lpstr>Heaps</vt:lpstr>
      <vt:lpstr>Heaps</vt:lpstr>
      <vt:lpstr>The ReheapDown operation</vt:lpstr>
      <vt:lpstr>The ReheapDown operation</vt:lpstr>
      <vt:lpstr>The ReheapDown operation</vt:lpstr>
      <vt:lpstr>The ReheapDown operation</vt:lpstr>
      <vt:lpstr>The ReheapDown operation</vt:lpstr>
      <vt:lpstr>The ReheapDown operation</vt:lpstr>
      <vt:lpstr>The ReheapDown operation</vt:lpstr>
      <vt:lpstr>The ReheapDown operation</vt:lpstr>
      <vt:lpstr>The ReheapUp operation</vt:lpstr>
      <vt:lpstr>The ReheapUp operation</vt:lpstr>
      <vt:lpstr>The ReheapUp operation</vt:lpstr>
      <vt:lpstr>The ReheapUp operation</vt:lpstr>
      <vt:lpstr>The ReheapUp operation</vt:lpstr>
      <vt:lpstr>The ReheapUp operation</vt:lpstr>
      <vt:lpstr>The ReheapUp operation</vt:lpstr>
      <vt:lpstr>The ReheapUp operation</vt:lpstr>
      <vt:lpstr>Heaps (Implementation Issue)</vt:lpstr>
      <vt:lpstr>Heaps (Implementation Issue)</vt:lpstr>
      <vt:lpstr>Heaps (Implementation Issue)</vt:lpstr>
      <vt:lpstr>heap.cpp</vt:lpstr>
      <vt:lpstr>heap.cpp</vt:lpstr>
      <vt:lpstr>heap.cpp</vt:lpstr>
      <vt:lpstr>heap.cpp</vt:lpstr>
      <vt:lpstr>pqtype.h</vt:lpstr>
      <vt:lpstr>pqtype.cpp</vt:lpstr>
      <vt:lpstr>pqtype.cpp</vt:lpstr>
      <vt:lpstr>pqtype.cpp</vt:lpstr>
      <vt:lpstr>pqtype.cpp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The Enqueue operation</vt:lpstr>
      <vt:lpstr>pqtype.cpp</vt:lpstr>
      <vt:lpstr>pqtype.cpp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The Dequeue operation</vt:lpstr>
      <vt:lpstr>pqtype.cpp</vt:lpstr>
      <vt:lpstr>pqtype.cpp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masudul haque</cp:lastModifiedBy>
  <cp:revision>53</cp:revision>
  <dcterms:created xsi:type="dcterms:W3CDTF">2014-09-11T18:03:18Z</dcterms:created>
  <dcterms:modified xsi:type="dcterms:W3CDTF">2017-12-08T16:47:46Z</dcterms:modified>
</cp:coreProperties>
</file>