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312456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7315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97953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Instead we must somehow mark the location as "a location that used to have something here, but no longer does."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might do this by using some other special value for the Number field of the record.</a:t>
            </a: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mtClean="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mtClean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any case, a search can not stop when it reaches "a location that used to have something here". A search can only stop when it reaches a true empty spot.</a:t>
            </a: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42262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Hashing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Issues with Linear Probing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Records may also be deleted from a hash table.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But the location must not be left as an ordinary "empty spot" since that could interfere with searches.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ffectLst/>
              </a:rPr>
              <a:t>The location must be marked in some special way so that a search can tell that the spot used to have something in 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83" y="2890044"/>
            <a:ext cx="5058233" cy="376237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033366" y="4423503"/>
            <a:ext cx="306517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Bucket:</a:t>
            </a:r>
            <a:r>
              <a:rPr lang="en-US" sz="2400" dirty="0" smtClean="0"/>
              <a:t> </a:t>
            </a:r>
            <a:r>
              <a:rPr lang="en-US" sz="2400" dirty="0"/>
              <a:t>A collection of elements associated with a particular hash </a:t>
            </a:r>
            <a:r>
              <a:rPr lang="en-US" sz="2400" dirty="0" smtClean="0"/>
              <a:t>location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8" y="2929968"/>
            <a:ext cx="8736169" cy="27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0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4800" dirty="0" smtClean="0"/>
              <a:t>Buckets and Chaining</a:t>
            </a:r>
            <a:endParaRPr lang="en-US" sz="48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Chain:</a:t>
            </a:r>
            <a:r>
              <a:rPr lang="en-US" sz="2400" dirty="0"/>
              <a:t> A </a:t>
            </a:r>
            <a:r>
              <a:rPr lang="en-US" sz="2400" dirty="0" smtClean="0"/>
              <a:t>linked list </a:t>
            </a:r>
            <a:r>
              <a:rPr lang="en-US" sz="2400" dirty="0"/>
              <a:t>of elements that share the same hash location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47" y="2727835"/>
            <a:ext cx="8715719" cy="30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2"/>
          <p:cNvSpPr>
            <a:spLocks noChangeArrowheads="1"/>
          </p:cNvSpPr>
          <p:nvPr/>
        </p:nvSpPr>
        <p:spPr bwMode="auto">
          <a:xfrm>
            <a:off x="6818313" y="3355975"/>
            <a:ext cx="1309687" cy="2830513"/>
          </a:xfrm>
          <a:custGeom>
            <a:avLst/>
            <a:gdLst>
              <a:gd name="T0" fmla="*/ 1473 w 3639"/>
              <a:gd name="T1" fmla="*/ 0 h 7864"/>
              <a:gd name="T2" fmla="*/ 0 w 3639"/>
              <a:gd name="T3" fmla="*/ 4211 h 7864"/>
              <a:gd name="T4" fmla="*/ 445 w 3639"/>
              <a:gd name="T5" fmla="*/ 4917 h 7864"/>
              <a:gd name="T6" fmla="*/ 189 w 3639"/>
              <a:gd name="T7" fmla="*/ 5411 h 7864"/>
              <a:gd name="T8" fmla="*/ 1067 w 3639"/>
              <a:gd name="T9" fmla="*/ 7863 h 7864"/>
              <a:gd name="T10" fmla="*/ 3638 w 3639"/>
              <a:gd name="T11" fmla="*/ 5146 h 7864"/>
              <a:gd name="T12" fmla="*/ 1473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3600" dirty="0" smtClean="0"/>
              <a:t>Comparison Between Linear Probing and Chaining</a:t>
            </a:r>
            <a:endParaRPr lang="en-US" sz="3600" dirty="0"/>
          </a:p>
        </p:txBody>
      </p:sp>
      <p:sp>
        <p:nvSpPr>
          <p:cNvPr id="26650" name="Rectangle 37"/>
          <p:cNvSpPr>
            <a:spLocks noGrp="1" noChangeArrowheads="1"/>
          </p:cNvSpPr>
          <p:nvPr>
            <p:ph idx="1"/>
          </p:nvPr>
        </p:nvSpPr>
        <p:spPr>
          <a:xfrm>
            <a:off x="155575" y="1323833"/>
            <a:ext cx="8797925" cy="485313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Insertion order</a:t>
            </a:r>
            <a:r>
              <a:rPr lang="en-US" sz="2400" dirty="0"/>
              <a:t>: 45300, 20006, 50002, 40000, 25001, 13000, 65905, 30001, </a:t>
            </a:r>
            <a:r>
              <a:rPr lang="en-US" sz="2400" dirty="0" smtClean="0"/>
              <a:t>95000 (search for 30001)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1" y="2272516"/>
            <a:ext cx="8633138" cy="43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Consider the problem of searching an array for a given value</a:t>
            </a:r>
          </a:p>
          <a:p>
            <a:pPr lvl="1"/>
            <a:r>
              <a:rPr lang="en-US" sz="2800" dirty="0"/>
              <a:t>If the array is not sorted, the search requires O(n) time</a:t>
            </a:r>
          </a:p>
          <a:p>
            <a:pPr lvl="2"/>
            <a:r>
              <a:rPr lang="en-US" sz="2400" dirty="0"/>
              <a:t>If the value isn’t there, we need to search all n elements</a:t>
            </a:r>
          </a:p>
          <a:p>
            <a:pPr lvl="2"/>
            <a:r>
              <a:rPr lang="en-US" sz="2400" dirty="0"/>
              <a:t>If the value is there, we search n/2 elements on average</a:t>
            </a:r>
          </a:p>
          <a:p>
            <a:pPr lvl="1"/>
            <a:r>
              <a:rPr lang="en-US" sz="2800" dirty="0"/>
              <a:t>If the array is sorted, we can do a binary search</a:t>
            </a:r>
          </a:p>
          <a:p>
            <a:pPr lvl="2"/>
            <a:r>
              <a:rPr lang="en-US" sz="2400" dirty="0"/>
              <a:t>A binary search requires O(log n) time</a:t>
            </a:r>
          </a:p>
          <a:p>
            <a:pPr lvl="2"/>
            <a:r>
              <a:rPr lang="en-US" sz="2400" dirty="0"/>
              <a:t>About equally fast whether the element is found or not</a:t>
            </a:r>
          </a:p>
          <a:p>
            <a:pPr lvl="1"/>
            <a:r>
              <a:rPr lang="en-US" sz="2800" dirty="0"/>
              <a:t>It doesn’t seem like we could do much better</a:t>
            </a:r>
          </a:p>
          <a:p>
            <a:pPr lvl="2"/>
            <a:r>
              <a:rPr lang="en-US" sz="2400" dirty="0"/>
              <a:t>How about an O(1), that is, constant time search?</a:t>
            </a:r>
          </a:p>
          <a:p>
            <a:pPr lvl="2"/>
            <a:r>
              <a:rPr lang="en-US" sz="2400" dirty="0"/>
              <a:t>We can do it </a:t>
            </a:r>
            <a:r>
              <a:rPr lang="en-US" sz="2400" i="1" dirty="0"/>
              <a:t>if</a:t>
            </a:r>
            <a:r>
              <a:rPr lang="en-US" sz="2400" dirty="0"/>
              <a:t> the array is organized in a particular way</a:t>
            </a:r>
          </a:p>
        </p:txBody>
      </p:sp>
    </p:spTree>
    <p:extLst>
      <p:ext uri="{BB962C8B-B14F-4D97-AF65-F5344CB8AC3E}">
        <p14:creationId xmlns:p14="http://schemas.microsoft.com/office/powerpoint/2010/main" val="24768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were to come up with a “magic function” that, given a value to search for, would tell us exactly where in the array to look</a:t>
            </a:r>
          </a:p>
          <a:p>
            <a:pPr lvl="1"/>
            <a:r>
              <a:rPr lang="en-US" sz="2400" dirty="0"/>
              <a:t>If it’s in that location, it’s in the array</a:t>
            </a:r>
          </a:p>
          <a:p>
            <a:pPr lvl="1"/>
            <a:r>
              <a:rPr lang="en-US" sz="2400" dirty="0"/>
              <a:t>If it’s not in that location, it’s not in the array</a:t>
            </a:r>
          </a:p>
          <a:p>
            <a:r>
              <a:rPr lang="en-US" sz="2800" dirty="0"/>
              <a:t>This function would have no other purpose</a:t>
            </a:r>
          </a:p>
          <a:p>
            <a:r>
              <a:rPr lang="en-US" sz="2800" dirty="0" smtClean="0"/>
              <a:t>This </a:t>
            </a:r>
            <a:r>
              <a:rPr lang="en-US" sz="2800" dirty="0"/>
              <a:t>function is called a </a:t>
            </a:r>
            <a:r>
              <a:rPr lang="en-US" sz="2800" b="1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because it “makes hash” of its 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2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item has a </a:t>
            </a:r>
            <a:r>
              <a:rPr lang="en-US" sz="2800" b="1" dirty="0" smtClean="0"/>
              <a:t>key</a:t>
            </a:r>
          </a:p>
          <a:p>
            <a:r>
              <a:rPr lang="en-US" sz="2800" dirty="0" smtClean="0"/>
              <a:t>A </a:t>
            </a:r>
            <a:r>
              <a:rPr lang="en-US" sz="2800" dirty="0">
                <a:solidFill>
                  <a:schemeClr val="tx2"/>
                </a:solidFill>
              </a:rPr>
              <a:t>hash function</a:t>
            </a:r>
            <a:r>
              <a:rPr lang="en-US" sz="2800" dirty="0"/>
              <a:t> is a function that: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dirty="0" smtClean="0"/>
              <a:t>an key, </a:t>
            </a:r>
            <a:r>
              <a:rPr lang="en-US" sz="2400" dirty="0"/>
              <a:t>returns a number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returns the </a:t>
            </a:r>
            <a:r>
              <a:rPr lang="en-US" sz="2400" i="1" dirty="0"/>
              <a:t>same</a:t>
            </a:r>
            <a:r>
              <a:rPr lang="en-US" sz="2400" dirty="0"/>
              <a:t> number for each</a:t>
            </a:r>
          </a:p>
          <a:p>
            <a:pPr lvl="1"/>
            <a:r>
              <a:rPr lang="en-US" sz="2400" dirty="0"/>
              <a:t>When applied to </a:t>
            </a:r>
            <a:r>
              <a:rPr lang="en-US" sz="2400" i="1" dirty="0"/>
              <a:t>unequal</a:t>
            </a:r>
            <a:r>
              <a:rPr lang="en-US" sz="2400" dirty="0"/>
              <a:t> </a:t>
            </a:r>
            <a:r>
              <a:rPr lang="en-US" sz="2400" dirty="0" smtClean="0"/>
              <a:t>keys, </a:t>
            </a:r>
            <a:r>
              <a:rPr lang="en-US" sz="2400" dirty="0"/>
              <a:t>is </a:t>
            </a:r>
            <a:r>
              <a:rPr lang="en-US" sz="2400" i="1" dirty="0"/>
              <a:t>very unlikely</a:t>
            </a:r>
            <a:r>
              <a:rPr lang="en-US" sz="2400" dirty="0"/>
              <a:t> to return the same number for each</a:t>
            </a:r>
          </a:p>
          <a:p>
            <a:r>
              <a:rPr lang="en-US" sz="2800" dirty="0"/>
              <a:t>Hash functions turn out to be very important for searching, that is, looking things up fast</a:t>
            </a:r>
          </a:p>
          <a:p>
            <a:r>
              <a:rPr lang="en-US" sz="2800" dirty="0"/>
              <a:t>This is their story</a:t>
            </a:r>
            <a:r>
              <a:rPr lang="en-US" sz="2800" dirty="0" smtClean="0"/>
              <a:t>....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68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Hash table using direct addressing:</a:t>
            </a:r>
          </a:p>
          <a:p>
            <a:pPr lvl="1"/>
            <a:r>
              <a:rPr lang="en-US" sz="2200" dirty="0" smtClean="0"/>
              <a:t>Use the key itself for indexing</a:t>
            </a:r>
          </a:p>
          <a:p>
            <a:pPr lvl="2"/>
            <a:r>
              <a:rPr lang="en-US" sz="2000" dirty="0" smtClean="0"/>
              <a:t>The record with key </a:t>
            </a:r>
            <a:r>
              <a:rPr lang="en-US" sz="2000" dirty="0" err="1" smtClean="0"/>
              <a:t>i</a:t>
            </a:r>
            <a:r>
              <a:rPr lang="en-US" sz="2000" dirty="0" smtClean="0"/>
              <a:t> is stored at the </a:t>
            </a:r>
            <a:r>
              <a:rPr lang="en-US" sz="2000" dirty="0" err="1" smtClean="0"/>
              <a:t>i</a:t>
            </a:r>
            <a:r>
              <a:rPr lang="en-US" sz="2000" baseline="30000" dirty="0" err="1" smtClean="0"/>
              <a:t>th</a:t>
            </a:r>
            <a:r>
              <a:rPr lang="en-US" sz="2000" dirty="0" smtClean="0"/>
              <a:t> index of the array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44892"/>
              </p:ext>
            </p:extLst>
          </p:nvPr>
        </p:nvGraphicFramePr>
        <p:xfrm>
          <a:off x="1663890" y="2337179"/>
          <a:ext cx="4650346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4511"/>
                <a:gridCol w="1940835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 </a:t>
                      </a:r>
                      <a:r>
                        <a:rPr lang="en-US" baseline="0" dirty="0" smtClean="0"/>
                        <a:t>(key</a:t>
                      </a:r>
                      <a:r>
                        <a:rPr lang="en-US" dirty="0" smtClean="0"/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Secret Agent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Inferno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Reaper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Vanguard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Wolfhound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Firefly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Panzer Division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Iron Horse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7895" y="5737624"/>
            <a:ext cx="76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we used the agent’s cell phone number as key? We would need an array of 10</a:t>
            </a:r>
            <a:r>
              <a:rPr lang="en-US" baseline="30000" dirty="0" smtClean="0"/>
              <a:t>11</a:t>
            </a:r>
            <a:r>
              <a:rPr lang="en-US" dirty="0" smtClean="0"/>
              <a:t> elements just to store 7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Solution: Modify the hash </a:t>
            </a:r>
            <a:r>
              <a:rPr lang="en-US" sz="2400" dirty="0"/>
              <a:t>function as (Key % 100</a:t>
            </a:r>
            <a:r>
              <a:rPr lang="en-US" sz="2400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6"/>
          <a:stretch/>
        </p:blipFill>
        <p:spPr>
          <a:xfrm>
            <a:off x="2131164" y="2331076"/>
            <a:ext cx="4204765" cy="41366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6370" y="1666782"/>
            <a:ext cx="1378041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size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335929" y="1375975"/>
            <a:ext cx="940441" cy="477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3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270000" y="1741488"/>
            <a:ext cx="3400425" cy="2771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820863" y="2863850"/>
            <a:ext cx="2357437" cy="1322388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693863" y="1817688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U</a:t>
            </a:r>
          </a:p>
          <a:p>
            <a:pPr algn="ctr" eaLnBrk="1" hangingPunct="1"/>
            <a:r>
              <a:rPr lang="en-US"/>
              <a:t>(universe of keys)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860550" y="2992438"/>
            <a:ext cx="869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/>
              <a:t>K</a:t>
            </a:r>
          </a:p>
          <a:p>
            <a:pPr algn="ctr" eaLnBrk="1" hangingPunct="1"/>
            <a:r>
              <a:rPr lang="en-US"/>
              <a:t>(actual</a:t>
            </a:r>
          </a:p>
          <a:p>
            <a:pPr algn="ctr" eaLnBrk="1" hangingPunct="1"/>
            <a:r>
              <a:rPr lang="en-US"/>
              <a:t>keys)</a:t>
            </a:r>
          </a:p>
        </p:txBody>
      </p:sp>
      <p:graphicFrame>
        <p:nvGraphicFramePr>
          <p:cNvPr id="15" name="Group 8"/>
          <p:cNvGraphicFramePr>
            <a:graphicFrameLocks/>
          </p:cNvGraphicFramePr>
          <p:nvPr/>
        </p:nvGraphicFramePr>
        <p:xfrm>
          <a:off x="6062663" y="1403350"/>
          <a:ext cx="701675" cy="3427413"/>
        </p:xfrm>
        <a:graphic>
          <a:graphicData uri="http://schemas.openxmlformats.org/drawingml/2006/table">
            <a:tbl>
              <a:tblPr/>
              <a:tblGrid>
                <a:gridCol w="70167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773863" y="1358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0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773863" y="4483100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m - 1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773863" y="3792538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773863" y="3130550"/>
            <a:ext cx="1463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h(k</a:t>
            </a:r>
            <a:r>
              <a:rPr lang="en-US" baseline="-25000" dirty="0"/>
              <a:t>2</a:t>
            </a:r>
            <a:r>
              <a:rPr lang="en-US" dirty="0"/>
              <a:t>) = h(k</a:t>
            </a:r>
            <a:r>
              <a:rPr lang="en-US" baseline="-25000" dirty="0"/>
              <a:t>5</a:t>
            </a:r>
            <a:r>
              <a:rPr lang="en-US" dirty="0"/>
              <a:t>) 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6773863" y="20812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773863" y="2424113"/>
            <a:ext cx="661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h(k</a:t>
            </a:r>
            <a:r>
              <a:rPr lang="en-US" baseline="-25000"/>
              <a:t>4</a:t>
            </a:r>
            <a:r>
              <a:rPr lang="en-US"/>
              <a:t>)</a:t>
            </a: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2806700" y="2249488"/>
            <a:ext cx="3228975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 flipV="1">
            <a:off x="3078163" y="2627313"/>
            <a:ext cx="2979737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3706813" y="3263900"/>
            <a:ext cx="2322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2892425" y="3306763"/>
            <a:ext cx="3157538" cy="528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>
            <a:off x="3606800" y="3821113"/>
            <a:ext cx="24225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2536825" y="290036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8" name="Rectangle 44"/>
          <p:cNvSpPr>
            <a:spLocks noChangeArrowheads="1"/>
          </p:cNvSpPr>
          <p:nvPr/>
        </p:nvSpPr>
        <p:spPr bwMode="auto">
          <a:xfrm>
            <a:off x="2760663" y="3159125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3389313" y="3173413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2581275" y="3781425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3289300" y="3732213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k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1370013" y="4835525"/>
            <a:ext cx="354647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</a:rPr>
              <a:t>h : U → {0, 1, . . . , m - 1}</a:t>
            </a:r>
          </a:p>
        </p:txBody>
      </p:sp>
      <p:sp>
        <p:nvSpPr>
          <p:cNvPr id="33" name="TextBox 1"/>
          <p:cNvSpPr txBox="1">
            <a:spLocks noChangeArrowheads="1"/>
          </p:cNvSpPr>
          <p:nvPr/>
        </p:nvSpPr>
        <p:spPr bwMode="auto">
          <a:xfrm>
            <a:off x="5572125" y="5402263"/>
            <a:ext cx="2665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hash table size: </a:t>
            </a:r>
            <a:r>
              <a:rPr lang="en-US" sz="2400" b="1"/>
              <a:t>m</a:t>
            </a:r>
          </a:p>
        </p:txBody>
      </p:sp>
      <p:sp>
        <p:nvSpPr>
          <p:cNvPr id="34" name="Oval 33"/>
          <p:cNvSpPr/>
          <p:nvPr/>
        </p:nvSpPr>
        <p:spPr>
          <a:xfrm>
            <a:off x="6524598" y="3121026"/>
            <a:ext cx="1887882" cy="41212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Probing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dirty="0" smtClean="0"/>
              <a:t>77003</a:t>
            </a:r>
          </a:p>
          <a:p>
            <a:pPr lvl="1"/>
            <a:r>
              <a:rPr lang="en-US" dirty="0" smtClean="0"/>
              <a:t>Collision occurs</a:t>
            </a:r>
          </a:p>
          <a:p>
            <a:pPr lvl="1"/>
            <a:r>
              <a:rPr lang="en-US" dirty="0"/>
              <a:t>Insert </a:t>
            </a:r>
            <a:r>
              <a:rPr lang="en-US" dirty="0" smtClean="0"/>
              <a:t>77003 at the next available spot (treat the array in a circular way)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84" y="2471895"/>
            <a:ext cx="6336406" cy="4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5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Leads to problem of clustering.  Elements tend to cluster in dense intervals in the array.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Search efficiency problem remains.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Deletion becomes trickier….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537" y="1912961"/>
            <a:ext cx="6858000" cy="762000"/>
          </a:xfrm>
          <a:prstGeom prst="rect">
            <a:avLst/>
          </a:prstGeom>
          <a:solidFill>
            <a:srgbClr val="00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sym typeface="Symbol" panose="05050102010706020507" pitchFamily="18" charset="2"/>
              </a:rPr>
              <a:t>            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Linear </a:t>
            </a:r>
            <a:r>
              <a:rPr lang="en-US" dirty="0" smtClean="0"/>
              <a:t>Probing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908</Words>
  <Application>Microsoft Office PowerPoint</Application>
  <PresentationFormat>On-screen Show (4:3)</PresentationFormat>
  <Paragraphs>120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 Unicode MS</vt:lpstr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Symbol</vt:lpstr>
      <vt:lpstr>Verdana</vt:lpstr>
      <vt:lpstr>Office Theme</vt:lpstr>
      <vt:lpstr>Lecture 17 Hashing</vt:lpstr>
      <vt:lpstr>Searching</vt:lpstr>
      <vt:lpstr>Hashing</vt:lpstr>
      <vt:lpstr>Hashing</vt:lpstr>
      <vt:lpstr>Hashing</vt:lpstr>
      <vt:lpstr>Hashing</vt:lpstr>
      <vt:lpstr>Collision</vt:lpstr>
      <vt:lpstr>Linear Probing</vt:lpstr>
      <vt:lpstr>Issues with Linear Probing</vt:lpstr>
      <vt:lpstr>Issues with Linear Probing</vt:lpstr>
      <vt:lpstr>Buckets and Chaining</vt:lpstr>
      <vt:lpstr>Buckets and Chaining</vt:lpstr>
      <vt:lpstr>Comparison Between Linear Probing and Chaining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User</cp:lastModifiedBy>
  <cp:revision>59</cp:revision>
  <dcterms:created xsi:type="dcterms:W3CDTF">2014-09-11T18:03:18Z</dcterms:created>
  <dcterms:modified xsi:type="dcterms:W3CDTF">2017-12-09T18:41:49Z</dcterms:modified>
</cp:coreProperties>
</file>