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378" r:id="rId3"/>
    <p:sldId id="379" r:id="rId4"/>
    <p:sldId id="380" r:id="rId5"/>
    <p:sldId id="381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Binary </a:t>
            </a:r>
            <a:r>
              <a:rPr lang="en-US" sz="3200" dirty="0" smtClean="0"/>
              <a:t>Search </a:t>
            </a:r>
            <a:r>
              <a:rPr lang="en-US" sz="3200" dirty="0" smtClean="0"/>
              <a:t>Tree -02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89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993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47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482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768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2578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49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913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804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440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444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2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18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333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75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75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69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24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24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20860" y="2067495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596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441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leaf node (20).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912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leaf node (20).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68993" y="381312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53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one child (18).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413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one child (18).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22017" y="3189668"/>
            <a:ext cx="1289478" cy="1357565"/>
          </a:xfrm>
          <a:custGeom>
            <a:avLst/>
            <a:gdLst>
              <a:gd name="connsiteX0" fmla="*/ 0 w 1289478"/>
              <a:gd name="connsiteY0" fmla="*/ 4293 h 1357565"/>
              <a:gd name="connsiteX1" fmla="*/ 656822 w 1289478"/>
              <a:gd name="connsiteY1" fmla="*/ 42929 h 1357565"/>
              <a:gd name="connsiteX2" fmla="*/ 1146220 w 1289478"/>
              <a:gd name="connsiteY2" fmla="*/ 313386 h 1357565"/>
              <a:gd name="connsiteX3" fmla="*/ 1287887 w 1289478"/>
              <a:gd name="connsiteY3" fmla="*/ 725509 h 1357565"/>
              <a:gd name="connsiteX4" fmla="*/ 1262129 w 1289478"/>
              <a:gd name="connsiteY4" fmla="*/ 1356574 h 135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478" h="1357565">
                <a:moveTo>
                  <a:pt x="0" y="4293"/>
                </a:moveTo>
                <a:cubicBezTo>
                  <a:pt x="232892" y="-2147"/>
                  <a:pt x="465785" y="-8586"/>
                  <a:pt x="656822" y="42929"/>
                </a:cubicBezTo>
                <a:cubicBezTo>
                  <a:pt x="847859" y="94444"/>
                  <a:pt x="1041043" y="199623"/>
                  <a:pt x="1146220" y="313386"/>
                </a:cubicBezTo>
                <a:cubicBezTo>
                  <a:pt x="1251397" y="427149"/>
                  <a:pt x="1268569" y="551644"/>
                  <a:pt x="1287887" y="725509"/>
                </a:cubicBezTo>
                <a:cubicBezTo>
                  <a:pt x="1307205" y="899374"/>
                  <a:pt x="1141926" y="1382332"/>
                  <a:pt x="1262129" y="135657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80349" y="3284113"/>
            <a:ext cx="1022431" cy="77273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2435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6055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9242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37978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70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253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779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8628" y="4262907"/>
            <a:ext cx="444290" cy="1017431"/>
          </a:xfrm>
          <a:custGeom>
            <a:avLst/>
            <a:gdLst>
              <a:gd name="connsiteX0" fmla="*/ 444290 w 444290"/>
              <a:gd name="connsiteY0" fmla="*/ 0 h 1017431"/>
              <a:gd name="connsiteX1" fmla="*/ 19287 w 444290"/>
              <a:gd name="connsiteY1" fmla="*/ 244699 h 1017431"/>
              <a:gd name="connsiteX2" fmla="*/ 6409 w 44429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90" h="1017431">
                <a:moveTo>
                  <a:pt x="444290" y="0"/>
                </a:moveTo>
                <a:cubicBezTo>
                  <a:pt x="268278" y="37563"/>
                  <a:pt x="92267" y="75127"/>
                  <a:pt x="19287" y="244699"/>
                </a:cubicBezTo>
                <a:cubicBezTo>
                  <a:pt x="-53693" y="414271"/>
                  <a:pt x="111586" y="865031"/>
                  <a:pt x="6409" y="1017431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47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Delete(tree-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&gt;left,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Delete(tree-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&gt;right,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(tree-&gt;left == NULL &amp;&amp; 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(tree-&gt;left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(tree-&gt;right == NULL)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tree-&gt;left;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(tree-&gt;left, data);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tree-&gt;info = data;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data);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(tree-&gt;right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  <a:p>
            <a:r>
              <a:rPr lang="en-US" sz="2400" b="1" dirty="0" err="1"/>
              <a:t>Postorder</a:t>
            </a:r>
            <a:r>
              <a:rPr lang="en-US" sz="2400" b="1" dirty="0"/>
              <a:t>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</a:t>
            </a:r>
          </a:p>
          <a:p>
            <a:endParaRPr lang="en-US" sz="2400" dirty="0"/>
          </a:p>
          <a:p>
            <a:r>
              <a:rPr lang="en-US" sz="2400" b="1" dirty="0"/>
              <a:t>Preorder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a node, then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80304" y="4172754"/>
            <a:ext cx="3904986" cy="22922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/>
              <a:t>Inorder</a:t>
            </a:r>
            <a:endParaRPr lang="en-US" sz="2400" b="1" dirty="0" smtClean="0"/>
          </a:p>
          <a:p>
            <a:r>
              <a:rPr lang="en-US" sz="2400" dirty="0" smtClean="0"/>
              <a:t>3 4 9 10 12 13 14 16 18 20</a:t>
            </a:r>
            <a:endParaRPr lang="en-US" sz="2400" dirty="0"/>
          </a:p>
          <a:p>
            <a:r>
              <a:rPr lang="en-US" sz="2400" b="1" dirty="0" err="1" smtClean="0"/>
              <a:t>Postorder</a:t>
            </a:r>
            <a:endParaRPr lang="en-US" sz="2400" b="1" dirty="0" smtClean="0"/>
          </a:p>
          <a:p>
            <a:r>
              <a:rPr lang="en-US" sz="2400" dirty="0" smtClean="0"/>
              <a:t>4 3 12 13 14 10 20 18 16 9</a:t>
            </a:r>
            <a:endParaRPr lang="en-US" sz="2400" dirty="0"/>
          </a:p>
          <a:p>
            <a:r>
              <a:rPr lang="en-US" sz="2400" b="1" dirty="0" smtClean="0"/>
              <a:t>Preorder</a:t>
            </a:r>
          </a:p>
          <a:p>
            <a:r>
              <a:rPr lang="en-US" sz="2400" dirty="0" smtClean="0"/>
              <a:t>9 3 4 16 10 14 13 12 18 20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9" idx="2"/>
            <a:endCxn id="22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9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32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/>
          <p:cNvCxnSpPr>
            <a:endCxn id="52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 prototypes go 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root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8382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finished)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finished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, and less than the value of the key of any element in its right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.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Initializes tree to empty state.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 exists and is empty.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empty.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full.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24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item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 member of item is initialized.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otherwise, found = false and item is unchanged. Tree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not full. item is not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tree. Binary search property is maintained.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10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member of item is initialized. One and only one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the values in the tree in ascending key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tree are printed in ascending key order.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260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tree in </a:t>
                      </a:r>
                      <a:r>
                        <a:rPr lang="en-US" dirty="0" err="1" smtClean="0"/>
                        <a:t>OrderType</a:t>
                      </a:r>
                      <a:r>
                        <a:rPr lang="en-US" dirty="0" smtClean="0"/>
                        <a:t>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root of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next element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defined. Element at current position is not last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one position beyond current position at entry to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270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40710" y="15242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91867" y="141479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target node recursively</a:t>
            </a:r>
          </a:p>
          <a:p>
            <a:pPr lvl="1"/>
            <a:r>
              <a:rPr lang="en-US" sz="2400" dirty="0" smtClean="0"/>
              <a:t>If tree is empty </a:t>
            </a:r>
            <a:r>
              <a:rPr lang="en-US" sz="2400" dirty="0"/>
              <a:t>(base </a:t>
            </a:r>
            <a:r>
              <a:rPr lang="en-US" sz="2400" dirty="0" smtClean="0"/>
              <a:t>case 1)</a:t>
            </a:r>
          </a:p>
          <a:p>
            <a:pPr lvl="2"/>
            <a:r>
              <a:rPr lang="en-US" sz="2000" dirty="0" smtClean="0"/>
              <a:t>Item </a:t>
            </a:r>
            <a:r>
              <a:rPr lang="en-US" sz="2000" dirty="0"/>
              <a:t>is not found in the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400" dirty="0" smtClean="0"/>
              <a:t>Item == </a:t>
            </a:r>
            <a:r>
              <a:rPr lang="en-US" sz="2400" dirty="0" err="1" smtClean="0"/>
              <a:t>current_node_info</a:t>
            </a:r>
            <a:r>
              <a:rPr lang="en-US" sz="2400" dirty="0" smtClean="0"/>
              <a:t> (base </a:t>
            </a:r>
            <a:r>
              <a:rPr lang="en-US" sz="2400" dirty="0"/>
              <a:t>case </a:t>
            </a:r>
            <a:r>
              <a:rPr lang="en-US" sz="2400" dirty="0" smtClean="0"/>
              <a:t>2)</a:t>
            </a:r>
            <a:endParaRPr lang="en-US" sz="2400" dirty="0"/>
          </a:p>
          <a:p>
            <a:pPr lvl="2"/>
            <a:r>
              <a:rPr lang="en-US" sz="2000" dirty="0" smtClean="0"/>
              <a:t>Item is found</a:t>
            </a:r>
          </a:p>
          <a:p>
            <a:pPr lvl="1"/>
            <a:r>
              <a:rPr lang="en-US" sz="2400" dirty="0" smtClean="0"/>
              <a:t>Item &lt; </a:t>
            </a:r>
            <a:r>
              <a:rPr lang="en-US" sz="2400" dirty="0" err="1" smtClean="0"/>
              <a:t>current_node_info</a:t>
            </a:r>
            <a:r>
              <a:rPr lang="en-US" sz="2400" dirty="0" smtClean="0"/>
              <a:t> (general case 1)</a:t>
            </a:r>
          </a:p>
          <a:p>
            <a:pPr lvl="2"/>
            <a:r>
              <a:rPr lang="en-US" sz="2000" dirty="0" smtClean="0"/>
              <a:t>Search the 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r>
              <a:rPr lang="en-US" sz="2400" dirty="0"/>
              <a:t>Item </a:t>
            </a:r>
            <a:r>
              <a:rPr lang="en-US" sz="2400" dirty="0" smtClean="0"/>
              <a:t>&gt;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</a:t>
            </a:r>
            <a:r>
              <a:rPr lang="en-US" sz="2400" dirty="0" smtClean="0"/>
              <a:t>2)</a:t>
            </a:r>
          </a:p>
          <a:p>
            <a:pPr lvl="2"/>
            <a:r>
              <a:rPr lang="en-US" sz="2000" dirty="0" smtClean="0"/>
              <a:t>Search the right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the number of nodes in the tree recursively</a:t>
            </a:r>
          </a:p>
          <a:p>
            <a:r>
              <a:rPr lang="en-US" sz="2400" dirty="0" smtClean="0"/>
              <a:t>If tree is empty </a:t>
            </a:r>
            <a:r>
              <a:rPr lang="en-US" sz="2400" dirty="0"/>
              <a:t>(base case)</a:t>
            </a:r>
            <a:endParaRPr lang="en-US" sz="2400" dirty="0" smtClean="0"/>
          </a:p>
          <a:p>
            <a:pPr lvl="1"/>
            <a:r>
              <a:rPr lang="en-US" sz="2000" dirty="0" smtClean="0"/>
              <a:t>length = 0</a:t>
            </a:r>
          </a:p>
          <a:p>
            <a:r>
              <a:rPr lang="en-US" sz="2400" dirty="0" smtClean="0"/>
              <a:t>If tree is non-empty (general case)</a:t>
            </a:r>
          </a:p>
          <a:p>
            <a:pPr lvl="1"/>
            <a:r>
              <a:rPr lang="en-US" sz="2000" dirty="0" smtClean="0"/>
              <a:t>Length = number of nodes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+ </a:t>
            </a:r>
            <a:r>
              <a:rPr lang="en-US" sz="2000" dirty="0"/>
              <a:t>number of nodes in the </a:t>
            </a:r>
            <a:r>
              <a:rPr lang="en-US" sz="2000" dirty="0" smtClean="0"/>
              <a:t>right </a:t>
            </a:r>
            <a:r>
              <a:rPr lang="en-US" sz="2000" dirty="0" err="1"/>
              <a:t>subtree</a:t>
            </a:r>
            <a:r>
              <a:rPr lang="en-US" sz="2000" dirty="0"/>
              <a:t> +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62861" y="3901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484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0772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7056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5344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2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36294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4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54582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5438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6"/>
          <p:cNvCxnSpPr>
            <a:cxnSpLocks noChangeShapeType="1"/>
            <a:stCxn id="29" idx="4"/>
            <a:endCxn id="30" idx="0"/>
          </p:cNvCxnSpPr>
          <p:nvPr/>
        </p:nvCxnSpPr>
        <p:spPr bwMode="auto">
          <a:xfrm flipH="1">
            <a:off x="36294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46200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3"/>
          <p:cNvCxnSpPr>
            <a:cxnSpLocks noChangeShapeType="1"/>
            <a:endCxn id="50" idx="0"/>
          </p:cNvCxnSpPr>
          <p:nvPr/>
        </p:nvCxnSpPr>
        <p:spPr bwMode="auto">
          <a:xfrm flipH="1">
            <a:off x="50010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8082" y="61117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AutoShape 13"/>
          <p:cNvCxnSpPr>
            <a:cxnSpLocks noChangeShapeType="1"/>
            <a:endCxn id="52" idx="0"/>
          </p:cNvCxnSpPr>
          <p:nvPr/>
        </p:nvCxnSpPr>
        <p:spPr bwMode="auto">
          <a:xfrm flipH="1">
            <a:off x="4569082" y="58355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>
          <a:xfrm rot="2628887">
            <a:off x="3059311" y="4776784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594" y="3521200"/>
            <a:ext cx="85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nodes in left </a:t>
            </a:r>
            <a:r>
              <a:rPr lang="en-US" b="1" dirty="0" err="1" smtClean="0"/>
              <a:t>subtree</a:t>
            </a:r>
            <a:r>
              <a:rPr lang="en-US" b="1" dirty="0" smtClean="0"/>
              <a:t>    </a:t>
            </a:r>
            <a:r>
              <a:rPr lang="en-US" b="1" dirty="0"/>
              <a:t>+   1   </a:t>
            </a:r>
            <a:r>
              <a:rPr lang="en-US" b="1" dirty="0" smtClean="0"/>
              <a:t>+   Number </a:t>
            </a:r>
            <a:r>
              <a:rPr lang="en-US" b="1" dirty="0"/>
              <a:t>of nodes in </a:t>
            </a:r>
            <a:r>
              <a:rPr lang="en-US" b="1" dirty="0" smtClean="0"/>
              <a:t>right </a:t>
            </a:r>
            <a:r>
              <a:rPr lang="en-US" b="1" dirty="0" err="1"/>
              <a:t>subtree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7" name="Straight Arrow Connector 56"/>
          <p:cNvCxnSpPr>
            <a:endCxn id="59" idx="12"/>
          </p:cNvCxnSpPr>
          <p:nvPr/>
        </p:nvCxnSpPr>
        <p:spPr>
          <a:xfrm flipH="1">
            <a:off x="5949805" y="3871656"/>
            <a:ext cx="764126" cy="90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2"/>
          </p:cNvCxnSpPr>
          <p:nvPr/>
        </p:nvCxnSpPr>
        <p:spPr>
          <a:xfrm>
            <a:off x="2240921" y="3871656"/>
            <a:ext cx="1039198" cy="83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025841" y="4566915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 2</a:t>
            </a:r>
            <a:endParaRPr lang="en-US" dirty="0"/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 1</a:t>
            </a:r>
            <a:endParaRPr lang="en-US" dirty="0"/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25400" y="2131889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 smtClean="0"/>
              <a:t>Worst case:</a:t>
            </a:r>
            <a:r>
              <a:rPr lang="en-US" sz="2800" b="1" dirty="0" smtClean="0"/>
              <a:t> O(N)</a:t>
            </a:r>
          </a:p>
          <a:p>
            <a:pPr eaLnBrk="1" hangingPunct="1"/>
            <a:r>
              <a:rPr lang="en-US" sz="2800" dirty="0" smtClean="0"/>
              <a:t>Best case:</a:t>
            </a:r>
            <a:r>
              <a:rPr lang="en-US" sz="2800" b="1" dirty="0" smtClean="0"/>
              <a:t> 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Print the items in the tree (in sorted order) recursively</a:t>
            </a:r>
          </a:p>
          <a:p>
            <a:pPr lvl="1"/>
            <a:r>
              <a:rPr lang="en-US" sz="2400" dirty="0" smtClean="0"/>
              <a:t>If tree is empty </a:t>
            </a:r>
            <a:r>
              <a:rPr lang="en-US" sz="2400" dirty="0"/>
              <a:t>(base </a:t>
            </a:r>
            <a:r>
              <a:rPr lang="en-US" sz="2400" dirty="0" smtClean="0"/>
              <a:t>case)</a:t>
            </a:r>
          </a:p>
          <a:p>
            <a:pPr lvl="2"/>
            <a:r>
              <a:rPr lang="en-US" sz="2000" dirty="0" smtClean="0"/>
              <a:t>Nothing to print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tree is </a:t>
            </a:r>
            <a:r>
              <a:rPr lang="en-US" sz="2400" dirty="0" smtClean="0"/>
              <a:t>non-empty (general case)</a:t>
            </a:r>
          </a:p>
          <a:p>
            <a:pPr lvl="2"/>
            <a:r>
              <a:rPr lang="en-US" sz="2000" dirty="0" smtClean="0"/>
              <a:t>Print the items in the 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2"/>
            <a:r>
              <a:rPr lang="en-US" sz="2000" dirty="0" smtClean="0"/>
              <a:t>Print the item at the current node</a:t>
            </a:r>
            <a:endParaRPr lang="en-US" sz="2400" dirty="0"/>
          </a:p>
          <a:p>
            <a:pPr lvl="2"/>
            <a:r>
              <a:rPr lang="en-US" sz="2000" dirty="0"/>
              <a:t>Print the items in the </a:t>
            </a:r>
            <a:r>
              <a:rPr lang="en-US" sz="2000" dirty="0" smtClean="0"/>
              <a:t>right </a:t>
            </a:r>
            <a:r>
              <a:rPr lang="en-US" sz="2000" dirty="0" err="1" smtClean="0"/>
              <a:t>subtree</a:t>
            </a:r>
            <a:endParaRPr lang="en-US" sz="2000" dirty="0"/>
          </a:p>
          <a:p>
            <a:pPr lvl="2"/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650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tree-&gt;info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45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707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951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40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7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5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101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60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990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2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136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30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962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629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58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15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25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63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83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160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894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4050</Words>
  <Application>Microsoft Office PowerPoint</Application>
  <PresentationFormat>On-screen Show (4:3)</PresentationFormat>
  <Paragraphs>2298</Paragraphs>
  <Slides>139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50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Office Theme</vt:lpstr>
      <vt:lpstr>Binary Search Tree -02</vt:lpstr>
      <vt:lpstr>Binary Search Tree Specification</vt:lpstr>
      <vt:lpstr>Binary Search Tree Specification</vt:lpstr>
      <vt:lpstr>Binary Search Tree Specification</vt:lpstr>
      <vt:lpstr>Binary Search Tree Specification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Function DeleteItem</vt:lpstr>
      <vt:lpstr>Function DeleteItem</vt:lpstr>
      <vt:lpstr>Function DeleteItem</vt:lpstr>
      <vt:lpstr>Traversal Techniques</vt:lpstr>
      <vt:lpstr>Traversal Techniques</vt:lpstr>
      <vt:lpstr>Traversal Techniques</vt:lpstr>
      <vt:lpstr>Traversal Techniques</vt:lpstr>
      <vt:lpstr>Traversal Techniques</vt:lpstr>
      <vt:lpstr>Traversal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ismail - [2010]</cp:lastModifiedBy>
  <cp:revision>44</cp:revision>
  <dcterms:created xsi:type="dcterms:W3CDTF">2014-09-11T18:03:18Z</dcterms:created>
  <dcterms:modified xsi:type="dcterms:W3CDTF">2017-11-26T01:39:37Z</dcterms:modified>
</cp:coreProperties>
</file>