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304" r:id="rId15"/>
    <p:sldId id="268" r:id="rId16"/>
    <p:sldId id="269" r:id="rId17"/>
    <p:sldId id="272" r:id="rId18"/>
    <p:sldId id="274" r:id="rId19"/>
    <p:sldId id="270" r:id="rId20"/>
    <p:sldId id="271" r:id="rId21"/>
    <p:sldId id="275" r:id="rId22"/>
    <p:sldId id="276" r:id="rId23"/>
    <p:sldId id="277" r:id="rId24"/>
    <p:sldId id="307" r:id="rId25"/>
    <p:sldId id="278" r:id="rId26"/>
    <p:sldId id="308" r:id="rId27"/>
    <p:sldId id="309" r:id="rId28"/>
    <p:sldId id="310" r:id="rId29"/>
    <p:sldId id="311" r:id="rId30"/>
    <p:sldId id="313" r:id="rId31"/>
    <p:sldId id="312" r:id="rId32"/>
    <p:sldId id="284" r:id="rId33"/>
    <p:sldId id="314" r:id="rId34"/>
    <p:sldId id="315" r:id="rId35"/>
    <p:sldId id="316" r:id="rId36"/>
    <p:sldId id="31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BB0D-DF32-44AA-84E0-E401CD9D1D23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A5AA-B6D5-4CF5-A980-83F3C9F80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83-573D-4D87-A1A7-9DE9E4C44F4E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796F-1CE6-43E4-86EC-E397E6B68637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9E31-FDEF-4697-806B-CB4D9D850861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0CC-5C3D-4F00-9A55-451B2DCC0CB4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EFCA-F5E2-41CB-99CE-511B11622EE6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6095-18EB-4320-842B-86F33089FA5C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7B19-2F5D-4C3E-92C8-D2357530EECC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6133-242D-411E-BCEF-71679A312FF8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218-C554-4FF0-9FA9-48805462F920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C98-2E36-4FDE-834F-0ECC63685664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1DD-5316-4D09-906A-67372A661AC0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312D-70C3-4E23-9556-D46F0FD01591}" type="datetime1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CSE-</a:t>
            </a:r>
            <a:r>
              <a:rPr lang="en-US" dirty="0" smtClean="0"/>
              <a:t>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Example: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is a </a:t>
            </a:r>
            <a:r>
              <a:rPr lang="en-US" sz="2600" dirty="0">
                <a:solidFill>
                  <a:srgbClr val="0000FF"/>
                </a:solidFill>
              </a:rPr>
              <a:t>special pointer </a:t>
            </a:r>
            <a:r>
              <a:rPr lang="en-US" sz="2600" b="1" i="1" dirty="0">
                <a:solidFill>
                  <a:srgbClr val="0000FF"/>
                </a:solidFill>
              </a:rPr>
              <a:t>Start/List </a:t>
            </a:r>
            <a:r>
              <a:rPr lang="en-US" sz="2600" b="1" i="1" dirty="0"/>
              <a:t>contains the address of first node in </a:t>
            </a:r>
            <a:r>
              <a:rPr lang="en-US" sz="2600" b="1" i="1" dirty="0" smtClean="0"/>
              <a:t>the </a:t>
            </a:r>
            <a:r>
              <a:rPr lang="en-US" sz="2600" dirty="0" smtClean="0"/>
              <a:t>list</a:t>
            </a:r>
            <a:r>
              <a:rPr lang="en-US" sz="2600" dirty="0"/>
              <a:t>. If this special pointer contains null, means that List is empty.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2438400"/>
            <a:ext cx="8872537" cy="16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Example: </a:t>
            </a:r>
            <a:endParaRPr lang="en-US" sz="2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lum bright="-28000" contrast="27000"/>
          </a:blip>
          <a:srcRect/>
          <a:stretch>
            <a:fillRect/>
          </a:stretch>
        </p:blipFill>
        <p:spPr bwMode="auto">
          <a:xfrm>
            <a:off x="152400" y="2286000"/>
            <a:ext cx="3138487" cy="272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1" y="2286000"/>
            <a:ext cx="57445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14300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with access only to the last element inserted.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in first out (LIFO)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insert/push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remove/pop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09800"/>
            <a:ext cx="3067537" cy="2128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514849"/>
            <a:ext cx="3581400" cy="2271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sz="2600" b="1" dirty="0" smtClean="0"/>
              <a:t>Queue:</a:t>
            </a:r>
          </a:p>
          <a:p>
            <a:pPr algn="just"/>
            <a:r>
              <a:rPr lang="en-US" sz="2600" dirty="0" smtClean="0"/>
              <a:t>Queue is an abstract data structure. Queue is opened at both end. One end is always used to insert data (</a:t>
            </a:r>
            <a:r>
              <a:rPr lang="en-US" sz="2600" dirty="0" err="1" smtClean="0">
                <a:solidFill>
                  <a:srgbClr val="FF0000"/>
                </a:solidFill>
              </a:rPr>
              <a:t>enqueue</a:t>
            </a:r>
            <a:r>
              <a:rPr lang="en-US" sz="2600" dirty="0" smtClean="0"/>
              <a:t>) and the other is used to remove data (</a:t>
            </a:r>
            <a:r>
              <a:rPr lang="en-US" sz="2600" dirty="0" err="1" smtClean="0">
                <a:solidFill>
                  <a:srgbClr val="FF0000"/>
                </a:solidFill>
              </a:rPr>
              <a:t>dequeue</a:t>
            </a:r>
            <a:r>
              <a:rPr lang="en-US" sz="2600" dirty="0" smtClean="0"/>
              <a:t>)</a:t>
            </a:r>
          </a:p>
          <a:p>
            <a:pPr algn="just"/>
            <a:r>
              <a:rPr lang="en-US" altLang="en-US" sz="2600" dirty="0" smtClean="0">
                <a:solidFill>
                  <a:srgbClr val="0000FF"/>
                </a:solidFill>
              </a:rPr>
              <a:t>Last in last out or first in first out (FIFO)</a:t>
            </a:r>
          </a:p>
          <a:p>
            <a:pPr algn="just"/>
            <a:r>
              <a:rPr lang="en-US" altLang="en-US" sz="2600" dirty="0" smtClean="0"/>
              <a:t>front, rear</a:t>
            </a:r>
          </a:p>
          <a:p>
            <a:pPr algn="just"/>
            <a:r>
              <a:rPr lang="en-US" altLang="en-US" sz="2600" dirty="0" smtClean="0"/>
              <a:t>priority queues</a:t>
            </a:r>
          </a:p>
          <a:p>
            <a:pPr algn="just"/>
            <a:endParaRPr lang="en-US" sz="2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105400"/>
            <a:ext cx="5020056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009063"/>
            <a:ext cx="3810000" cy="254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priority queue </a:t>
            </a:r>
          </a:p>
          <a:p>
            <a:pPr algn="just"/>
            <a:r>
              <a:rPr lang="en-US" sz="2600" dirty="0" smtClean="0"/>
              <a:t>A </a:t>
            </a:r>
            <a:r>
              <a:rPr lang="en-US" sz="2600" b="1" dirty="0" smtClean="0"/>
              <a:t>priority queue</a:t>
            </a:r>
            <a:r>
              <a:rPr lang="en-US" sz="2600" dirty="0" smtClean="0"/>
              <a:t> is an abstract </a:t>
            </a:r>
            <a:r>
              <a:rPr lang="en-US" sz="2600" b="1" dirty="0" smtClean="0"/>
              <a:t>data</a:t>
            </a:r>
            <a:r>
              <a:rPr lang="en-US" sz="2600" dirty="0" smtClean="0"/>
              <a:t> type which is like a regular </a:t>
            </a:r>
            <a:r>
              <a:rPr lang="en-US" sz="2600" b="1" dirty="0" smtClean="0"/>
              <a:t>queue</a:t>
            </a:r>
            <a:r>
              <a:rPr lang="en-US" sz="2600" dirty="0" smtClean="0"/>
              <a:t> , but where additionally each element has a "</a:t>
            </a:r>
            <a:r>
              <a:rPr lang="en-US" sz="2600" b="1" dirty="0" smtClean="0"/>
              <a:t>priority</a:t>
            </a:r>
            <a:r>
              <a:rPr lang="en-US" sz="2600" dirty="0" smtClean="0"/>
              <a:t>" associated with it. </a:t>
            </a:r>
          </a:p>
          <a:p>
            <a:pPr algn="just"/>
            <a:r>
              <a:rPr lang="en-US" sz="2600" dirty="0" smtClean="0"/>
              <a:t>In a </a:t>
            </a:r>
            <a:r>
              <a:rPr lang="en-US" sz="2600" b="1" dirty="0" smtClean="0"/>
              <a:t>priority queue</a:t>
            </a:r>
            <a:r>
              <a:rPr lang="en-US" sz="2600" dirty="0" smtClean="0"/>
              <a:t>, an element with high </a:t>
            </a:r>
            <a:r>
              <a:rPr lang="en-US" sz="2600" b="1" dirty="0" smtClean="0"/>
              <a:t>priority</a:t>
            </a:r>
            <a:r>
              <a:rPr lang="en-US" sz="2600" dirty="0" smtClean="0"/>
              <a:t> is served before an element with low </a:t>
            </a:r>
            <a:r>
              <a:rPr lang="en-US" sz="2600" b="1" dirty="0" smtClean="0"/>
              <a:t>priority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850" y="4191000"/>
            <a:ext cx="3943350" cy="2457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 descr="https://lh4.googleusercontent.com/IjCJUHMzsB2mXAMfStjjip6zk06K8wQZSvXTn3kO4hiBVLJbCN2mrkS0d6DQc_fY88Zv_zodEuXMg4ZxMkhKy9hHrMNl0qR3dBGqC9FHIz2u1xbKska9-SPdSDjvdzpGM7ZaJ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32008"/>
            <a:ext cx="3581400" cy="2667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Tree:</a:t>
            </a:r>
          </a:p>
          <a:p>
            <a:pPr algn="just"/>
            <a:r>
              <a:rPr lang="en-US" sz="2600" dirty="0"/>
              <a:t>Data frequently contain a </a:t>
            </a:r>
            <a:r>
              <a:rPr lang="en-US" sz="2600" dirty="0">
                <a:solidFill>
                  <a:srgbClr val="FF0000"/>
                </a:solidFill>
              </a:rPr>
              <a:t>hierarchical relationship </a:t>
            </a:r>
            <a:r>
              <a:rPr lang="en-US" sz="2600" dirty="0"/>
              <a:t>between various elements.</a:t>
            </a:r>
          </a:p>
          <a:p>
            <a:pPr algn="just"/>
            <a:r>
              <a:rPr lang="en-US" sz="2600" dirty="0"/>
              <a:t>The data structure which reflects this relationship is called a </a:t>
            </a:r>
            <a:r>
              <a:rPr lang="en-US" sz="2600" b="1" dirty="0"/>
              <a:t>rooted tree graph </a:t>
            </a:r>
            <a:r>
              <a:rPr lang="en-US" sz="2600" b="1" dirty="0" smtClean="0"/>
              <a:t>or, </a:t>
            </a:r>
            <a:r>
              <a:rPr lang="en-US" sz="2600" dirty="0" smtClean="0"/>
              <a:t>simply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a </a:t>
            </a:r>
            <a:r>
              <a:rPr lang="en-US" sz="2600" b="1" dirty="0" smtClean="0">
                <a:solidFill>
                  <a:srgbClr val="FF0000"/>
                </a:solidFill>
              </a:rPr>
              <a:t>tree</a:t>
            </a:r>
            <a:r>
              <a:rPr lang="en-US" sz="2600" b="1" dirty="0" smtClean="0"/>
              <a:t>.</a:t>
            </a:r>
            <a:endParaRPr lang="en-US" sz="2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88596"/>
            <a:ext cx="7677150" cy="3148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Graph:</a:t>
            </a:r>
          </a:p>
          <a:p>
            <a:pPr algn="just"/>
            <a:r>
              <a:rPr lang="en-US" sz="2600" dirty="0">
                <a:solidFill>
                  <a:srgbClr val="0000FF"/>
                </a:solidFill>
              </a:rPr>
              <a:t>Data sometimes contains a </a:t>
            </a:r>
            <a:r>
              <a:rPr lang="en-US" sz="2600" dirty="0">
                <a:solidFill>
                  <a:srgbClr val="FF0000"/>
                </a:solidFill>
              </a:rPr>
              <a:t>relationship between pairs of elements</a:t>
            </a:r>
            <a:r>
              <a:rPr lang="en-US" sz="2600" dirty="0">
                <a:solidFill>
                  <a:srgbClr val="0000FF"/>
                </a:solidFill>
              </a:rPr>
              <a:t> which </a:t>
            </a:r>
            <a:r>
              <a:rPr lang="en-US" sz="2600" dirty="0" smtClean="0">
                <a:solidFill>
                  <a:srgbClr val="0000FF"/>
                </a:solidFill>
              </a:rPr>
              <a:t>is not </a:t>
            </a:r>
            <a:r>
              <a:rPr lang="en-US" sz="2600" dirty="0">
                <a:solidFill>
                  <a:srgbClr val="0000FF"/>
                </a:solidFill>
              </a:rPr>
              <a:t>necessarily hierarchical in nature</a:t>
            </a:r>
            <a:r>
              <a:rPr lang="en-US" sz="2600" dirty="0"/>
              <a:t>, e.g. an airline flights only between the </a:t>
            </a:r>
            <a:r>
              <a:rPr lang="en-US" sz="2600" dirty="0" smtClean="0"/>
              <a:t>cities connected </a:t>
            </a:r>
            <a:r>
              <a:rPr lang="en-US" sz="2600" dirty="0"/>
              <a:t>by lines. This data structure is called </a:t>
            </a:r>
            <a:r>
              <a:rPr lang="en-US" sz="2600" b="1" dirty="0"/>
              <a:t>Graph.</a:t>
            </a:r>
            <a:endParaRPr lang="en-US" sz="2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892" y="4038600"/>
            <a:ext cx="5991359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96" y="3886200"/>
            <a:ext cx="3048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Different Types of Data Representation</a:t>
            </a:r>
            <a:endParaRPr lang="en-US" sz="36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3886200" cy="10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914400"/>
            <a:ext cx="3371850" cy="287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805" y="3886201"/>
            <a:ext cx="44938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1" y="3824110"/>
            <a:ext cx="4191000" cy="257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data structure to use?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Data structures let the input and output be represented in a way that can be handled efficiently and effectively.</a:t>
            </a:r>
            <a:endParaRPr kumimoji="1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8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447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28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194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4290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4196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006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4102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91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400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781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990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7620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304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19050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12954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620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3276600" y="4378325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2743200" y="4835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257800" y="483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7010400" y="4378325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705600" y="3971925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680325" y="217487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array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527925" y="29718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Linked list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974725" y="560387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tree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3717925" y="53340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queue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6994525" y="5638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stack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Structures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data appearing in our data structures are </a:t>
            </a:r>
            <a:r>
              <a:rPr lang="en-US" sz="2600" dirty="0">
                <a:solidFill>
                  <a:srgbClr val="FF0000"/>
                </a:solidFill>
              </a:rPr>
              <a:t>processed by means of </a:t>
            </a:r>
            <a:r>
              <a:rPr lang="en-US" sz="2600" dirty="0" smtClean="0">
                <a:solidFill>
                  <a:srgbClr val="FF0000"/>
                </a:solidFill>
              </a:rPr>
              <a:t>certain operations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fact, the particular data structure that one chooses for a </a:t>
            </a:r>
            <a:r>
              <a:rPr lang="en-US" sz="2600" dirty="0" smtClean="0"/>
              <a:t>given situation </a:t>
            </a:r>
            <a:r>
              <a:rPr lang="en-US" sz="2600" dirty="0"/>
              <a:t>depends largely in the frequency with which specific operations </a:t>
            </a:r>
            <a:r>
              <a:rPr lang="en-US" sz="2600" dirty="0" smtClean="0"/>
              <a:t>are performed.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Data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b="1" dirty="0"/>
              <a:t>Data:</a:t>
            </a:r>
          </a:p>
          <a:p>
            <a:pPr algn="just"/>
            <a:r>
              <a:rPr lang="en-US" sz="2600" dirty="0"/>
              <a:t>Data are simply collection of facts and figures. Data are values or set </a:t>
            </a:r>
            <a:r>
              <a:rPr lang="en-US" sz="2600" dirty="0" smtClean="0"/>
              <a:t>of values</a:t>
            </a:r>
            <a:r>
              <a:rPr lang="en-US" sz="2600" dirty="0"/>
              <a:t>. A data item refers to a </a:t>
            </a:r>
            <a:r>
              <a:rPr lang="en-US" sz="2600" dirty="0">
                <a:solidFill>
                  <a:srgbClr val="FF0000"/>
                </a:solidFill>
              </a:rPr>
              <a:t>single unit of values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Data items that are divided </a:t>
            </a:r>
            <a:r>
              <a:rPr lang="en-US" sz="2600" dirty="0">
                <a:solidFill>
                  <a:srgbClr val="FF0000"/>
                </a:solidFill>
              </a:rPr>
              <a:t>into sub items </a:t>
            </a:r>
            <a:r>
              <a:rPr lang="en-US" sz="2600" dirty="0"/>
              <a:t>are group items; those that are </a:t>
            </a:r>
            <a:r>
              <a:rPr lang="en-US" sz="2600" dirty="0" smtClean="0"/>
              <a:t>not are </a:t>
            </a:r>
            <a:r>
              <a:rPr lang="en-US" sz="2600" dirty="0"/>
              <a:t>called elementary items. For example, a student’s name may be divided </a:t>
            </a:r>
            <a:r>
              <a:rPr lang="en-US" sz="2600" dirty="0" smtClean="0"/>
              <a:t>into three </a:t>
            </a:r>
            <a:r>
              <a:rPr lang="en-US" sz="2600" dirty="0"/>
              <a:t>sub items – [</a:t>
            </a:r>
            <a:r>
              <a:rPr lang="en-US" sz="2600" dirty="0">
                <a:solidFill>
                  <a:srgbClr val="FF0000"/>
                </a:solidFill>
              </a:rPr>
              <a:t>first name</a:t>
            </a:r>
            <a:r>
              <a:rPr lang="en-US" sz="2600" dirty="0" smtClean="0"/>
              <a:t>,</a:t>
            </a:r>
            <a:r>
              <a:rPr lang="en-US" sz="2600" dirty="0" smtClean="0">
                <a:solidFill>
                  <a:srgbClr val="FF0000"/>
                </a:solidFill>
              </a:rPr>
              <a:t> middle name and last name].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But </a:t>
            </a:r>
            <a:r>
              <a:rPr lang="en-US" sz="2600" dirty="0"/>
              <a:t>the ID of a </a:t>
            </a:r>
            <a:r>
              <a:rPr lang="en-US" sz="2600" dirty="0" smtClean="0"/>
              <a:t>student would </a:t>
            </a:r>
            <a:r>
              <a:rPr lang="en-US" sz="2600" dirty="0"/>
              <a:t>normally be treated as a single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The following four operations play a major role:</a:t>
            </a:r>
            <a:endParaRPr lang="en-US" sz="2600" b="1" dirty="0"/>
          </a:p>
          <a:p>
            <a:pPr lvl="1" algn="just"/>
            <a:r>
              <a:rPr lang="en-US" sz="2600" b="1" dirty="0" smtClean="0">
                <a:solidFill>
                  <a:srgbClr val="0000FF"/>
                </a:solidFill>
              </a:rPr>
              <a:t>Traversing</a:t>
            </a:r>
            <a:r>
              <a:rPr lang="en-US" sz="2600" b="1" dirty="0">
                <a:solidFill>
                  <a:srgbClr val="0000FF"/>
                </a:solidFill>
              </a:rPr>
              <a:t>: </a:t>
            </a:r>
            <a:r>
              <a:rPr lang="en-US" sz="2600" dirty="0"/>
              <a:t>accessing each record/node exactly once so that certain items </a:t>
            </a:r>
            <a:r>
              <a:rPr lang="en-US" sz="2600" dirty="0" smtClean="0"/>
              <a:t>in the </a:t>
            </a:r>
            <a:r>
              <a:rPr lang="en-US" sz="2600" dirty="0"/>
              <a:t>record may be processed. </a:t>
            </a:r>
            <a:endParaRPr lang="en-US" sz="2600" dirty="0" smtClean="0"/>
          </a:p>
          <a:p>
            <a:pPr lvl="1" algn="just">
              <a:buNone/>
            </a:pPr>
            <a:endParaRPr lang="en-US" sz="2600" b="1" dirty="0"/>
          </a:p>
          <a:p>
            <a:pPr lvl="1" algn="just"/>
            <a:r>
              <a:rPr lang="en-US" sz="2600" b="1" dirty="0" smtClean="0">
                <a:solidFill>
                  <a:srgbClr val="0000FF"/>
                </a:solidFill>
              </a:rPr>
              <a:t>Searching</a:t>
            </a:r>
            <a:r>
              <a:rPr lang="en-US" sz="2600" b="1" dirty="0">
                <a:solidFill>
                  <a:srgbClr val="0000FF"/>
                </a:solidFill>
              </a:rPr>
              <a:t>: </a:t>
            </a:r>
            <a:r>
              <a:rPr lang="en-US" sz="2600" dirty="0"/>
              <a:t>Finding the location of the desired node with a given key </a:t>
            </a:r>
            <a:r>
              <a:rPr lang="en-US" sz="2600" dirty="0" smtClean="0"/>
              <a:t>value, finding </a:t>
            </a:r>
            <a:r>
              <a:rPr lang="en-US" sz="2600" dirty="0"/>
              <a:t>the locations of all such nodes which satisfy one or more conditions</a:t>
            </a:r>
            <a:r>
              <a:rPr lang="en-US" sz="2600" dirty="0" smtClean="0"/>
              <a:t>.</a:t>
            </a:r>
          </a:p>
          <a:p>
            <a:pPr lvl="1" algn="just">
              <a:buNone/>
            </a:pPr>
            <a:endParaRPr lang="en-US" sz="2600" dirty="0"/>
          </a:p>
          <a:p>
            <a:pPr lvl="1" algn="just"/>
            <a:r>
              <a:rPr lang="en-US" sz="2600" b="1" dirty="0" smtClean="0">
                <a:solidFill>
                  <a:srgbClr val="0000FF"/>
                </a:solidFill>
              </a:rPr>
              <a:t>Inserting</a:t>
            </a:r>
            <a:r>
              <a:rPr lang="en-US" sz="2600" b="1" dirty="0">
                <a:solidFill>
                  <a:srgbClr val="0000FF"/>
                </a:solidFill>
              </a:rPr>
              <a:t>: </a:t>
            </a:r>
            <a:r>
              <a:rPr lang="en-US" sz="2600" dirty="0"/>
              <a:t>Adding a new node/record to the structure</a:t>
            </a:r>
            <a:r>
              <a:rPr lang="en-US" sz="2600" dirty="0" smtClean="0"/>
              <a:t>.</a:t>
            </a:r>
          </a:p>
          <a:p>
            <a:pPr lvl="1" algn="just"/>
            <a:endParaRPr lang="en-US" sz="2600" dirty="0"/>
          </a:p>
          <a:p>
            <a:pPr lvl="1" algn="just"/>
            <a:r>
              <a:rPr lang="en-US" sz="2600" b="1" dirty="0" smtClean="0">
                <a:solidFill>
                  <a:srgbClr val="0000FF"/>
                </a:solidFill>
              </a:rPr>
              <a:t>Deleting: </a:t>
            </a:r>
            <a:r>
              <a:rPr lang="en-US" sz="2600" dirty="0" smtClean="0"/>
              <a:t>Removing a node/record from the structure.</a:t>
            </a:r>
          </a:p>
          <a:p>
            <a:pPr lvl="1"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Data Structures Operations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Algorithm Design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An</a:t>
            </a:r>
            <a:r>
              <a:rPr lang="en-US" sz="2600" dirty="0">
                <a:solidFill>
                  <a:srgbClr val="FF0000"/>
                </a:solidFill>
              </a:rPr>
              <a:t> </a:t>
            </a:r>
            <a:r>
              <a:rPr lang="en-US" sz="2600" b="1" dirty="0">
                <a:solidFill>
                  <a:srgbClr val="FF0000"/>
                </a:solidFill>
              </a:rPr>
              <a:t>algorithm</a:t>
            </a:r>
            <a:r>
              <a:rPr lang="en-US" sz="2600" dirty="0">
                <a:solidFill>
                  <a:srgbClr val="FF0000"/>
                </a:solidFill>
              </a:rPr>
              <a:t> is a self-contained step-by-step set of operations to be </a:t>
            </a:r>
            <a:r>
              <a:rPr lang="en-US" sz="2600" dirty="0" smtClean="0">
                <a:solidFill>
                  <a:srgbClr val="FF0000"/>
                </a:solidFill>
              </a:rPr>
              <a:t>performed</a:t>
            </a:r>
            <a:r>
              <a:rPr lang="en-US" sz="26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600" dirty="0" smtClean="0"/>
              <a:t>Describe: in natural language / pseudo-code / diagrams / etc. </a:t>
            </a:r>
          </a:p>
          <a:p>
            <a:pPr algn="just"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Criteria to follow: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Input</a:t>
            </a:r>
            <a:r>
              <a:rPr lang="en-US" sz="2600" dirty="0" smtClean="0"/>
              <a:t>:  Zero or more quantities (externally produced)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Output:  </a:t>
            </a:r>
            <a:r>
              <a:rPr lang="en-US" sz="2600" dirty="0" smtClean="0"/>
              <a:t>One or more quantities 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Definiteness: </a:t>
            </a:r>
            <a:r>
              <a:rPr lang="en-US" sz="2600" dirty="0" smtClean="0"/>
              <a:t>Clarity, precision of each instruction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Effectiveness: </a:t>
            </a:r>
            <a:r>
              <a:rPr lang="en-US" sz="2600" dirty="0" smtClean="0"/>
              <a:t>Each instruction has to be basic enough and feasible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00FF"/>
                </a:solidFill>
              </a:rPr>
              <a:t>Finiteness: </a:t>
            </a:r>
            <a:r>
              <a:rPr lang="en-US" sz="2600" dirty="0" smtClean="0"/>
              <a:t>The algorithm has to stop after a finite (may be very large) number of steps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001000" cy="5181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>
                <a:solidFill>
                  <a:srgbClr val="FF0000"/>
                </a:solidFill>
              </a:rPr>
              <a:t>Space complexity</a:t>
            </a:r>
          </a:p>
          <a:p>
            <a:pPr lvl="1" algn="just"/>
            <a:r>
              <a:rPr lang="en-US" sz="2800" dirty="0" smtClean="0"/>
              <a:t>How much space is required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Time complexity</a:t>
            </a:r>
          </a:p>
          <a:p>
            <a:pPr lvl="1" algn="just"/>
            <a:r>
              <a:rPr lang="en-US" sz="2800" dirty="0" smtClean="0"/>
              <a:t>How much time does it take to run the algorithm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Space Complexity:</a:t>
            </a:r>
          </a:p>
          <a:p>
            <a:pPr algn="just"/>
            <a:r>
              <a:rPr lang="en-US" sz="2600" dirty="0" smtClean="0"/>
              <a:t>Its </a:t>
            </a:r>
            <a:r>
              <a:rPr lang="en-US" sz="2600" dirty="0" smtClean="0"/>
              <a:t>the amount of memory space required by the algorithm, </a:t>
            </a:r>
            <a:r>
              <a:rPr lang="en-US" sz="2600" dirty="0" smtClean="0"/>
              <a:t>during the </a:t>
            </a:r>
            <a:r>
              <a:rPr lang="en-US" sz="2600" dirty="0" smtClean="0"/>
              <a:t>course of its execution.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Space </a:t>
            </a:r>
            <a:r>
              <a:rPr lang="en-US" sz="2600" dirty="0" smtClean="0"/>
              <a:t>complexity must be taken seriously for </a:t>
            </a:r>
            <a:r>
              <a:rPr lang="en-US" sz="2600" dirty="0" smtClean="0"/>
              <a:t>multi-user systems </a:t>
            </a:r>
            <a:r>
              <a:rPr lang="en-US" sz="2600" dirty="0" smtClean="0"/>
              <a:t>and in situations where limited memory is available.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An </a:t>
            </a:r>
            <a:r>
              <a:rPr lang="en-US" sz="2600" dirty="0" smtClean="0"/>
              <a:t>algorithm </a:t>
            </a:r>
            <a:r>
              <a:rPr lang="en-US" sz="2600" dirty="0" smtClean="0"/>
              <a:t>generally requires </a:t>
            </a:r>
            <a:r>
              <a:rPr lang="en-US" sz="2600" dirty="0" smtClean="0"/>
              <a:t>space for following components 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b="1" dirty="0" smtClean="0"/>
              <a:t>Instruction Space </a:t>
            </a:r>
            <a:r>
              <a:rPr lang="en-US" sz="2600" dirty="0" smtClean="0"/>
              <a:t>: Its the space required to store the executable version of </a:t>
            </a:r>
            <a:r>
              <a:rPr lang="en-US" sz="2600" dirty="0" smtClean="0"/>
              <a:t>the</a:t>
            </a:r>
            <a:r>
              <a:rPr lang="en-US" sz="2600" b="1" dirty="0" smtClean="0"/>
              <a:t> </a:t>
            </a:r>
            <a:r>
              <a:rPr lang="en-US" sz="2600" dirty="0" smtClean="0"/>
              <a:t>program</a:t>
            </a:r>
            <a:r>
              <a:rPr lang="en-US" sz="2600" dirty="0" smtClean="0"/>
              <a:t>. This space is fixed, but varies depending upon the number of lines </a:t>
            </a:r>
            <a:r>
              <a:rPr lang="en-US" sz="2600" dirty="0" smtClean="0"/>
              <a:t>of code </a:t>
            </a:r>
            <a:r>
              <a:rPr lang="en-US" sz="2600" dirty="0" smtClean="0"/>
              <a:t>in the program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b="1" dirty="0" smtClean="0"/>
              <a:t>Data Space : </a:t>
            </a:r>
            <a:r>
              <a:rPr lang="en-US" sz="2600" dirty="0" smtClean="0"/>
              <a:t>Its the space required to store all the constants and variables value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b="1" dirty="0" smtClean="0"/>
              <a:t>Environment Space : </a:t>
            </a:r>
            <a:r>
              <a:rPr lang="en-US" sz="2600" dirty="0" smtClean="0"/>
              <a:t>Its the space required to store the environment </a:t>
            </a:r>
            <a:r>
              <a:rPr lang="en-US" sz="2600" dirty="0" smtClean="0"/>
              <a:t>information needed </a:t>
            </a:r>
            <a:r>
              <a:rPr lang="en-US" sz="2600" dirty="0" smtClean="0"/>
              <a:t>to resume the suspended function.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Time Complexity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sz="2600" dirty="0" smtClean="0"/>
              <a:t>Time Complexity is a way to represent the amount of time needed </a:t>
            </a:r>
            <a:r>
              <a:rPr lang="en-US" sz="2600" dirty="0" smtClean="0"/>
              <a:t>by the </a:t>
            </a:r>
            <a:r>
              <a:rPr lang="en-US" sz="2600" dirty="0" smtClean="0"/>
              <a:t>program to run to </a:t>
            </a:r>
            <a:r>
              <a:rPr lang="en-US" sz="2600" dirty="0" smtClean="0"/>
              <a:t>completion.</a:t>
            </a:r>
          </a:p>
          <a:p>
            <a:pPr algn="just"/>
            <a:endParaRPr lang="en-US" sz="26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600" dirty="0" smtClean="0"/>
              <a:t>Often more important than space complexity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/>
              <a:t>space available tends to be larger and larger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/>
              <a:t>time is still a problem for all of us </a:t>
            </a:r>
            <a:endParaRPr lang="en-US" sz="2600" dirty="0" smtClean="0">
              <a:sym typeface="Wingdings" pitchFamily="2" charset="2"/>
            </a:endParaRPr>
          </a:p>
          <a:p>
            <a:pPr algn="just"/>
            <a:r>
              <a:rPr lang="en-US" sz="2600" dirty="0" smtClean="0"/>
              <a:t>Algorithms running </a:t>
            </a:r>
            <a:r>
              <a:rPr lang="en-US" sz="2600" dirty="0" smtClean="0">
                <a:solidFill>
                  <a:srgbClr val="FF0000"/>
                </a:solidFill>
              </a:rPr>
              <a:t>time is an important issue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Calculating Time </a:t>
            </a:r>
            <a:r>
              <a:rPr lang="en-US" sz="2800" b="1" dirty="0" smtClean="0"/>
              <a:t>Complexity:</a:t>
            </a:r>
          </a:p>
          <a:p>
            <a:pPr algn="just"/>
            <a:r>
              <a:rPr lang="en-US" sz="2600" dirty="0" smtClean="0"/>
              <a:t>Now the most common metric for calculating </a:t>
            </a:r>
            <a:r>
              <a:rPr lang="en-US" sz="2600" dirty="0" smtClean="0"/>
              <a:t>time complexity </a:t>
            </a:r>
            <a:r>
              <a:rPr lang="en-US" sz="2600" dirty="0" smtClean="0"/>
              <a:t>is </a:t>
            </a:r>
            <a:r>
              <a:rPr lang="en-US" sz="2600" dirty="0" smtClean="0">
                <a:solidFill>
                  <a:srgbClr val="FF0000"/>
                </a:solidFill>
              </a:rPr>
              <a:t>Big O notation</a:t>
            </a:r>
            <a:r>
              <a:rPr lang="en-US" sz="2600" dirty="0" smtClean="0"/>
              <a:t>. This removes all constant factors so that the running </a:t>
            </a:r>
            <a:r>
              <a:rPr lang="en-US" sz="2600" dirty="0" smtClean="0"/>
              <a:t>time can </a:t>
            </a:r>
            <a:r>
              <a:rPr lang="en-US" sz="2600" dirty="0" smtClean="0"/>
              <a:t>be estimated in relation to N, as N approaches infinity. </a:t>
            </a:r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 smtClean="0"/>
              <a:t>general you can think of </a:t>
            </a:r>
            <a:r>
              <a:rPr lang="en-US" sz="2600" dirty="0" smtClean="0"/>
              <a:t>it like </a:t>
            </a:r>
            <a:r>
              <a:rPr lang="en-US" sz="2600" dirty="0" smtClean="0"/>
              <a:t>this :</a:t>
            </a:r>
          </a:p>
          <a:p>
            <a:pPr algn="just">
              <a:buNone/>
            </a:pPr>
            <a:r>
              <a:rPr lang="en-US" sz="2600" i="1" dirty="0" smtClean="0"/>
              <a:t>				statement</a:t>
            </a:r>
            <a:r>
              <a:rPr lang="en-US" sz="2600" i="1" dirty="0" smtClean="0"/>
              <a:t>;</a:t>
            </a:r>
          </a:p>
          <a:p>
            <a:pPr algn="just">
              <a:buNone/>
            </a:pPr>
            <a:r>
              <a:rPr lang="en-US" sz="2600" dirty="0" smtClean="0"/>
              <a:t>	Above </a:t>
            </a:r>
            <a:r>
              <a:rPr lang="en-US" sz="2600" dirty="0" smtClean="0"/>
              <a:t>we have </a:t>
            </a:r>
            <a:r>
              <a:rPr lang="en-US" sz="2600" dirty="0" smtClean="0">
                <a:solidFill>
                  <a:srgbClr val="FF0000"/>
                </a:solidFill>
              </a:rPr>
              <a:t>a single statement</a:t>
            </a:r>
            <a:r>
              <a:rPr lang="en-US" sz="2600" dirty="0" smtClean="0"/>
              <a:t>. Its Time Complexity will be </a:t>
            </a:r>
            <a:r>
              <a:rPr lang="en-US" sz="2600" b="1" dirty="0" smtClean="0">
                <a:solidFill>
                  <a:srgbClr val="FF0000"/>
                </a:solidFill>
              </a:rPr>
              <a:t>Constant</a:t>
            </a:r>
            <a:r>
              <a:rPr lang="en-US" sz="2600" b="1" dirty="0" smtClean="0"/>
              <a:t>. </a:t>
            </a:r>
            <a:r>
              <a:rPr lang="en-US" sz="2600" dirty="0" smtClean="0"/>
              <a:t>The </a:t>
            </a:r>
            <a:r>
              <a:rPr lang="en-US" sz="2600" dirty="0" smtClean="0"/>
              <a:t>running time </a:t>
            </a:r>
            <a:r>
              <a:rPr lang="en-US" sz="2600" dirty="0" smtClean="0"/>
              <a:t>of the statement </a:t>
            </a:r>
            <a:r>
              <a:rPr lang="en-US" sz="2600" dirty="0" smtClean="0">
                <a:solidFill>
                  <a:srgbClr val="FF0000"/>
                </a:solidFill>
              </a:rPr>
              <a:t>will not change in relation to 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i="1" dirty="0" smtClean="0"/>
              <a:t>			for(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=0</a:t>
            </a:r>
            <a:r>
              <a:rPr lang="en-US" sz="2600" i="1" dirty="0" smtClean="0"/>
              <a:t>;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 &lt; N;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++)</a:t>
            </a:r>
          </a:p>
          <a:p>
            <a:pPr algn="just">
              <a:buNone/>
            </a:pPr>
            <a:r>
              <a:rPr lang="en-US" sz="2600" i="1" dirty="0" smtClean="0"/>
              <a:t>			{</a:t>
            </a:r>
            <a:endParaRPr lang="en-US" sz="2600" i="1" dirty="0" smtClean="0"/>
          </a:p>
          <a:p>
            <a:pPr algn="just">
              <a:buNone/>
            </a:pPr>
            <a:r>
              <a:rPr lang="en-US" sz="2600" i="1" dirty="0" smtClean="0"/>
              <a:t>			     statement</a:t>
            </a:r>
            <a:r>
              <a:rPr lang="en-US" sz="2600" i="1" dirty="0" smtClean="0"/>
              <a:t>;</a:t>
            </a:r>
          </a:p>
          <a:p>
            <a:pPr algn="just">
              <a:buNone/>
            </a:pPr>
            <a:r>
              <a:rPr lang="en-US" sz="2600" i="1" dirty="0" smtClean="0"/>
              <a:t>			}</a:t>
            </a:r>
            <a:endParaRPr lang="en-US" sz="2600" i="1" dirty="0" smtClean="0"/>
          </a:p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The time complexity for the above algorithm will be </a:t>
            </a:r>
            <a:r>
              <a:rPr lang="en-US" sz="2600" b="1" dirty="0" smtClean="0">
                <a:solidFill>
                  <a:srgbClr val="FF0000"/>
                </a:solidFill>
              </a:rPr>
              <a:t>Linear</a:t>
            </a:r>
            <a:r>
              <a:rPr lang="en-US" sz="2600" b="1" dirty="0" smtClean="0"/>
              <a:t>. The running time of the </a:t>
            </a:r>
            <a:r>
              <a:rPr lang="en-US" sz="2600" b="1" dirty="0" smtClean="0"/>
              <a:t>loop </a:t>
            </a:r>
            <a:r>
              <a:rPr lang="en-US" sz="2600" dirty="0" smtClean="0"/>
              <a:t>is </a:t>
            </a:r>
            <a:r>
              <a:rPr lang="en-US" sz="2600" dirty="0" smtClean="0"/>
              <a:t>directly proportional to N. </a:t>
            </a:r>
          </a:p>
          <a:p>
            <a:pPr algn="just">
              <a:buNone/>
            </a:pPr>
            <a:r>
              <a:rPr lang="en-US" sz="2600" i="1" dirty="0" smtClean="0"/>
              <a:t>		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600" i="1" dirty="0" smtClean="0"/>
              <a:t>			for(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=0</a:t>
            </a:r>
            <a:r>
              <a:rPr lang="en-US" sz="2600" i="1" dirty="0" smtClean="0"/>
              <a:t>;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 &lt; N;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++)</a:t>
            </a:r>
          </a:p>
          <a:p>
            <a:pPr algn="just">
              <a:buNone/>
            </a:pPr>
            <a:r>
              <a:rPr lang="en-US" sz="2600" i="1" dirty="0" smtClean="0"/>
              <a:t>			{</a:t>
            </a:r>
          </a:p>
          <a:p>
            <a:pPr algn="just">
              <a:buNone/>
            </a:pPr>
            <a:r>
              <a:rPr lang="en-US" sz="2600" i="1" dirty="0" smtClean="0"/>
              <a:t>			      for(j=0; j &lt; </a:t>
            </a:r>
            <a:r>
              <a:rPr lang="en-US" sz="2600" i="1" dirty="0" err="1" smtClean="0"/>
              <a:t>N;j</a:t>
            </a:r>
            <a:r>
              <a:rPr lang="en-US" sz="2600" i="1" dirty="0" smtClean="0"/>
              <a:t>++)</a:t>
            </a:r>
          </a:p>
          <a:p>
            <a:pPr algn="just">
              <a:buNone/>
            </a:pPr>
            <a:r>
              <a:rPr lang="en-US" sz="2600" i="1" dirty="0" smtClean="0"/>
              <a:t>			      {</a:t>
            </a:r>
          </a:p>
          <a:p>
            <a:pPr algn="just">
              <a:buNone/>
            </a:pPr>
            <a:r>
              <a:rPr lang="en-US" sz="2600" i="1" dirty="0" smtClean="0"/>
              <a:t>				statement;</a:t>
            </a:r>
          </a:p>
          <a:p>
            <a:pPr algn="just">
              <a:buNone/>
            </a:pPr>
            <a:r>
              <a:rPr lang="en-US" sz="2600" i="1" dirty="0" smtClean="0"/>
              <a:t>			      }</a:t>
            </a:r>
          </a:p>
          <a:p>
            <a:pPr algn="just">
              <a:buNone/>
            </a:pPr>
            <a:r>
              <a:rPr lang="en-US" sz="2600" i="1" dirty="0" smtClean="0"/>
              <a:t>			}</a:t>
            </a:r>
            <a:endParaRPr lang="en-US" sz="2600" dirty="0" smtClean="0"/>
          </a:p>
          <a:p>
            <a:pPr algn="just"/>
            <a:r>
              <a:rPr lang="en-US" sz="2600" dirty="0" smtClean="0">
                <a:solidFill>
                  <a:srgbClr val="FF0000"/>
                </a:solidFill>
              </a:rPr>
              <a:t>This time, the time complexity for the above code will be </a:t>
            </a:r>
            <a:r>
              <a:rPr lang="en-US" sz="2600" b="1" dirty="0" smtClean="0">
                <a:solidFill>
                  <a:srgbClr val="FF0000"/>
                </a:solidFill>
              </a:rPr>
              <a:t>Quadratic</a:t>
            </a:r>
            <a:r>
              <a:rPr lang="en-US" sz="2600" b="1" dirty="0" smtClean="0"/>
              <a:t>. The running time </a:t>
            </a:r>
            <a:r>
              <a:rPr lang="en-US" sz="2600" b="1" dirty="0" smtClean="0"/>
              <a:t>of </a:t>
            </a:r>
            <a:r>
              <a:rPr lang="en-US" sz="2600" dirty="0" smtClean="0"/>
              <a:t>the </a:t>
            </a:r>
            <a:r>
              <a:rPr lang="en-US" sz="2600" dirty="0" smtClean="0"/>
              <a:t>two loops is proportional to the square of N. When N doubles, the running </a:t>
            </a:r>
            <a:r>
              <a:rPr lang="en-US" sz="2600" dirty="0" smtClean="0"/>
              <a:t>time increases </a:t>
            </a:r>
            <a:r>
              <a:rPr lang="en-US" sz="2600" dirty="0" smtClean="0"/>
              <a:t>by N * 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is an algorithm to break a set of numbers into halves, to search a particular field.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Now, this algorithm will have a </a:t>
            </a:r>
            <a:r>
              <a:rPr lang="en-US" sz="2400" b="1" dirty="0" smtClean="0">
                <a:solidFill>
                  <a:srgbClr val="FF0000"/>
                </a:solidFill>
              </a:rPr>
              <a:t>Logarithmic Time Complexity</a:t>
            </a:r>
            <a:r>
              <a:rPr lang="en-US" sz="2400" b="1" dirty="0" smtClean="0"/>
              <a:t>. The running time of </a:t>
            </a:r>
            <a:r>
              <a:rPr lang="en-US" sz="2400" b="1" dirty="0" smtClean="0"/>
              <a:t>the </a:t>
            </a:r>
            <a:r>
              <a:rPr lang="en-US" sz="2400" dirty="0" smtClean="0"/>
              <a:t>algorithm </a:t>
            </a:r>
            <a:r>
              <a:rPr lang="en-US" sz="2400" dirty="0" smtClean="0"/>
              <a:t>is proportional to the number of times N can be divided by 2 (N is </a:t>
            </a:r>
            <a:r>
              <a:rPr lang="en-US" sz="2400" dirty="0" smtClean="0"/>
              <a:t>high-low here</a:t>
            </a:r>
            <a:r>
              <a:rPr lang="en-US" sz="2400" dirty="0" smtClean="0"/>
              <a:t>). This is because the algorithm divides the working area in half with each iteration.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764460"/>
            <a:ext cx="2823210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(ID</a:t>
            </a:r>
            <a:r>
              <a:rPr lang="en-US" sz="2600" dirty="0"/>
              <a:t>, Age, Gender, First, Middle, Last, Street, </a:t>
            </a:r>
            <a:r>
              <a:rPr lang="en-US" sz="2600" dirty="0" smtClean="0"/>
              <a:t>Area)  are </a:t>
            </a:r>
            <a:r>
              <a:rPr lang="en-US" sz="2600" dirty="0" smtClean="0">
                <a:solidFill>
                  <a:srgbClr val="FF0000"/>
                </a:solidFill>
              </a:rPr>
              <a:t>elementary </a:t>
            </a:r>
            <a:r>
              <a:rPr lang="en-US" sz="2600" dirty="0">
                <a:solidFill>
                  <a:srgbClr val="FF0000"/>
                </a:solidFill>
              </a:rPr>
              <a:t>data items</a:t>
            </a:r>
            <a:r>
              <a:rPr lang="en-US" sz="2600" dirty="0"/>
              <a:t>, whereas </a:t>
            </a:r>
            <a:r>
              <a:rPr lang="en-US" sz="2600" dirty="0" smtClean="0"/>
              <a:t>(Name</a:t>
            </a:r>
            <a:r>
              <a:rPr lang="en-US" sz="2600" dirty="0"/>
              <a:t>, Address </a:t>
            </a:r>
            <a:r>
              <a:rPr lang="en-US" sz="2600" dirty="0" smtClean="0"/>
              <a:t>) </a:t>
            </a:r>
            <a:r>
              <a:rPr lang="en-US" sz="2600" dirty="0"/>
              <a:t>are </a:t>
            </a:r>
            <a:r>
              <a:rPr lang="en-US" sz="2600" dirty="0">
                <a:solidFill>
                  <a:srgbClr val="0000FF"/>
                </a:solidFill>
              </a:rPr>
              <a:t>group data items</a:t>
            </a:r>
            <a:r>
              <a:rPr lang="en-US" sz="260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572375" cy="315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Data ?</a:t>
            </a:r>
            <a:endParaRPr lang="en-US" sz="3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Taking the previous algorithm forward, above we have a small logic of Quick Sort (</a:t>
            </a:r>
            <a:r>
              <a:rPr lang="en-US" sz="2500" dirty="0" smtClean="0"/>
              <a:t>we will </a:t>
            </a:r>
            <a:r>
              <a:rPr lang="en-US" sz="2500" dirty="0" smtClean="0"/>
              <a:t>study this in detail later). Now in Quick Sort, </a:t>
            </a:r>
            <a:r>
              <a:rPr lang="en-US" sz="2500" dirty="0" smtClean="0">
                <a:solidFill>
                  <a:srgbClr val="FF0000"/>
                </a:solidFill>
              </a:rPr>
              <a:t>we divide the list into halves every </a:t>
            </a:r>
            <a:r>
              <a:rPr lang="en-US" sz="2500" dirty="0" smtClean="0">
                <a:solidFill>
                  <a:srgbClr val="FF0000"/>
                </a:solidFill>
              </a:rPr>
              <a:t>time, but </a:t>
            </a:r>
            <a:r>
              <a:rPr lang="en-US" sz="2500" dirty="0" smtClean="0">
                <a:solidFill>
                  <a:srgbClr val="FF0000"/>
                </a:solidFill>
              </a:rPr>
              <a:t>we repeat the iteration N times(where N is the size of list). </a:t>
            </a:r>
            <a:endParaRPr lang="en-US" sz="2500" dirty="0" smtClean="0">
              <a:solidFill>
                <a:srgbClr val="FF0000"/>
              </a:solidFill>
            </a:endParaRP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Hence </a:t>
            </a:r>
            <a:r>
              <a:rPr lang="en-US" sz="2500" dirty="0" smtClean="0"/>
              <a:t>time </a:t>
            </a:r>
            <a:r>
              <a:rPr lang="en-US" sz="2500" dirty="0" smtClean="0"/>
              <a:t>complexity will </a:t>
            </a:r>
            <a:r>
              <a:rPr lang="en-US" sz="2500" dirty="0" smtClean="0">
                <a:solidFill>
                  <a:srgbClr val="FF0000"/>
                </a:solidFill>
              </a:rPr>
              <a:t>be N*log( N ). The running time consists of N loops (iterative or recursive) that </a:t>
            </a:r>
            <a:r>
              <a:rPr lang="en-US" sz="2500" dirty="0" smtClean="0">
                <a:solidFill>
                  <a:srgbClr val="FF0000"/>
                </a:solidFill>
              </a:rPr>
              <a:t>are logarithmic</a:t>
            </a:r>
            <a:r>
              <a:rPr lang="en-US" sz="2500" dirty="0" smtClean="0">
                <a:solidFill>
                  <a:srgbClr val="FF0000"/>
                </a:solidFill>
              </a:rPr>
              <a:t>, thus the algorithm is a combination of linear and logarithmic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667250" cy="2095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/>
              <a:t>Note: </a:t>
            </a:r>
            <a:endParaRPr lang="en-US" sz="2600" b="1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 smtClean="0"/>
              <a:t>general, doing something with every item in one dimension is </a:t>
            </a:r>
            <a:r>
              <a:rPr lang="en-US" sz="2600" dirty="0" smtClean="0">
                <a:solidFill>
                  <a:srgbClr val="FF0000"/>
                </a:solidFill>
              </a:rPr>
              <a:t>linear</a:t>
            </a:r>
            <a:r>
              <a:rPr lang="en-US" sz="2600" dirty="0" smtClean="0"/>
              <a:t>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Doing something </a:t>
            </a:r>
            <a:r>
              <a:rPr lang="en-US" sz="2600" dirty="0" smtClean="0"/>
              <a:t>with every item in two dimensions is </a:t>
            </a:r>
            <a:r>
              <a:rPr lang="en-US" sz="2600" dirty="0" smtClean="0">
                <a:solidFill>
                  <a:srgbClr val="FF0000"/>
                </a:solidFill>
              </a:rPr>
              <a:t>quadratic</a:t>
            </a:r>
            <a:r>
              <a:rPr lang="en-US" sz="2600" dirty="0" smtClean="0"/>
              <a:t>, and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Dividing </a:t>
            </a:r>
            <a:r>
              <a:rPr lang="en-US" sz="2600" dirty="0" smtClean="0"/>
              <a:t>the working </a:t>
            </a:r>
            <a:r>
              <a:rPr lang="en-US" sz="2600" dirty="0" smtClean="0"/>
              <a:t>area in </a:t>
            </a:r>
            <a:r>
              <a:rPr lang="en-US" sz="2600" dirty="0" smtClean="0"/>
              <a:t>half is </a:t>
            </a:r>
            <a:r>
              <a:rPr lang="en-US" sz="2600" dirty="0" smtClean="0">
                <a:solidFill>
                  <a:srgbClr val="FF0000"/>
                </a:solidFill>
              </a:rPr>
              <a:t>logarithmic.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5364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Time for an algorithm to run </a:t>
            </a:r>
            <a:r>
              <a:rPr lang="en-US" sz="2500" b="1" i="1" dirty="0">
                <a:solidFill>
                  <a:srgbClr val="FF0000"/>
                </a:solidFill>
              </a:rPr>
              <a:t>t(n</a:t>
            </a:r>
            <a:r>
              <a:rPr lang="en-US" sz="2500" b="1" i="1" dirty="0" smtClean="0">
                <a:solidFill>
                  <a:srgbClr val="FF0000"/>
                </a:solidFill>
              </a:rPr>
              <a:t>):</a:t>
            </a:r>
            <a:endParaRPr lang="en-US" sz="2500" b="1" i="1" dirty="0">
              <a:solidFill>
                <a:srgbClr val="FF0000"/>
              </a:solidFill>
            </a:endParaRPr>
          </a:p>
          <a:p>
            <a:pPr algn="just"/>
            <a:r>
              <a:rPr lang="en-US" sz="2500" dirty="0"/>
              <a:t>A function of input. However, we will attempt </a:t>
            </a:r>
            <a:r>
              <a:rPr lang="en-US" sz="2500" dirty="0" smtClean="0"/>
              <a:t>to characterize </a:t>
            </a:r>
            <a:r>
              <a:rPr lang="en-US" sz="2500" dirty="0"/>
              <a:t>this by the size of the input. We will try and estimate the </a:t>
            </a:r>
            <a:r>
              <a:rPr lang="en-US" sz="2500" dirty="0">
                <a:solidFill>
                  <a:srgbClr val="0000FF"/>
                </a:solidFill>
              </a:rPr>
              <a:t>WORST CASE</a:t>
            </a:r>
            <a:r>
              <a:rPr lang="en-US" sz="2500" dirty="0" smtClean="0"/>
              <a:t>, </a:t>
            </a:r>
            <a:r>
              <a:rPr lang="en-US" sz="2500" dirty="0"/>
              <a:t>the </a:t>
            </a:r>
            <a:r>
              <a:rPr lang="en-US" sz="2500" dirty="0">
                <a:solidFill>
                  <a:srgbClr val="0000FF"/>
                </a:solidFill>
              </a:rPr>
              <a:t>BEST CASE</a:t>
            </a:r>
            <a:r>
              <a:rPr lang="en-US" sz="2500" dirty="0"/>
              <a:t>, and </a:t>
            </a:r>
            <a:r>
              <a:rPr lang="en-US" sz="2500" dirty="0" smtClean="0"/>
              <a:t>the </a:t>
            </a:r>
            <a:r>
              <a:rPr lang="en-US" sz="2500" dirty="0">
                <a:solidFill>
                  <a:srgbClr val="0000FF"/>
                </a:solidFill>
              </a:rPr>
              <a:t>AVERAGE CASE</a:t>
            </a:r>
            <a:r>
              <a:rPr lang="en-US" sz="2500" dirty="0" smtClean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Worst </a:t>
            </a:r>
            <a:r>
              <a:rPr lang="en-US" sz="2500" b="1" dirty="0" smtClean="0">
                <a:solidFill>
                  <a:srgbClr val="0000FF"/>
                </a:solidFill>
              </a:rPr>
              <a:t>Case:</a:t>
            </a:r>
            <a:endParaRPr lang="en-US" sz="2500" b="1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is </a:t>
            </a:r>
            <a:r>
              <a:rPr lang="en-US" sz="2500" dirty="0"/>
              <a:t>the maximum run time, over all inputs of size </a:t>
            </a:r>
            <a:r>
              <a:rPr lang="en-US" sz="2500" dirty="0" smtClean="0"/>
              <a:t>n. </a:t>
            </a:r>
            <a:r>
              <a:rPr lang="en-US" sz="2500" dirty="0"/>
              <a:t>That is, we only consider the "number of times the principle activity of that algorithm is performed</a:t>
            </a:r>
            <a:r>
              <a:rPr lang="en-US" sz="2500" dirty="0" smtClean="0"/>
              <a:t>".</a:t>
            </a:r>
          </a:p>
          <a:p>
            <a:pPr algn="just"/>
            <a:r>
              <a:rPr lang="en-US" sz="2500" b="1" dirty="0" smtClean="0">
                <a:solidFill>
                  <a:srgbClr val="0000FF"/>
                </a:solidFill>
              </a:rPr>
              <a:t>Best Case:</a:t>
            </a:r>
            <a:endParaRPr lang="en-US" sz="2500" b="1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en-US" sz="2500" dirty="0" smtClean="0"/>
              <a:t>	In </a:t>
            </a:r>
            <a:r>
              <a:rPr lang="en-US" sz="2500" dirty="0"/>
              <a:t>this </a:t>
            </a:r>
            <a:r>
              <a:rPr lang="en-US" sz="2500" dirty="0" smtClean="0"/>
              <a:t>case, </a:t>
            </a:r>
            <a:r>
              <a:rPr lang="en-US" sz="2500" dirty="0"/>
              <a:t>we look at specific instances of input of size n. For example, we might get best </a:t>
            </a:r>
            <a:r>
              <a:rPr lang="en-US" sz="2500" dirty="0" smtClean="0"/>
              <a:t>behavior </a:t>
            </a:r>
            <a:r>
              <a:rPr lang="en-US" sz="2500" dirty="0"/>
              <a:t>from a sorting algorithm if the input to it is already sorted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>
                <a:solidFill>
                  <a:srgbClr val="0000FF"/>
                </a:solidFill>
              </a:rPr>
              <a:t>Average Case:</a:t>
            </a:r>
          </a:p>
          <a:p>
            <a:pPr algn="just">
              <a:buNone/>
            </a:pPr>
            <a:r>
              <a:rPr lang="en-US" sz="2600" dirty="0" smtClean="0"/>
              <a:t>	Arguably, average case is the most useful measure.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Since </a:t>
            </a:r>
            <a:r>
              <a:rPr lang="en-US" sz="2600" dirty="0" smtClean="0"/>
              <a:t>the algorithm's performance may vary with different types of input data, hence </a:t>
            </a:r>
            <a:r>
              <a:rPr lang="en-US" sz="2600" dirty="0" smtClean="0">
                <a:solidFill>
                  <a:srgbClr val="FF0000"/>
                </a:solidFill>
              </a:rPr>
              <a:t>for an </a:t>
            </a:r>
            <a:r>
              <a:rPr lang="en-US" sz="2600" dirty="0" smtClean="0">
                <a:solidFill>
                  <a:srgbClr val="FF0000"/>
                </a:solidFill>
              </a:rPr>
              <a:t>algorithm we usually use the </a:t>
            </a:r>
            <a:r>
              <a:rPr lang="en-US" sz="2600" b="1" dirty="0" smtClean="0">
                <a:solidFill>
                  <a:srgbClr val="FF0000"/>
                </a:solidFill>
              </a:rPr>
              <a:t>worst-case Time complexity of an algorithm </a:t>
            </a:r>
            <a:r>
              <a:rPr lang="en-US" sz="2600" b="1" dirty="0" smtClean="0">
                <a:solidFill>
                  <a:srgbClr val="FF0000"/>
                </a:solidFill>
              </a:rPr>
              <a:t>because </a:t>
            </a:r>
            <a:r>
              <a:rPr lang="en-US" sz="2600" dirty="0" smtClean="0">
                <a:solidFill>
                  <a:srgbClr val="FF0000"/>
                </a:solidFill>
              </a:rPr>
              <a:t>that </a:t>
            </a:r>
            <a:r>
              <a:rPr lang="en-US" sz="2600" dirty="0" smtClean="0">
                <a:solidFill>
                  <a:srgbClr val="FF0000"/>
                </a:solidFill>
              </a:rPr>
              <a:t>is the maximum time taken for any input size.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 smtClean="0"/>
              <a:t>Types of Notations for Time </a:t>
            </a:r>
            <a:r>
              <a:rPr lang="en-US" sz="2800" b="1" dirty="0" smtClean="0"/>
              <a:t>Complexity:</a:t>
            </a:r>
          </a:p>
          <a:p>
            <a:pPr algn="just">
              <a:buNone/>
            </a:pPr>
            <a:r>
              <a:rPr lang="en-US" sz="2600" dirty="0" smtClean="0"/>
              <a:t>	1</a:t>
            </a:r>
            <a:r>
              <a:rPr lang="en-US" sz="2600" dirty="0" smtClean="0"/>
              <a:t>) Big Oh denotes "</a:t>
            </a:r>
            <a:r>
              <a:rPr lang="en-US" sz="2600" i="1" dirty="0" smtClean="0"/>
              <a:t>fewer than or the same as" &lt;expression&gt; iterations (worst-case).</a:t>
            </a:r>
          </a:p>
          <a:p>
            <a:pPr algn="just">
              <a:buNone/>
            </a:pPr>
            <a:r>
              <a:rPr lang="en-US" sz="2600" dirty="0" smtClean="0"/>
              <a:t>	2</a:t>
            </a:r>
            <a:r>
              <a:rPr lang="en-US" sz="2600" dirty="0" smtClean="0"/>
              <a:t>) Big Omega denotes "</a:t>
            </a:r>
            <a:r>
              <a:rPr lang="en-US" sz="2600" i="1" dirty="0" smtClean="0"/>
              <a:t>more than or the same as" &lt;expression&gt; iterations.</a:t>
            </a:r>
          </a:p>
          <a:p>
            <a:pPr algn="just">
              <a:buNone/>
            </a:pPr>
            <a:r>
              <a:rPr lang="en-US" sz="2600" dirty="0" smtClean="0"/>
              <a:t>	3</a:t>
            </a:r>
            <a:r>
              <a:rPr lang="en-US" sz="2600" dirty="0" smtClean="0"/>
              <a:t>) Big Theta denotes "</a:t>
            </a:r>
            <a:r>
              <a:rPr lang="en-US" sz="2600" i="1" dirty="0" smtClean="0"/>
              <a:t>the same as" &lt;expression&gt; iterations.</a:t>
            </a:r>
          </a:p>
          <a:p>
            <a:pPr algn="just">
              <a:buNone/>
            </a:pPr>
            <a:r>
              <a:rPr lang="en-US" sz="2600" dirty="0" smtClean="0"/>
              <a:t>	4</a:t>
            </a:r>
            <a:r>
              <a:rPr lang="en-US" sz="2600" dirty="0" smtClean="0"/>
              <a:t>) </a:t>
            </a:r>
            <a:r>
              <a:rPr lang="en-US" sz="2600" dirty="0" smtClean="0"/>
              <a:t> Little </a:t>
            </a:r>
            <a:r>
              <a:rPr lang="en-US" sz="2600" dirty="0" smtClean="0"/>
              <a:t>Oh denotes "</a:t>
            </a:r>
            <a:r>
              <a:rPr lang="en-US" sz="2600" i="1" dirty="0" smtClean="0"/>
              <a:t>fewer than" &lt;expression&gt; iterations.</a:t>
            </a:r>
          </a:p>
          <a:p>
            <a:pPr algn="just">
              <a:buNone/>
            </a:pPr>
            <a:r>
              <a:rPr lang="en-US" sz="2600" dirty="0" smtClean="0"/>
              <a:t>	5) Little </a:t>
            </a:r>
            <a:r>
              <a:rPr lang="en-US" sz="2600" dirty="0" smtClean="0"/>
              <a:t>Omega denotes "</a:t>
            </a:r>
            <a:r>
              <a:rPr lang="en-US" sz="2600" i="1" dirty="0" smtClean="0"/>
              <a:t>more than" &lt;expression&gt; iterations.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 smtClean="0"/>
              <a:t>Understanding Notations of Time Complexity with Example</a:t>
            </a:r>
            <a:r>
              <a:rPr lang="en-US" sz="2500" b="1" dirty="0" smtClean="0"/>
              <a:t>:</a:t>
            </a:r>
          </a:p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O(expression) </a:t>
            </a:r>
            <a:r>
              <a:rPr lang="en-US" sz="2500" dirty="0" smtClean="0"/>
              <a:t>is the set of functions that grow slower than or at the same rate </a:t>
            </a:r>
            <a:r>
              <a:rPr lang="en-US" sz="2500" dirty="0" smtClean="0"/>
              <a:t>as expression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Omega(expression</a:t>
            </a:r>
            <a:r>
              <a:rPr lang="en-US" sz="2500" dirty="0" smtClean="0">
                <a:solidFill>
                  <a:srgbClr val="FF0000"/>
                </a:solidFill>
              </a:rPr>
              <a:t>) </a:t>
            </a:r>
            <a:r>
              <a:rPr lang="en-US" sz="2500" dirty="0" smtClean="0"/>
              <a:t>is the set of functions that grow faster than or at </a:t>
            </a:r>
            <a:r>
              <a:rPr lang="en-US" sz="2500" dirty="0" smtClean="0"/>
              <a:t>the same </a:t>
            </a:r>
            <a:r>
              <a:rPr lang="en-US" sz="2500" dirty="0" smtClean="0"/>
              <a:t>rate as expression. </a:t>
            </a:r>
            <a:endParaRPr lang="en-US" sz="2500" dirty="0" smtClean="0"/>
          </a:p>
          <a:p>
            <a:pPr algn="just"/>
            <a:r>
              <a:rPr lang="en-US" sz="2500" dirty="0" smtClean="0">
                <a:solidFill>
                  <a:srgbClr val="FF0000"/>
                </a:solidFill>
              </a:rPr>
              <a:t>Theta(expression</a:t>
            </a:r>
            <a:r>
              <a:rPr lang="en-US" sz="2500" dirty="0" smtClean="0">
                <a:solidFill>
                  <a:srgbClr val="FF0000"/>
                </a:solidFill>
              </a:rPr>
              <a:t>) </a:t>
            </a:r>
            <a:r>
              <a:rPr lang="en-US" sz="2500" dirty="0" smtClean="0"/>
              <a:t>consist of all the functions that lie in </a:t>
            </a:r>
            <a:r>
              <a:rPr lang="en-US" sz="2500" dirty="0" smtClean="0"/>
              <a:t>both O(expression</a:t>
            </a:r>
            <a:r>
              <a:rPr lang="en-US" sz="2500" dirty="0" smtClean="0"/>
              <a:t>) and Omega(expression).</a:t>
            </a:r>
          </a:p>
          <a:p>
            <a:pPr algn="just"/>
            <a:r>
              <a:rPr lang="en-US" sz="2500" dirty="0" smtClean="0"/>
              <a:t>Suppose you've calculated that an algorithm takes f(n) operations, where,</a:t>
            </a:r>
          </a:p>
          <a:p>
            <a:pPr algn="just">
              <a:buNone/>
            </a:pPr>
            <a:r>
              <a:rPr lang="pt-BR" sz="2500" dirty="0" smtClean="0"/>
              <a:t>		f(n</a:t>
            </a:r>
            <a:r>
              <a:rPr lang="pt-BR" sz="2500" dirty="0" smtClean="0"/>
              <a:t>) = 3*n^2 + 2*n + 4. // n^2 means square of n</a:t>
            </a:r>
          </a:p>
          <a:p>
            <a:pPr algn="just"/>
            <a:r>
              <a:rPr lang="en-US" sz="2500" dirty="0" smtClean="0"/>
              <a:t>Since this polynomial grows at the same rate as n^2, then you could say that the </a:t>
            </a:r>
            <a:r>
              <a:rPr lang="en-US" sz="2500" dirty="0" smtClean="0"/>
              <a:t>function </a:t>
            </a:r>
            <a:r>
              <a:rPr lang="en-US" sz="2500" dirty="0" smtClean="0">
                <a:solidFill>
                  <a:srgbClr val="FF0000"/>
                </a:solidFill>
              </a:rPr>
              <a:t>f</a:t>
            </a:r>
            <a:r>
              <a:rPr lang="en-US" sz="2500" dirty="0" smtClean="0"/>
              <a:t> </a:t>
            </a:r>
            <a:r>
              <a:rPr lang="en-US" sz="2500" dirty="0" smtClean="0"/>
              <a:t>lies in the set Theta(n^2). (It also lies in the sets O(n^2) and Omega(n^2) for the </a:t>
            </a:r>
            <a:r>
              <a:rPr lang="en-US" sz="2500" dirty="0" smtClean="0"/>
              <a:t>same reason</a:t>
            </a:r>
            <a:r>
              <a:rPr lang="en-US" sz="2500" dirty="0" smtClean="0"/>
              <a:t>.)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22" y="1066800"/>
            <a:ext cx="8773406" cy="519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Analysis</a:t>
            </a:r>
            <a:endParaRPr lang="en-US"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/>
              <a:t>Entity:</a:t>
            </a:r>
          </a:p>
          <a:p>
            <a:pPr algn="just"/>
            <a:r>
              <a:rPr lang="en-US" sz="2600" dirty="0" smtClean="0"/>
              <a:t>An </a:t>
            </a:r>
            <a:r>
              <a:rPr lang="en-US" sz="2600" dirty="0">
                <a:solidFill>
                  <a:srgbClr val="FF0000"/>
                </a:solidFill>
              </a:rPr>
              <a:t>entity is something that has certain attributes or properties which may </a:t>
            </a:r>
            <a:r>
              <a:rPr lang="en-US" sz="2600" dirty="0" smtClean="0">
                <a:solidFill>
                  <a:srgbClr val="FF0000"/>
                </a:solidFill>
              </a:rPr>
              <a:t>be assigned </a:t>
            </a:r>
            <a:r>
              <a:rPr lang="en-US" sz="2600" dirty="0">
                <a:solidFill>
                  <a:srgbClr val="FF0000"/>
                </a:solidFill>
              </a:rPr>
              <a:t>values</a:t>
            </a:r>
            <a:r>
              <a:rPr lang="en-US" sz="2600" dirty="0"/>
              <a:t>. The values themselves may be either numeric or non-numeric.</a:t>
            </a:r>
          </a:p>
          <a:p>
            <a:pPr algn="just"/>
            <a:r>
              <a:rPr lang="en-US" sz="2600" dirty="0"/>
              <a:t>Example</a:t>
            </a:r>
            <a:r>
              <a:rPr lang="en-US" sz="2600" dirty="0" smtClean="0"/>
              <a:t>: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r>
              <a:rPr lang="en-US" sz="2600" dirty="0"/>
              <a:t>Entities with similar attributes (e.g. all the employees in an </a:t>
            </a:r>
            <a:r>
              <a:rPr lang="en-US" sz="2600" dirty="0" smtClean="0"/>
              <a:t>organization) form </a:t>
            </a:r>
            <a:r>
              <a:rPr lang="en-US" sz="2600" dirty="0"/>
              <a:t>an entity set.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987800"/>
            <a:ext cx="8077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Entity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</a:t>
            </a:r>
            <a:r>
              <a:rPr lang="en-US" sz="3600" b="1" dirty="0"/>
              <a:t>Data </a:t>
            </a:r>
            <a:r>
              <a:rPr lang="en-US" sz="3600" b="1" dirty="0" smtClean="0"/>
              <a:t>Structure?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 </a:t>
            </a:r>
            <a:r>
              <a:rPr lang="en-US" sz="2600" dirty="0"/>
              <a:t>data structure is a particular way of storing </a:t>
            </a:r>
            <a:r>
              <a:rPr lang="en-US" sz="2600" dirty="0" smtClean="0"/>
              <a:t>and organizing </a:t>
            </a:r>
            <a:r>
              <a:rPr lang="en-US" sz="2600" dirty="0"/>
              <a:t>data in a computer’s memory so that it can be used efficiently.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Data may be </a:t>
            </a:r>
            <a:r>
              <a:rPr lang="en-US" sz="2600" dirty="0"/>
              <a:t>organized in many different ways; </a:t>
            </a:r>
            <a:r>
              <a:rPr lang="en-US" sz="2600" dirty="0">
                <a:solidFill>
                  <a:srgbClr val="FF0000"/>
                </a:solidFill>
              </a:rPr>
              <a:t>the logical or mathematical model of </a:t>
            </a:r>
            <a:r>
              <a:rPr lang="en-US" sz="2600" dirty="0" smtClean="0">
                <a:solidFill>
                  <a:srgbClr val="FF0000"/>
                </a:solidFill>
              </a:rPr>
              <a:t>a particular </a:t>
            </a:r>
            <a:r>
              <a:rPr lang="en-US" sz="2600" dirty="0">
                <a:solidFill>
                  <a:srgbClr val="FF0000"/>
                </a:solidFill>
              </a:rPr>
              <a:t>organization of data is called a </a:t>
            </a:r>
            <a:r>
              <a:rPr lang="en-US" sz="2600" b="1" dirty="0">
                <a:solidFill>
                  <a:srgbClr val="FF0000"/>
                </a:solidFill>
              </a:rPr>
              <a:t>data structure</a:t>
            </a:r>
            <a:r>
              <a:rPr lang="en-US" sz="2600" b="1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451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Linear Data Structure:</a:t>
            </a:r>
          </a:p>
          <a:p>
            <a:pPr algn="just"/>
            <a:r>
              <a:rPr lang="en-US" sz="2600" dirty="0"/>
              <a:t>A data structure is said to be linear if its elements form any </a:t>
            </a:r>
            <a:r>
              <a:rPr lang="en-US" sz="2600" dirty="0" smtClean="0"/>
              <a:t>sequence.</a:t>
            </a:r>
          </a:p>
          <a:p>
            <a:pPr algn="just"/>
            <a:endParaRPr lang="en-US" sz="2600" dirty="0"/>
          </a:p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Non-linear Data Structure:</a:t>
            </a:r>
          </a:p>
          <a:p>
            <a:pPr algn="just"/>
            <a:r>
              <a:rPr lang="en-US" sz="2600" dirty="0"/>
              <a:t>This structure is mainly used to represent data containing a </a:t>
            </a:r>
            <a:r>
              <a:rPr lang="en-US" sz="2600" dirty="0" smtClean="0"/>
              <a:t>hierarchical relationship </a:t>
            </a:r>
            <a:r>
              <a:rPr lang="en-US" sz="2600" dirty="0"/>
              <a:t>between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Arrays:</a:t>
            </a:r>
          </a:p>
          <a:p>
            <a:pPr algn="just"/>
            <a:r>
              <a:rPr lang="en-US" sz="2600" dirty="0"/>
              <a:t>The simplest type of data structure is a linear (or one dimensional) array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b="1" dirty="0"/>
              <a:t>Example:</a:t>
            </a:r>
          </a:p>
          <a:p>
            <a:pPr algn="just">
              <a:buNone/>
            </a:pPr>
            <a:r>
              <a:rPr lang="en-US" sz="2600" dirty="0" smtClean="0"/>
              <a:t>	A </a:t>
            </a:r>
            <a:r>
              <a:rPr lang="en-US" sz="2600" dirty="0"/>
              <a:t>linear array </a:t>
            </a:r>
            <a:r>
              <a:rPr lang="en-US" sz="2600" b="1" dirty="0"/>
              <a:t>A[8] consisting of numbers is pictured in following figure.</a:t>
            </a:r>
            <a:endParaRPr lang="en-US" sz="2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65496"/>
            <a:ext cx="6753225" cy="156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Linked List:</a:t>
            </a:r>
          </a:p>
          <a:p>
            <a:pPr algn="just"/>
            <a:r>
              <a:rPr lang="en-US" sz="2600" dirty="0"/>
              <a:t>A linked list, or one way list is a linear collection of data elements, </a:t>
            </a:r>
            <a:r>
              <a:rPr lang="en-US" sz="2600" dirty="0" smtClean="0"/>
              <a:t>called </a:t>
            </a:r>
            <a:r>
              <a:rPr lang="en-US" sz="2600" dirty="0" smtClean="0">
                <a:solidFill>
                  <a:srgbClr val="FF0000"/>
                </a:solidFill>
              </a:rPr>
              <a:t>nodes</a:t>
            </a:r>
            <a:r>
              <a:rPr lang="en-US" sz="2600" dirty="0">
                <a:solidFill>
                  <a:srgbClr val="FF0000"/>
                </a:solidFill>
              </a:rPr>
              <a:t>, where the linear order is given by means of pointers</a:t>
            </a:r>
            <a:r>
              <a:rPr lang="en-US" sz="2600" b="1" dirty="0"/>
              <a:t>. </a:t>
            </a:r>
            <a:endParaRPr lang="en-US" sz="2600" b="1" dirty="0" smtClean="0"/>
          </a:p>
          <a:p>
            <a:pPr algn="just"/>
            <a:r>
              <a:rPr lang="en-US" sz="2600" dirty="0" smtClean="0"/>
              <a:t>Each </a:t>
            </a:r>
            <a:r>
              <a:rPr lang="en-US" sz="2600" dirty="0"/>
              <a:t>node </a:t>
            </a:r>
            <a:r>
              <a:rPr lang="en-US" sz="2600" dirty="0" smtClean="0"/>
              <a:t>is divided </a:t>
            </a:r>
            <a:r>
              <a:rPr lang="en-US" sz="2600" dirty="0">
                <a:solidFill>
                  <a:srgbClr val="0000FF"/>
                </a:solidFill>
              </a:rPr>
              <a:t>into two parts</a:t>
            </a:r>
            <a:r>
              <a:rPr lang="en-US" sz="2600" dirty="0"/>
              <a:t>:</a:t>
            </a:r>
          </a:p>
          <a:p>
            <a:pPr lvl="1" algn="just"/>
            <a:r>
              <a:rPr lang="en-US" sz="2600" dirty="0" smtClean="0"/>
              <a:t>The </a:t>
            </a:r>
            <a:r>
              <a:rPr lang="en-US" sz="2600" dirty="0"/>
              <a:t>first part contains the </a:t>
            </a:r>
            <a:r>
              <a:rPr lang="en-US" sz="2600" i="1" dirty="0">
                <a:solidFill>
                  <a:srgbClr val="0000FF"/>
                </a:solidFill>
              </a:rPr>
              <a:t>information of the </a:t>
            </a:r>
            <a:r>
              <a:rPr lang="en-US" sz="2600" i="1" dirty="0" smtClean="0">
                <a:solidFill>
                  <a:srgbClr val="0000FF"/>
                </a:solidFill>
              </a:rPr>
              <a:t>element/node.</a:t>
            </a:r>
            <a:endParaRPr lang="en-US" sz="2600" i="1" dirty="0">
              <a:solidFill>
                <a:srgbClr val="0000FF"/>
              </a:solidFill>
            </a:endParaRPr>
          </a:p>
          <a:p>
            <a:pPr lvl="1" algn="just"/>
            <a:r>
              <a:rPr lang="en-US" sz="2600" dirty="0" smtClean="0"/>
              <a:t>The </a:t>
            </a:r>
            <a:r>
              <a:rPr lang="en-US" sz="2600" dirty="0"/>
              <a:t>second part contains the </a:t>
            </a:r>
            <a:r>
              <a:rPr lang="en-US" sz="2600" dirty="0">
                <a:solidFill>
                  <a:srgbClr val="0000FF"/>
                </a:solidFill>
              </a:rPr>
              <a:t>address of the next node </a:t>
            </a:r>
            <a:r>
              <a:rPr lang="en-US" sz="2600" dirty="0"/>
              <a:t>(</a:t>
            </a:r>
            <a:r>
              <a:rPr lang="en-US" sz="2600" i="1" dirty="0"/>
              <a:t>link /</a:t>
            </a:r>
            <a:r>
              <a:rPr lang="en-US" sz="2600" i="1" dirty="0" smtClean="0"/>
              <a:t>next pointer </a:t>
            </a:r>
            <a:r>
              <a:rPr lang="en-US" sz="2600" i="1" dirty="0"/>
              <a:t>field) in the list</a:t>
            </a:r>
            <a:r>
              <a:rPr lang="en-US" sz="2600" b="1" i="1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1330</Words>
  <Application>Microsoft Office PowerPoint</Application>
  <PresentationFormat>On-screen Show (4:3)</PresentationFormat>
  <Paragraphs>243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 CSE-225</vt:lpstr>
      <vt:lpstr>What is Data ?</vt:lpstr>
      <vt:lpstr>What is Data ?</vt:lpstr>
      <vt:lpstr>Entity</vt:lpstr>
      <vt:lpstr>What is Data Structure?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Slide 14</vt:lpstr>
      <vt:lpstr>Categories of Data Structure</vt:lpstr>
      <vt:lpstr>Categories of Data Structure</vt:lpstr>
      <vt:lpstr>Different Types of Data Representation</vt:lpstr>
      <vt:lpstr>Slide 18</vt:lpstr>
      <vt:lpstr>Data Structures Operations</vt:lpstr>
      <vt:lpstr>Data Structures Operations</vt:lpstr>
      <vt:lpstr>Algorithm Design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68</cp:revision>
  <dcterms:created xsi:type="dcterms:W3CDTF">2016-07-09T10:07:50Z</dcterms:created>
  <dcterms:modified xsi:type="dcterms:W3CDTF">2016-09-06T03:16:45Z</dcterms:modified>
</cp:coreProperties>
</file>