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0" r:id="rId2"/>
    <p:sldId id="257" r:id="rId3"/>
    <p:sldId id="263" r:id="rId4"/>
    <p:sldId id="262" r:id="rId5"/>
    <p:sldId id="258" r:id="rId6"/>
    <p:sldId id="259" r:id="rId7"/>
    <p:sldId id="260" r:id="rId8"/>
    <p:sldId id="261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B72F0-C8F9-49CD-9BD7-987B09CB96D9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C616E-3A5C-4169-A70E-BDA9B631F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5CB9-43C5-4B8A-AA51-310764CCBEC9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F1C7-88C2-433E-90D7-0A9635720DE8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F4A5-9887-44F5-8297-04ED855F9AF6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C187-ED18-49AF-9B21-8947B38189BA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5165-00BC-48C1-A70F-5ED233D5787A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0141-3FC8-4D72-84F4-429AEF28B275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E4FF-1CF1-49A7-99D4-321938FE9F5E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65DF-42EC-4F44-B026-E57E7E5F3E4D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2398-B5F2-41E4-A10E-C2E25C9E70E9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1056-F2DF-4106-A66B-87A6F3CABED9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DDF0-8F0A-4494-89FB-85404F159C8D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35CBE-DEC4-4F92-BFFA-93B0CD77E2D0}" type="datetime1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6139-058D-452E-AFC4-306DF63A58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CSE</a:t>
            </a:r>
            <a:r>
              <a:rPr lang="en-US" dirty="0" smtClean="0"/>
              <a:t>- </a:t>
            </a:r>
            <a:r>
              <a:rPr lang="en-US" dirty="0" smtClean="0"/>
              <a:t>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Construct a </a:t>
            </a:r>
            <a:r>
              <a:rPr lang="en-US" sz="2600" b="1" dirty="0"/>
              <a:t>binary tree for </a:t>
            </a:r>
            <a:r>
              <a:rPr lang="en-US" sz="2600" b="1" dirty="0" smtClean="0"/>
              <a:t>the </a:t>
            </a:r>
            <a:r>
              <a:rPr lang="en-US" sz="2600" dirty="0" smtClean="0"/>
              <a:t>following </a:t>
            </a:r>
            <a:r>
              <a:rPr lang="en-US" sz="2600" dirty="0"/>
              <a:t>algebraic expression:</a:t>
            </a:r>
          </a:p>
          <a:p>
            <a:pPr algn="just">
              <a:buNone/>
            </a:pPr>
            <a:r>
              <a:rPr lang="en-US" sz="2600" dirty="0" smtClean="0"/>
              <a:t>		 </a:t>
            </a:r>
            <a:r>
              <a:rPr lang="en-US" sz="2600" dirty="0"/>
              <a:t>E = (a-b)/((c*d)+e)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Tree associated with an arithmetical expression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Traversal </a:t>
            </a:r>
            <a:r>
              <a:rPr lang="en-US" sz="2600" dirty="0"/>
              <a:t>is a process to visit all </a:t>
            </a:r>
            <a:r>
              <a:rPr lang="en-US" sz="2600" dirty="0" smtClean="0"/>
              <a:t>the nodes </a:t>
            </a:r>
            <a:r>
              <a:rPr lang="en-US" sz="2600" dirty="0"/>
              <a:t>of a tree.</a:t>
            </a:r>
          </a:p>
          <a:p>
            <a:r>
              <a:rPr lang="en-US" sz="2600" dirty="0" smtClean="0"/>
              <a:t>There </a:t>
            </a:r>
            <a:r>
              <a:rPr lang="en-US" sz="2600" dirty="0"/>
              <a:t>are three ways to traverse </a:t>
            </a:r>
            <a:r>
              <a:rPr lang="en-US" sz="2600" dirty="0" smtClean="0"/>
              <a:t>a tree</a:t>
            </a:r>
            <a:r>
              <a:rPr lang="en-US" sz="2600" dirty="0"/>
              <a:t>:</a:t>
            </a:r>
          </a:p>
          <a:p>
            <a:pPr lvl="1"/>
            <a:r>
              <a:rPr lang="en-US" sz="2600" b="1" dirty="0" smtClean="0"/>
              <a:t>In-order </a:t>
            </a:r>
            <a:r>
              <a:rPr lang="en-US" sz="2600" b="1" dirty="0"/>
              <a:t>Traversal</a:t>
            </a:r>
          </a:p>
          <a:p>
            <a:pPr lvl="1"/>
            <a:r>
              <a:rPr lang="en-US" sz="2600" b="1" dirty="0" smtClean="0"/>
              <a:t>Pre-order </a:t>
            </a:r>
            <a:r>
              <a:rPr lang="en-US" sz="2600" b="1" dirty="0"/>
              <a:t>Traversal</a:t>
            </a:r>
          </a:p>
          <a:p>
            <a:pPr lvl="1"/>
            <a:r>
              <a:rPr lang="en-US" sz="2600" b="1" dirty="0" smtClean="0"/>
              <a:t>Post-order </a:t>
            </a:r>
            <a:r>
              <a:rPr lang="en-US" sz="2600" b="1" dirty="0"/>
              <a:t>Traversal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</a:t>
            </a:r>
            <a:r>
              <a:rPr lang="en-US" dirty="0"/>
              <a:t>Traversal: In-order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In this traversal method, the </a:t>
            </a:r>
            <a:r>
              <a:rPr lang="en-US" sz="2600" dirty="0" smtClean="0"/>
              <a:t>left sub-tree is </a:t>
            </a:r>
            <a:r>
              <a:rPr lang="en-US" sz="2600" dirty="0"/>
              <a:t>visited first, then root </a:t>
            </a:r>
            <a:r>
              <a:rPr lang="en-US" sz="2600" dirty="0" smtClean="0"/>
              <a:t>and then </a:t>
            </a:r>
            <a:r>
              <a:rPr lang="en-US" sz="2600" dirty="0"/>
              <a:t>the right sub-tree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 </a:t>
            </a:r>
            <a:r>
              <a:rPr lang="en-US" sz="2600" dirty="0"/>
              <a:t>Every node may represent a </a:t>
            </a:r>
            <a:r>
              <a:rPr lang="en-US" sz="2600" dirty="0" smtClean="0"/>
              <a:t>sub-tree itself.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If </a:t>
            </a:r>
            <a:r>
              <a:rPr lang="en-US" sz="2600" dirty="0"/>
              <a:t>a binary tree is traversed </a:t>
            </a:r>
            <a:r>
              <a:rPr lang="en-US" sz="2600" dirty="0" smtClean="0"/>
              <a:t>in-order, the </a:t>
            </a:r>
            <a:r>
              <a:rPr lang="en-US" sz="2600" dirty="0"/>
              <a:t>output will produce sorted </a:t>
            </a:r>
            <a:r>
              <a:rPr lang="en-US" sz="2600" dirty="0" smtClean="0"/>
              <a:t>key values </a:t>
            </a:r>
            <a:r>
              <a:rPr lang="en-US" sz="2600" dirty="0"/>
              <a:t>in ascending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8288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/>
              <a:t>Until all nodes are </a:t>
            </a:r>
            <a:r>
              <a:rPr lang="en-US" sz="2600" dirty="0" smtClean="0"/>
              <a:t>traversed:</a:t>
            </a:r>
          </a:p>
          <a:p>
            <a:endParaRPr lang="en-US" sz="2600" dirty="0"/>
          </a:p>
          <a:p>
            <a:r>
              <a:rPr lang="en-US" sz="2600" dirty="0" smtClean="0"/>
              <a:t>Step </a:t>
            </a:r>
            <a:r>
              <a:rPr lang="en-US" sz="2600" dirty="0"/>
              <a:t>1: Traverse left </a:t>
            </a:r>
            <a:r>
              <a:rPr lang="en-US" sz="2600" dirty="0" smtClean="0"/>
              <a:t>sub-tree</a:t>
            </a:r>
            <a:r>
              <a:rPr lang="en-US" sz="2600" dirty="0"/>
              <a:t>.</a:t>
            </a:r>
          </a:p>
          <a:p>
            <a:r>
              <a:rPr lang="en-US" sz="2600" dirty="0"/>
              <a:t>Step 2: Process the root node.</a:t>
            </a:r>
          </a:p>
          <a:p>
            <a:r>
              <a:rPr lang="en-US" sz="2600" dirty="0"/>
              <a:t>Step 3: Traverse right </a:t>
            </a:r>
            <a:r>
              <a:rPr lang="en-US" sz="2600" dirty="0" smtClean="0"/>
              <a:t>sub-tree.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For this tree, the output will be:</a:t>
            </a:r>
          </a:p>
          <a:p>
            <a:r>
              <a:rPr lang="en-US" sz="2600" b="1" dirty="0"/>
              <a:t>D → B → E → A → F → C → G</a:t>
            </a:r>
            <a:endParaRPr lang="en-US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5356" y="2057400"/>
            <a:ext cx="4724400" cy="38305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</a:t>
            </a:r>
            <a:r>
              <a:rPr lang="en-US" dirty="0"/>
              <a:t>Traversal: In-order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624" y="1905000"/>
            <a:ext cx="472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Until all nodes are </a:t>
            </a:r>
            <a:r>
              <a:rPr lang="en-US" sz="2500" dirty="0" smtClean="0"/>
              <a:t>traversed:</a:t>
            </a:r>
          </a:p>
          <a:p>
            <a:endParaRPr lang="en-US" sz="2500" dirty="0"/>
          </a:p>
          <a:p>
            <a:r>
              <a:rPr lang="en-US" sz="2500" dirty="0"/>
              <a:t>Step 1: Process the root node.</a:t>
            </a:r>
          </a:p>
          <a:p>
            <a:r>
              <a:rPr lang="en-US" sz="2500" dirty="0"/>
              <a:t>Step 2: Traverse the left </a:t>
            </a:r>
            <a:r>
              <a:rPr lang="en-US" sz="2500" dirty="0" smtClean="0"/>
              <a:t>sub-tree</a:t>
            </a:r>
            <a:r>
              <a:rPr lang="en-US" sz="2500" dirty="0"/>
              <a:t>.</a:t>
            </a:r>
          </a:p>
          <a:p>
            <a:r>
              <a:rPr lang="en-US" sz="2500" dirty="0"/>
              <a:t>Step 3: Traverse the </a:t>
            </a:r>
            <a:r>
              <a:rPr lang="en-US" sz="2500" dirty="0" smtClean="0"/>
              <a:t>right sub-tree.</a:t>
            </a:r>
          </a:p>
          <a:p>
            <a:endParaRPr lang="en-US" sz="2500" dirty="0"/>
          </a:p>
          <a:p>
            <a:r>
              <a:rPr lang="en-US" sz="2500" dirty="0"/>
              <a:t>For this tree, the output will be:</a:t>
            </a:r>
          </a:p>
          <a:p>
            <a:r>
              <a:rPr lang="en-US" sz="2500" b="1" dirty="0"/>
              <a:t>A → B → D → E → C → F → G</a:t>
            </a:r>
            <a:endParaRPr lang="en-US" sz="25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4904" y="1752600"/>
            <a:ext cx="4393566" cy="35623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Binary Tree </a:t>
            </a:r>
            <a:r>
              <a:rPr lang="en-US" dirty="0"/>
              <a:t>Traversal: </a:t>
            </a:r>
            <a:r>
              <a:rPr lang="en-US" dirty="0" smtClean="0"/>
              <a:t>Pre-order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624" y="1524000"/>
            <a:ext cx="4800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Until all nodes are </a:t>
            </a:r>
            <a:r>
              <a:rPr lang="en-US" sz="2500" dirty="0" smtClean="0"/>
              <a:t>traversed:</a:t>
            </a:r>
          </a:p>
          <a:p>
            <a:endParaRPr lang="en-US" sz="2500" dirty="0"/>
          </a:p>
          <a:p>
            <a:r>
              <a:rPr lang="en-US" sz="2500" dirty="0"/>
              <a:t>Step 1: Traverse the left </a:t>
            </a:r>
            <a:r>
              <a:rPr lang="en-US" sz="2500" dirty="0" smtClean="0"/>
              <a:t>sub-tree</a:t>
            </a:r>
            <a:r>
              <a:rPr lang="en-US" sz="2500" dirty="0"/>
              <a:t>.</a:t>
            </a:r>
          </a:p>
          <a:p>
            <a:r>
              <a:rPr lang="en-US" sz="2500" dirty="0"/>
              <a:t>Step 2: Traverse the </a:t>
            </a:r>
            <a:r>
              <a:rPr lang="en-US" sz="2500" dirty="0" smtClean="0"/>
              <a:t>right sub-tree</a:t>
            </a:r>
            <a:r>
              <a:rPr lang="en-US" sz="2500" dirty="0"/>
              <a:t>.</a:t>
            </a:r>
          </a:p>
          <a:p>
            <a:r>
              <a:rPr lang="en-US" sz="2500" dirty="0"/>
              <a:t>Step 3: Process the root node</a:t>
            </a:r>
            <a:r>
              <a:rPr lang="en-US" sz="2500" dirty="0" smtClean="0"/>
              <a:t>.</a:t>
            </a:r>
          </a:p>
          <a:p>
            <a:endParaRPr lang="en-US" sz="2500" dirty="0"/>
          </a:p>
          <a:p>
            <a:r>
              <a:rPr lang="en-US" sz="2500" dirty="0"/>
              <a:t>For this tree, the output will be:</a:t>
            </a:r>
          </a:p>
          <a:p>
            <a:r>
              <a:rPr lang="en-US" sz="2500" b="1" dirty="0"/>
              <a:t>D → E → B → F → G → C → A</a:t>
            </a:r>
            <a:endParaRPr lang="en-US" sz="25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6244" y="1612557"/>
            <a:ext cx="4495800" cy="364524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Binary Tree </a:t>
            </a:r>
            <a:r>
              <a:rPr lang="en-US" dirty="0"/>
              <a:t>Traversal: </a:t>
            </a:r>
            <a:r>
              <a:rPr lang="en-US" dirty="0" smtClean="0"/>
              <a:t>Post-order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Traversal: </a:t>
            </a:r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057400"/>
            <a:ext cx="4827133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Traversal: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✔ Pre-Order - 8, 5, 9, 7, 1, 12, 2, 4, 11, 3</a:t>
            </a:r>
          </a:p>
          <a:p>
            <a:r>
              <a:rPr lang="en-US" sz="2600" dirty="0"/>
              <a:t>✔ In-Order - 9, 5, 1, 7, 2, 12, 8, 4, 3, 11</a:t>
            </a:r>
          </a:p>
          <a:p>
            <a:r>
              <a:rPr lang="en-US" sz="2600" dirty="0"/>
              <a:t>✔ Post-Order - 9, 1, 2, 12, 7, 5, 3, 11, 4,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A </a:t>
            </a:r>
            <a:r>
              <a:rPr lang="en-US" sz="2600" dirty="0"/>
              <a:t>binary search tree (BST) follows: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left sub-tree of a node has key </a:t>
            </a:r>
            <a:r>
              <a:rPr lang="en-US" sz="2600" dirty="0" smtClean="0"/>
              <a:t>less than </a:t>
            </a:r>
            <a:r>
              <a:rPr lang="en-US" sz="2600" dirty="0"/>
              <a:t>or equal to its parent node's key.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right sub-tree of a node has </a:t>
            </a:r>
            <a:r>
              <a:rPr lang="en-US" sz="2600" dirty="0" smtClean="0"/>
              <a:t>key greater </a:t>
            </a:r>
            <a:r>
              <a:rPr lang="en-US" sz="2600" dirty="0"/>
              <a:t>than or equal to its </a:t>
            </a:r>
            <a:r>
              <a:rPr lang="en-US" sz="2600" dirty="0" smtClean="0"/>
              <a:t>parent node's key.</a:t>
            </a:r>
            <a:endParaRPr lang="en-US" sz="2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6340" y="3990974"/>
            <a:ext cx="5432053" cy="263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 Tree : A Non linear Data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The keys in a binary search tree are always stored in such a way as to satisfy </a:t>
            </a:r>
            <a:r>
              <a:rPr lang="en-US" sz="2600" dirty="0" smtClean="0"/>
              <a:t>the </a:t>
            </a:r>
            <a:r>
              <a:rPr lang="en-US" sz="2600" b="1" i="1" dirty="0" smtClean="0"/>
              <a:t>binary-search-tree </a:t>
            </a:r>
            <a:r>
              <a:rPr lang="en-US" sz="2600" b="1" i="1" dirty="0"/>
              <a:t>property:</a:t>
            </a:r>
          </a:p>
          <a:p>
            <a:pPr algn="just">
              <a:buNone/>
            </a:pPr>
            <a:r>
              <a:rPr lang="en-US" sz="2600" dirty="0" smtClean="0"/>
              <a:t>	</a:t>
            </a:r>
          </a:p>
          <a:p>
            <a:pPr algn="just">
              <a:buNone/>
            </a:pPr>
            <a:r>
              <a:rPr lang="en-US" sz="2600" dirty="0"/>
              <a:t>	</a:t>
            </a:r>
            <a:r>
              <a:rPr lang="en-US" sz="2600" dirty="0" smtClean="0"/>
              <a:t>“Let </a:t>
            </a:r>
            <a:r>
              <a:rPr lang="en-US" sz="2600" b="1" dirty="0"/>
              <a:t>x</a:t>
            </a:r>
            <a:r>
              <a:rPr lang="en-US" sz="2600" dirty="0"/>
              <a:t> be a node in a binary search tree. If </a:t>
            </a:r>
            <a:r>
              <a:rPr lang="en-US" sz="2600" b="1" dirty="0"/>
              <a:t>y</a:t>
            </a:r>
            <a:r>
              <a:rPr lang="en-US" sz="2600" dirty="0"/>
              <a:t> is a node in the left </a:t>
            </a:r>
            <a:r>
              <a:rPr lang="en-US" sz="2600" dirty="0" smtClean="0"/>
              <a:t>sub-tree of </a:t>
            </a:r>
            <a:r>
              <a:rPr lang="en-US" sz="2600" b="1" dirty="0"/>
              <a:t>x</a:t>
            </a:r>
            <a:r>
              <a:rPr lang="en-US" sz="2600" dirty="0"/>
              <a:t>, then </a:t>
            </a:r>
            <a:r>
              <a:rPr lang="en-US" sz="2600" b="1" i="1" dirty="0" err="1" smtClean="0"/>
              <a:t>y.key</a:t>
            </a:r>
            <a:r>
              <a:rPr lang="en-US" sz="2600" b="1" i="1" dirty="0" smtClean="0"/>
              <a:t> ≤ </a:t>
            </a:r>
            <a:r>
              <a:rPr lang="en-US" sz="2600" b="1" i="1" dirty="0" err="1" smtClean="0"/>
              <a:t>x.key</a:t>
            </a:r>
            <a:r>
              <a:rPr lang="en-US" sz="2600" i="1" dirty="0"/>
              <a:t>. If </a:t>
            </a:r>
            <a:r>
              <a:rPr lang="en-US" sz="2600" b="1" i="1" dirty="0"/>
              <a:t>y</a:t>
            </a:r>
            <a:r>
              <a:rPr lang="en-US" sz="2600" i="1" dirty="0"/>
              <a:t> is a node in the right </a:t>
            </a:r>
            <a:r>
              <a:rPr lang="en-US" sz="2600" i="1" dirty="0" smtClean="0"/>
              <a:t>sub-tree </a:t>
            </a:r>
            <a:r>
              <a:rPr lang="en-US" sz="2600" i="1" dirty="0"/>
              <a:t>of </a:t>
            </a:r>
            <a:r>
              <a:rPr lang="en-US" sz="2600" b="1" i="1" dirty="0"/>
              <a:t>x</a:t>
            </a:r>
            <a:r>
              <a:rPr lang="en-US" sz="2600" i="1" dirty="0"/>
              <a:t>, </a:t>
            </a:r>
            <a:r>
              <a:rPr lang="en-US" sz="2600" i="1" dirty="0" smtClean="0"/>
              <a:t>then </a:t>
            </a:r>
            <a:r>
              <a:rPr lang="en-US" sz="2600" b="1" i="1" dirty="0" err="1" smtClean="0"/>
              <a:t>y.key</a:t>
            </a:r>
            <a:r>
              <a:rPr lang="en-US" sz="2600" b="1" i="1" dirty="0" smtClean="0"/>
              <a:t> ≥ </a:t>
            </a:r>
            <a:r>
              <a:rPr lang="en-US" sz="2600" b="1" i="1" dirty="0" err="1" smtClean="0"/>
              <a:t>x.key</a:t>
            </a:r>
            <a:r>
              <a:rPr lang="en-US" sz="2600" i="1" dirty="0" smtClean="0"/>
              <a:t>”.</a:t>
            </a:r>
          </a:p>
          <a:p>
            <a:pPr algn="just">
              <a:buNone/>
            </a:pPr>
            <a:endParaRPr lang="en-US" sz="2600" i="1" dirty="0"/>
          </a:p>
          <a:p>
            <a:pPr algn="just"/>
            <a:r>
              <a:rPr lang="en-US" sz="2600" dirty="0"/>
              <a:t>Thus, in Figure </a:t>
            </a:r>
            <a:r>
              <a:rPr lang="en-US" sz="2600" dirty="0" smtClean="0"/>
              <a:t>(a</a:t>
            </a:r>
            <a:r>
              <a:rPr lang="en-US" sz="2600" dirty="0"/>
              <a:t>), the key of the root is 6, the keys 2, 5, and 5 in its </a:t>
            </a:r>
            <a:r>
              <a:rPr lang="en-US" sz="2600" dirty="0" smtClean="0"/>
              <a:t>left </a:t>
            </a:r>
            <a:r>
              <a:rPr lang="en-US" sz="2600" dirty="0" err="1" smtClean="0"/>
              <a:t>subtree</a:t>
            </a:r>
            <a:r>
              <a:rPr lang="en-US" sz="2600" dirty="0" smtClean="0"/>
              <a:t> </a:t>
            </a:r>
            <a:r>
              <a:rPr lang="en-US" sz="2600" dirty="0"/>
              <a:t>are no larger than 6, and the keys 7 and 8 in its right </a:t>
            </a:r>
            <a:r>
              <a:rPr lang="en-US" sz="2600" dirty="0" err="1"/>
              <a:t>subtree</a:t>
            </a:r>
            <a:r>
              <a:rPr lang="en-US" sz="2600" dirty="0"/>
              <a:t> are no </a:t>
            </a:r>
            <a:r>
              <a:rPr lang="en-US" sz="2600" dirty="0" smtClean="0"/>
              <a:t>smaller than </a:t>
            </a:r>
            <a:r>
              <a:rPr lang="en-US" sz="2600" dirty="0"/>
              <a:t>6. The same property holds for every node in the tree.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2" y="762000"/>
            <a:ext cx="8686800" cy="5364163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Binary search trees. For any node x, the keys in the left </a:t>
            </a:r>
            <a:r>
              <a:rPr lang="en-US" sz="2200" dirty="0" smtClean="0"/>
              <a:t>sub-tree </a:t>
            </a:r>
            <a:r>
              <a:rPr lang="en-US" sz="2200" dirty="0"/>
              <a:t>of x are at most </a:t>
            </a:r>
            <a:r>
              <a:rPr lang="en-US" sz="2200" dirty="0" err="1" smtClean="0"/>
              <a:t>x.</a:t>
            </a:r>
            <a:r>
              <a:rPr lang="en-US" sz="2200" i="1" dirty="0" err="1" smtClean="0"/>
              <a:t>key</a:t>
            </a:r>
            <a:r>
              <a:rPr lang="en-US" sz="2200" i="1" dirty="0" smtClean="0"/>
              <a:t>, </a:t>
            </a:r>
            <a:r>
              <a:rPr lang="en-US" sz="2200" dirty="0" smtClean="0"/>
              <a:t>and </a:t>
            </a:r>
            <a:r>
              <a:rPr lang="en-US" sz="2200" dirty="0"/>
              <a:t>the keys in the right </a:t>
            </a:r>
            <a:r>
              <a:rPr lang="en-US" sz="2200" dirty="0" smtClean="0"/>
              <a:t>sub-tree </a:t>
            </a:r>
            <a:r>
              <a:rPr lang="en-US" sz="2200" dirty="0"/>
              <a:t>of x are at least </a:t>
            </a:r>
            <a:r>
              <a:rPr lang="en-US" sz="2200" i="1" dirty="0" err="1" smtClean="0"/>
              <a:t>x.key</a:t>
            </a:r>
            <a:r>
              <a:rPr lang="en-US" sz="2200" i="1" dirty="0"/>
              <a:t>. </a:t>
            </a:r>
            <a:endParaRPr lang="en-US" sz="2200" i="1" dirty="0" smtClean="0"/>
          </a:p>
          <a:p>
            <a:pPr algn="just"/>
            <a:r>
              <a:rPr lang="en-US" sz="2200" i="1" dirty="0" smtClean="0"/>
              <a:t>Different </a:t>
            </a:r>
            <a:r>
              <a:rPr lang="en-US" sz="2200" i="1" dirty="0"/>
              <a:t>binary search trees can </a:t>
            </a:r>
            <a:r>
              <a:rPr lang="en-US" sz="2200" i="1" dirty="0" smtClean="0"/>
              <a:t>represent </a:t>
            </a:r>
            <a:r>
              <a:rPr lang="en-US" sz="2200" dirty="0" smtClean="0"/>
              <a:t>the </a:t>
            </a:r>
            <a:r>
              <a:rPr lang="en-US" sz="2200" dirty="0"/>
              <a:t>same set of values. The worst-case running time for most search-tree operations is </a:t>
            </a:r>
            <a:r>
              <a:rPr lang="en-US" sz="2200" dirty="0" smtClean="0"/>
              <a:t>proportional to </a:t>
            </a:r>
            <a:r>
              <a:rPr lang="en-US" sz="2200" dirty="0"/>
              <a:t>the height of the tree. </a:t>
            </a:r>
            <a:r>
              <a:rPr lang="en-US" sz="2200" b="1" dirty="0"/>
              <a:t>(a) A binary search tree on 6 nodes with height 2. (b) A less efficient </a:t>
            </a:r>
            <a:r>
              <a:rPr lang="en-US" sz="2200" b="1" dirty="0" smtClean="0"/>
              <a:t>binary </a:t>
            </a:r>
            <a:r>
              <a:rPr lang="en-US" sz="2200" dirty="0" smtClean="0"/>
              <a:t>search </a:t>
            </a:r>
            <a:r>
              <a:rPr lang="en-US" sz="2200" dirty="0"/>
              <a:t>tree with height 4 that contains the same keys.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38924"/>
            <a:ext cx="7138987" cy="340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The binary-search-tree property allows us to print out all the keys in a </a:t>
            </a:r>
            <a:r>
              <a:rPr lang="en-US" sz="2600" dirty="0" smtClean="0"/>
              <a:t>binary search </a:t>
            </a:r>
            <a:r>
              <a:rPr lang="en-US" sz="2600" dirty="0"/>
              <a:t>tree </a:t>
            </a:r>
            <a:r>
              <a:rPr lang="en-US" sz="2600" b="1" dirty="0"/>
              <a:t>in sorted order </a:t>
            </a:r>
            <a:r>
              <a:rPr lang="en-US" sz="2600" dirty="0"/>
              <a:t>by a simple recursive algorithm, called an </a:t>
            </a:r>
            <a:r>
              <a:rPr lang="en-US" sz="2600" b="1" i="1" dirty="0" smtClean="0"/>
              <a:t>in order tree walk.</a:t>
            </a:r>
          </a:p>
          <a:p>
            <a:pPr algn="just"/>
            <a:endParaRPr lang="en-US" sz="2600" b="1" i="1" dirty="0"/>
          </a:p>
          <a:p>
            <a:pPr algn="just"/>
            <a:endParaRPr lang="en-US" sz="2600" b="1" i="1" dirty="0" smtClean="0"/>
          </a:p>
          <a:p>
            <a:pPr algn="just"/>
            <a:endParaRPr lang="en-US" sz="2600" b="1" i="1" dirty="0"/>
          </a:p>
          <a:p>
            <a:pPr algn="just"/>
            <a:endParaRPr lang="en-US" sz="2600" b="1" i="1" dirty="0" smtClean="0"/>
          </a:p>
          <a:p>
            <a:pPr algn="just"/>
            <a:endParaRPr lang="en-US" sz="2600" b="1" i="1" dirty="0"/>
          </a:p>
          <a:p>
            <a:pPr algn="just"/>
            <a:r>
              <a:rPr lang="en-US" sz="2600" dirty="0" smtClean="0"/>
              <a:t>Each </a:t>
            </a:r>
            <a:r>
              <a:rPr lang="en-US" sz="2600" dirty="0"/>
              <a:t>node </a:t>
            </a:r>
            <a:r>
              <a:rPr lang="en-US" sz="2600" dirty="0" smtClean="0"/>
              <a:t>contains attributes </a:t>
            </a:r>
            <a:r>
              <a:rPr lang="en-US" sz="2600" i="1" dirty="0"/>
              <a:t>left, right, and p that point to the nodes corresponding to its left child</a:t>
            </a:r>
            <a:r>
              <a:rPr lang="en-US" sz="2600" i="1" dirty="0" smtClean="0"/>
              <a:t>, </a:t>
            </a:r>
            <a:r>
              <a:rPr lang="en-US" sz="2600" dirty="0"/>
              <a:t>its right child, and its parent, respectively.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194068"/>
            <a:ext cx="4800600" cy="1835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As an example, the </a:t>
            </a:r>
            <a:r>
              <a:rPr lang="en-US" sz="2600" dirty="0" smtClean="0"/>
              <a:t>in order </a:t>
            </a:r>
            <a:r>
              <a:rPr lang="en-US" sz="2600" dirty="0"/>
              <a:t>tree walk prints the keys in each of the two </a:t>
            </a:r>
            <a:r>
              <a:rPr lang="en-US" sz="2600" dirty="0" smtClean="0"/>
              <a:t>binary search </a:t>
            </a:r>
            <a:r>
              <a:rPr lang="en-US" sz="2600" dirty="0"/>
              <a:t>trees from </a:t>
            </a:r>
            <a:r>
              <a:rPr lang="en-US" sz="2600" dirty="0" smtClean="0"/>
              <a:t>Figure </a:t>
            </a:r>
            <a:r>
              <a:rPr lang="en-US" sz="2600" dirty="0"/>
              <a:t>in the order </a:t>
            </a:r>
            <a:r>
              <a:rPr lang="en-US" sz="2600" dirty="0" smtClean="0"/>
              <a:t>2, 5, 5, 6, 7, </a:t>
            </a:r>
            <a:r>
              <a:rPr lang="en-US" sz="2600" dirty="0"/>
              <a:t>8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It takes </a:t>
            </a:r>
            <a:r>
              <a:rPr lang="en-US" sz="2600" dirty="0" smtClean="0"/>
              <a:t>‚ </a:t>
            </a:r>
            <a:r>
              <a:rPr lang="el-GR" sz="2600" dirty="0" smtClean="0"/>
              <a:t>Θ</a:t>
            </a:r>
            <a:r>
              <a:rPr lang="en-US" sz="2600" dirty="0" smtClean="0"/>
              <a:t>(n) </a:t>
            </a:r>
            <a:r>
              <a:rPr lang="en-US" sz="2600" dirty="0"/>
              <a:t>time to walk an n-node binary search tree, since after the </a:t>
            </a:r>
            <a:r>
              <a:rPr lang="en-US" sz="2600" dirty="0" smtClean="0"/>
              <a:t>initial call</a:t>
            </a:r>
            <a:r>
              <a:rPr lang="en-US" sz="2600" dirty="0"/>
              <a:t>, the procedure calls itself recursively exactly twice for each node in </a:t>
            </a:r>
            <a:r>
              <a:rPr lang="en-US" sz="2600" dirty="0" smtClean="0"/>
              <a:t>the tree—once </a:t>
            </a:r>
            <a:r>
              <a:rPr lang="en-US" sz="2600" dirty="0"/>
              <a:t>for its left child and once for its right child.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</a:t>
            </a:r>
            <a:r>
              <a:rPr lang="en-US" sz="2600" dirty="0" smtClean="0"/>
              <a:t>tore elements hierarchically </a:t>
            </a:r>
          </a:p>
          <a:p>
            <a:r>
              <a:rPr lang="en-US" sz="2600" dirty="0"/>
              <a:t>T</a:t>
            </a:r>
            <a:r>
              <a:rPr lang="en-US" sz="2600" dirty="0" smtClean="0"/>
              <a:t>he top element: root </a:t>
            </a:r>
          </a:p>
          <a:p>
            <a:r>
              <a:rPr lang="en-US" sz="2600" dirty="0"/>
              <a:t>E</a:t>
            </a:r>
            <a:r>
              <a:rPr lang="en-US" sz="2600" dirty="0" smtClean="0"/>
              <a:t>xcept the root, each element has a parent </a:t>
            </a:r>
          </a:p>
          <a:p>
            <a:r>
              <a:rPr lang="en-US" sz="2600" dirty="0"/>
              <a:t>E</a:t>
            </a:r>
            <a:r>
              <a:rPr lang="en-US" sz="2600" dirty="0" smtClean="0"/>
              <a:t>ach element has 0 or more children</a:t>
            </a:r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371600"/>
            <a:ext cx="3752850" cy="4909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Tree represents nodes connected by edges.</a:t>
            </a:r>
          </a:p>
          <a:p>
            <a:pPr algn="just"/>
            <a:r>
              <a:rPr lang="en-US" sz="2600" dirty="0" smtClean="0"/>
              <a:t>A </a:t>
            </a:r>
            <a:r>
              <a:rPr lang="en-US" sz="2600" b="1" dirty="0"/>
              <a:t>binary tree (T) has a special condition </a:t>
            </a:r>
            <a:r>
              <a:rPr lang="en-US" sz="2600" b="1" dirty="0" smtClean="0"/>
              <a:t>that </a:t>
            </a:r>
            <a:r>
              <a:rPr lang="en-US" sz="2600" dirty="0" smtClean="0"/>
              <a:t>each </a:t>
            </a:r>
            <a:r>
              <a:rPr lang="en-US" sz="2600" dirty="0"/>
              <a:t>node can have two children at maximum.</a:t>
            </a:r>
          </a:p>
          <a:p>
            <a:pPr algn="just"/>
            <a:r>
              <a:rPr lang="en-US" sz="2600" dirty="0" smtClean="0"/>
              <a:t>If </a:t>
            </a:r>
            <a:r>
              <a:rPr lang="en-US" sz="2600" dirty="0"/>
              <a:t>T is empty called </a:t>
            </a:r>
            <a:r>
              <a:rPr lang="en-US" sz="2600" b="1" dirty="0"/>
              <a:t>null tree or empty tree</a:t>
            </a:r>
          </a:p>
          <a:p>
            <a:pPr algn="just"/>
            <a:r>
              <a:rPr lang="en-US" sz="2600" dirty="0" smtClean="0"/>
              <a:t>T </a:t>
            </a:r>
            <a:r>
              <a:rPr lang="en-US" sz="2600" dirty="0"/>
              <a:t>contains a distinguished node R, called the </a:t>
            </a:r>
            <a:r>
              <a:rPr lang="en-US" sz="2600" b="1" dirty="0"/>
              <a:t>root </a:t>
            </a:r>
            <a:r>
              <a:rPr lang="en-US" sz="2600" b="1" dirty="0" smtClean="0"/>
              <a:t>of </a:t>
            </a:r>
            <a:r>
              <a:rPr lang="en-US" sz="2600" dirty="0" smtClean="0"/>
              <a:t>T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 smtClean="0"/>
              <a:t>If </a:t>
            </a:r>
            <a:r>
              <a:rPr lang="en-US" sz="2600" dirty="0"/>
              <a:t>T contains a root R, then two trees T1 and T2 </a:t>
            </a:r>
            <a:r>
              <a:rPr lang="en-US" sz="2600" dirty="0" smtClean="0"/>
              <a:t>are called </a:t>
            </a:r>
            <a:r>
              <a:rPr lang="en-US" sz="2600" dirty="0"/>
              <a:t>the </a:t>
            </a:r>
            <a:r>
              <a:rPr lang="en-US" sz="2600" b="1" dirty="0"/>
              <a:t>left and right </a:t>
            </a:r>
            <a:r>
              <a:rPr lang="en-US" sz="2600" b="1" dirty="0" smtClean="0"/>
              <a:t>sub-tree </a:t>
            </a:r>
            <a:r>
              <a:rPr lang="en-US" sz="2600" b="1" dirty="0"/>
              <a:t>respectively.</a:t>
            </a:r>
          </a:p>
          <a:p>
            <a:pPr algn="just"/>
            <a:r>
              <a:rPr lang="en-US" sz="2600" dirty="0" smtClean="0"/>
              <a:t>If </a:t>
            </a:r>
            <a:r>
              <a:rPr lang="en-US" sz="2600" dirty="0"/>
              <a:t>T1 and T2 is nonempty the its root is called </a:t>
            </a:r>
            <a:r>
              <a:rPr lang="en-US" sz="2600" b="1" dirty="0" smtClean="0"/>
              <a:t>left and </a:t>
            </a:r>
            <a:r>
              <a:rPr lang="en-US" sz="2600" b="1" dirty="0"/>
              <a:t>right successor.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429500" cy="434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600" b="1" dirty="0" smtClean="0"/>
              <a:t>Root </a:t>
            </a:r>
            <a:r>
              <a:rPr lang="en-US" sz="2600" b="1" dirty="0"/>
              <a:t>− Node at the top of the tree is called root.</a:t>
            </a:r>
          </a:p>
          <a:p>
            <a:pPr algn="just"/>
            <a:r>
              <a:rPr lang="en-US" sz="2600" dirty="0"/>
              <a:t>There is only one root per tree and one path from </a:t>
            </a:r>
            <a:r>
              <a:rPr lang="en-US" sz="2600" dirty="0" smtClean="0"/>
              <a:t>root node </a:t>
            </a:r>
            <a:r>
              <a:rPr lang="en-US" sz="2600" dirty="0"/>
              <a:t>to any node.</a:t>
            </a:r>
          </a:p>
          <a:p>
            <a:pPr algn="just"/>
            <a:r>
              <a:rPr lang="en-US" sz="2600" b="1" dirty="0" smtClean="0"/>
              <a:t>Parent </a:t>
            </a:r>
            <a:r>
              <a:rPr lang="en-US" sz="2600" b="1" dirty="0"/>
              <a:t>− Any node except root node has one </a:t>
            </a:r>
            <a:r>
              <a:rPr lang="en-US" sz="2600" b="1" dirty="0" smtClean="0"/>
              <a:t>edge </a:t>
            </a:r>
            <a:r>
              <a:rPr lang="en-US" sz="2600" dirty="0" smtClean="0"/>
              <a:t>upward </a:t>
            </a:r>
            <a:r>
              <a:rPr lang="en-US" sz="2600" dirty="0"/>
              <a:t>to a node called parent.</a:t>
            </a:r>
          </a:p>
          <a:p>
            <a:pPr algn="just"/>
            <a:r>
              <a:rPr lang="en-US" sz="2600" b="1" dirty="0" smtClean="0"/>
              <a:t>Child </a:t>
            </a:r>
            <a:r>
              <a:rPr lang="en-US" sz="2600" b="1" dirty="0"/>
              <a:t>− Node below a given node connected by </a:t>
            </a:r>
            <a:r>
              <a:rPr lang="en-US" sz="2600" b="1" dirty="0" smtClean="0"/>
              <a:t>its </a:t>
            </a:r>
            <a:r>
              <a:rPr lang="en-US" sz="2600" dirty="0" smtClean="0"/>
              <a:t>edge </a:t>
            </a:r>
            <a:r>
              <a:rPr lang="en-US" sz="2600" dirty="0"/>
              <a:t>downward is called its child node.</a:t>
            </a:r>
          </a:p>
          <a:p>
            <a:pPr algn="just"/>
            <a:r>
              <a:rPr lang="en-US" sz="2600" b="1" dirty="0" smtClean="0"/>
              <a:t>Leaf </a:t>
            </a:r>
            <a:r>
              <a:rPr lang="en-US" sz="2600" b="1" dirty="0"/>
              <a:t>− Node which does not have any child node </a:t>
            </a:r>
            <a:r>
              <a:rPr lang="en-US" sz="2600" b="1" dirty="0" smtClean="0"/>
              <a:t>is </a:t>
            </a:r>
            <a:r>
              <a:rPr lang="en-US" sz="2600" dirty="0" smtClean="0"/>
              <a:t>called </a:t>
            </a:r>
            <a:r>
              <a:rPr lang="en-US" sz="2600" dirty="0"/>
              <a:t>leaf node.</a:t>
            </a:r>
          </a:p>
          <a:p>
            <a:pPr algn="just"/>
            <a:r>
              <a:rPr lang="en-US" sz="2600" dirty="0" smtClean="0"/>
              <a:t> </a:t>
            </a:r>
            <a:r>
              <a:rPr lang="en-US" sz="2600" b="1" dirty="0"/>
              <a:t>Levels − Level of a node represents the generation </a:t>
            </a:r>
            <a:r>
              <a:rPr lang="en-US" sz="2600" b="1" dirty="0" smtClean="0"/>
              <a:t>of </a:t>
            </a:r>
            <a:r>
              <a:rPr lang="en-US" sz="2600" dirty="0" smtClean="0"/>
              <a:t>a </a:t>
            </a:r>
            <a:r>
              <a:rPr lang="en-US" sz="2600" dirty="0"/>
              <a:t>node. If root node is at level 0, then its next </a:t>
            </a:r>
            <a:r>
              <a:rPr lang="en-US" sz="2600" dirty="0" smtClean="0"/>
              <a:t>child node </a:t>
            </a:r>
            <a:r>
              <a:rPr lang="en-US" sz="2600" dirty="0"/>
              <a:t>is at level 1, its grandchild is at level 2 and so 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Complete </a:t>
            </a:r>
            <a:r>
              <a:rPr lang="en-US" sz="2600" dirty="0"/>
              <a:t>binary tree</a:t>
            </a:r>
          </a:p>
          <a:p>
            <a:pPr lvl="1"/>
            <a:r>
              <a:rPr lang="en-US" sz="2600" dirty="0" smtClean="0"/>
              <a:t>All </a:t>
            </a:r>
            <a:r>
              <a:rPr lang="en-US" sz="2600" dirty="0"/>
              <a:t>its level, except the last have </a:t>
            </a:r>
            <a:r>
              <a:rPr lang="en-US" sz="2600" dirty="0" smtClean="0"/>
              <a:t>the maximum </a:t>
            </a:r>
            <a:r>
              <a:rPr lang="en-US" sz="2600" dirty="0"/>
              <a:t>number of possible nodes.</a:t>
            </a:r>
          </a:p>
          <a:p>
            <a:r>
              <a:rPr lang="en-US" sz="2600" dirty="0" smtClean="0"/>
              <a:t>Extended </a:t>
            </a:r>
            <a:r>
              <a:rPr lang="en-US" sz="2600" dirty="0"/>
              <a:t>binary tree</a:t>
            </a:r>
          </a:p>
          <a:p>
            <a:pPr lvl="1"/>
            <a:r>
              <a:rPr lang="en-US" sz="2600" dirty="0" smtClean="0"/>
              <a:t>If </a:t>
            </a:r>
            <a:r>
              <a:rPr lang="en-US" sz="2600" dirty="0"/>
              <a:t>each node has either 0 or 2 children.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Tree associated with an arithmetical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Consider the expression:  </a:t>
            </a:r>
            <a:r>
              <a:rPr lang="en-US" sz="2600" b="1" dirty="0" smtClean="0"/>
              <a:t>3 + (12-5)*(1+7)</a:t>
            </a:r>
            <a:endParaRPr lang="en-US" sz="2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497482"/>
            <a:ext cx="3581400" cy="387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6139-058D-452E-AFC4-306DF63A58C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991</Words>
  <Application>Microsoft Office PowerPoint</Application>
  <PresentationFormat>On-screen Show (4:3)</PresentationFormat>
  <Paragraphs>129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Data Structure and Algorithm CSE- 225</vt:lpstr>
      <vt:lpstr> Tree : A Non linear Data Structure</vt:lpstr>
      <vt:lpstr>Introduction</vt:lpstr>
      <vt:lpstr>Introduction</vt:lpstr>
      <vt:lpstr>Introduction</vt:lpstr>
      <vt:lpstr>Binary Tree</vt:lpstr>
      <vt:lpstr>Binary Tree</vt:lpstr>
      <vt:lpstr>Binary Tree</vt:lpstr>
      <vt:lpstr>Tree associated with an arithmetical expression</vt:lpstr>
      <vt:lpstr>Tree associated with an arithmetical expression</vt:lpstr>
      <vt:lpstr>Binary Tree Traversal</vt:lpstr>
      <vt:lpstr>Binary Tree Traversal: In-order</vt:lpstr>
      <vt:lpstr>Binary Tree Traversal: In-order</vt:lpstr>
      <vt:lpstr>Binary Tree Traversal: Pre-order</vt:lpstr>
      <vt:lpstr>Binary Tree Traversal: Post-order</vt:lpstr>
      <vt:lpstr>Tree Traversal: Exercise</vt:lpstr>
      <vt:lpstr>Tree Traversal: Solution</vt:lpstr>
      <vt:lpstr>Binary Search Tree</vt:lpstr>
      <vt:lpstr>Introduction</vt:lpstr>
      <vt:lpstr>Introduction</vt:lpstr>
      <vt:lpstr>Introduction</vt:lpstr>
      <vt:lpstr>Introduction</vt:lpstr>
      <vt:lpstr>Introduction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40</cp:revision>
  <dcterms:created xsi:type="dcterms:W3CDTF">2016-10-18T09:49:09Z</dcterms:created>
  <dcterms:modified xsi:type="dcterms:W3CDTF">2016-11-06T06:00:37Z</dcterms:modified>
</cp:coreProperties>
</file>