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78" r:id="rId28"/>
    <p:sldId id="284" r:id="rId29"/>
    <p:sldId id="279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434" autoAdjust="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0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6561-891D-4EB6-BB17-B7763225164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6561-891D-4EB6-BB17-B7763225164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6561-891D-4EB6-BB17-B7763225164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6561-891D-4EB6-BB17-B7763225164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6561-891D-4EB6-BB17-B7763225164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6561-891D-4EB6-BB17-B7763225164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6561-891D-4EB6-BB17-B7763225164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6561-891D-4EB6-BB17-B7763225164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6561-891D-4EB6-BB17-B7763225164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6561-891D-4EB6-BB17-B7763225164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6561-891D-4EB6-BB17-B7763225164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801-37B5-4643-9E12-B17EFE447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76561-891D-4EB6-BB17-B7763225164A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1801-37B5-4643-9E12-B17EFE4471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and Algorithm</a:t>
            </a:r>
            <a:br>
              <a:rPr lang="en-US" dirty="0" smtClean="0"/>
            </a:br>
            <a:r>
              <a:rPr lang="en-US" dirty="0" smtClean="0"/>
              <a:t>CSE- 225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following procedure returns the successor of </a:t>
            </a:r>
            <a:r>
              <a:rPr lang="en-US" sz="2600" dirty="0" smtClean="0"/>
              <a:t>a node </a:t>
            </a:r>
            <a:r>
              <a:rPr lang="en-US" sz="2600" dirty="0"/>
              <a:t>x in a binary search tree if it exists, and NIL if x has the largest key in </a:t>
            </a:r>
            <a:r>
              <a:rPr lang="en-US" sz="2600" dirty="0" smtClean="0"/>
              <a:t>the tree</a:t>
            </a:r>
            <a:r>
              <a:rPr lang="en-US" sz="2600" dirty="0"/>
              <a:t>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200400"/>
            <a:ext cx="4782073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0840" y="3482956"/>
            <a:ext cx="3345916" cy="220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We break the code for TREE-SUCCESSOR into two cases. If the right </a:t>
            </a:r>
            <a:r>
              <a:rPr lang="en-US" sz="2500" dirty="0" smtClean="0"/>
              <a:t>sub-tree of </a:t>
            </a:r>
            <a:r>
              <a:rPr lang="en-US" sz="2500" dirty="0"/>
              <a:t>node x is nonempty, then the successor of x is just the leftmost node in </a:t>
            </a:r>
            <a:r>
              <a:rPr lang="en-US" sz="2500" dirty="0" err="1" smtClean="0"/>
              <a:t>x’s</a:t>
            </a:r>
            <a:r>
              <a:rPr lang="en-US" sz="2500" dirty="0" smtClean="0"/>
              <a:t> right sub-tree</a:t>
            </a:r>
            <a:r>
              <a:rPr lang="en-US" sz="2500" dirty="0"/>
              <a:t>, which we find in line 2 by calling </a:t>
            </a:r>
            <a:r>
              <a:rPr lang="en-US" sz="2500" dirty="0" smtClean="0"/>
              <a:t>TREE-MINIMUM(</a:t>
            </a:r>
            <a:r>
              <a:rPr lang="en-US" sz="2500" dirty="0" err="1" smtClean="0"/>
              <a:t>x.</a:t>
            </a:r>
            <a:r>
              <a:rPr lang="en-US" sz="2500" i="1" dirty="0" err="1" smtClean="0"/>
              <a:t>right</a:t>
            </a:r>
            <a:r>
              <a:rPr lang="en-US" sz="2500" i="1" dirty="0" smtClean="0"/>
              <a:t>). </a:t>
            </a:r>
          </a:p>
          <a:p>
            <a:pPr algn="just"/>
            <a:r>
              <a:rPr lang="en-US" sz="2500" i="1" dirty="0" smtClean="0"/>
              <a:t>For </a:t>
            </a:r>
            <a:r>
              <a:rPr lang="en-US" sz="2500" dirty="0" smtClean="0"/>
              <a:t>example</a:t>
            </a:r>
            <a:r>
              <a:rPr lang="en-US" sz="2500" dirty="0"/>
              <a:t>, the successor of the node with key 15 in </a:t>
            </a:r>
            <a:r>
              <a:rPr lang="en-US" sz="2500" dirty="0" smtClean="0"/>
              <a:t>Figure </a:t>
            </a:r>
            <a:r>
              <a:rPr lang="en-US" sz="2500" dirty="0"/>
              <a:t>is the node </a:t>
            </a:r>
            <a:r>
              <a:rPr lang="en-US" sz="2500" dirty="0" smtClean="0"/>
              <a:t>with key </a:t>
            </a:r>
            <a:r>
              <a:rPr lang="en-US" sz="2500" dirty="0"/>
              <a:t>17.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087776"/>
            <a:ext cx="4200433" cy="277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On the other hand, </a:t>
            </a:r>
            <a:r>
              <a:rPr lang="en-US" sz="2600" dirty="0" smtClean="0"/>
              <a:t>if </a:t>
            </a:r>
            <a:r>
              <a:rPr lang="en-US" sz="2600" dirty="0"/>
              <a:t>the right </a:t>
            </a:r>
            <a:r>
              <a:rPr lang="en-US" sz="2600" dirty="0" smtClean="0"/>
              <a:t>sub-tree of node </a:t>
            </a:r>
            <a:r>
              <a:rPr lang="en-US" sz="2600" dirty="0"/>
              <a:t>x is empty and x has a successor y, then y is the lowest ancestor of x </a:t>
            </a:r>
            <a:r>
              <a:rPr lang="en-US" sz="2600" dirty="0" smtClean="0"/>
              <a:t>whose left </a:t>
            </a:r>
            <a:r>
              <a:rPr lang="en-US" sz="2600" dirty="0"/>
              <a:t>child is also an ancestor of x. In </a:t>
            </a:r>
            <a:r>
              <a:rPr lang="en-US" sz="2600" dirty="0" smtClean="0"/>
              <a:t>the figure, </a:t>
            </a:r>
            <a:r>
              <a:rPr lang="en-US" sz="2600" dirty="0"/>
              <a:t>the successor of the node </a:t>
            </a:r>
            <a:r>
              <a:rPr lang="en-US" sz="2600" dirty="0" smtClean="0"/>
              <a:t>with key </a:t>
            </a:r>
            <a:r>
              <a:rPr lang="en-US" sz="2600" dirty="0"/>
              <a:t>13 is the node with key 15. </a:t>
            </a:r>
            <a:r>
              <a:rPr lang="en-US" sz="2600" dirty="0" smtClean="0"/>
              <a:t>To find </a:t>
            </a:r>
            <a:r>
              <a:rPr lang="en-US" sz="2600" dirty="0"/>
              <a:t>y, we simply go up the tree from x until </a:t>
            </a:r>
            <a:r>
              <a:rPr lang="en-US" sz="2600" dirty="0" smtClean="0"/>
              <a:t>we encounter </a:t>
            </a:r>
            <a:r>
              <a:rPr lang="en-US" sz="2600" dirty="0"/>
              <a:t>a node that is the left child of its parent; lines 3–7 of </a:t>
            </a:r>
            <a:r>
              <a:rPr lang="en-US" sz="2600" dirty="0" smtClean="0"/>
              <a:t>TREE-SUCCESSOR handle </a:t>
            </a:r>
            <a:r>
              <a:rPr lang="en-US" sz="2600" dirty="0"/>
              <a:t>this case.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087776"/>
            <a:ext cx="4200433" cy="277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running time of TREE-SUCCESSOR on a tree of height h is </a:t>
            </a:r>
            <a:r>
              <a:rPr lang="en-US" sz="2600" dirty="0" smtClean="0"/>
              <a:t>O(h), </a:t>
            </a:r>
            <a:r>
              <a:rPr lang="en-US" sz="2600" dirty="0"/>
              <a:t>since </a:t>
            </a:r>
            <a:r>
              <a:rPr lang="en-US" sz="2600" dirty="0" smtClean="0"/>
              <a:t>we either </a:t>
            </a:r>
            <a:r>
              <a:rPr lang="en-US" sz="2600" dirty="0"/>
              <a:t>follow a simple path up the tree or follow a simple path down the tree. </a:t>
            </a:r>
            <a:r>
              <a:rPr lang="en-US" sz="2600" dirty="0" smtClean="0"/>
              <a:t>The procedure </a:t>
            </a:r>
            <a:r>
              <a:rPr lang="en-US" sz="2600" dirty="0"/>
              <a:t>TREE-PREDECESSOR, which is symmetric to TREE-SUCCESSOR, </a:t>
            </a:r>
            <a:r>
              <a:rPr lang="en-US" sz="2600" dirty="0" smtClean="0"/>
              <a:t>also runs </a:t>
            </a:r>
            <a:r>
              <a:rPr lang="en-US" sz="2600" dirty="0"/>
              <a:t>in time </a:t>
            </a:r>
            <a:r>
              <a:rPr lang="en-US" sz="2600" dirty="0" smtClean="0"/>
              <a:t>O(h).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Insertion </a:t>
            </a:r>
            <a:r>
              <a:rPr lang="en-US" b="1" dirty="0" smtClean="0"/>
              <a:t>in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08" y="1676399"/>
            <a:ext cx="4038600" cy="4205749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dirty="0"/>
              <a:t>To insert a new value  into a binary search tree T , we use the procedure </a:t>
            </a:r>
            <a:r>
              <a:rPr lang="en-US" sz="2600" dirty="0" smtClean="0"/>
              <a:t>TREE-INSERT</a:t>
            </a:r>
            <a:r>
              <a:rPr lang="en-US" sz="2600" dirty="0"/>
              <a:t>.</a:t>
            </a:r>
          </a:p>
          <a:p>
            <a:pPr algn="just"/>
            <a:r>
              <a:rPr lang="en-US" sz="2600" dirty="0"/>
              <a:t>The procedure takes a node z</a:t>
            </a:r>
            <a:r>
              <a:rPr lang="en-US" sz="2600" dirty="0" smtClean="0"/>
              <a:t> </a:t>
            </a:r>
            <a:r>
              <a:rPr lang="en-US" sz="2600" dirty="0"/>
              <a:t>for which </a:t>
            </a:r>
            <a:r>
              <a:rPr lang="en-US" sz="2600" dirty="0" err="1" smtClean="0"/>
              <a:t>z.</a:t>
            </a:r>
            <a:r>
              <a:rPr lang="en-US" sz="2600" i="1" dirty="0" err="1" smtClean="0"/>
              <a:t>key</a:t>
            </a:r>
            <a:r>
              <a:rPr lang="en-US" sz="2600" i="1" dirty="0" smtClean="0"/>
              <a:t>=v </a:t>
            </a:r>
            <a:r>
              <a:rPr lang="en-US" sz="2600" i="1" dirty="0"/>
              <a:t>, </a:t>
            </a:r>
            <a:r>
              <a:rPr lang="en-US" sz="2600" i="1" dirty="0" err="1" smtClean="0"/>
              <a:t>z.left</a:t>
            </a:r>
            <a:r>
              <a:rPr lang="en-US" sz="2600" i="1" dirty="0" smtClean="0"/>
              <a:t> =NIL, </a:t>
            </a:r>
            <a:r>
              <a:rPr lang="en-US" sz="2600" dirty="0" smtClean="0"/>
              <a:t>and </a:t>
            </a:r>
            <a:r>
              <a:rPr lang="en-US" sz="2600" dirty="0" err="1" smtClean="0"/>
              <a:t>z.</a:t>
            </a:r>
            <a:r>
              <a:rPr lang="en-US" sz="2600" i="1" dirty="0" err="1" smtClean="0"/>
              <a:t>right</a:t>
            </a:r>
            <a:r>
              <a:rPr lang="en-US" sz="2600" i="1" dirty="0" smtClean="0"/>
              <a:t>=NIL</a:t>
            </a:r>
            <a:r>
              <a:rPr lang="en-US" sz="2600" i="1" dirty="0"/>
              <a:t>. It modifies T and some of the attributes of </a:t>
            </a:r>
            <a:r>
              <a:rPr lang="en-US" sz="2600" i="1" dirty="0" smtClean="0"/>
              <a:t>z in </a:t>
            </a:r>
            <a:r>
              <a:rPr lang="en-US" sz="2600" i="1" dirty="0"/>
              <a:t>such a way </a:t>
            </a:r>
            <a:r>
              <a:rPr lang="en-US" sz="2600" i="1" dirty="0" smtClean="0"/>
              <a:t>that </a:t>
            </a:r>
            <a:r>
              <a:rPr lang="en-US" sz="2600" dirty="0" smtClean="0"/>
              <a:t>it </a:t>
            </a:r>
            <a:r>
              <a:rPr lang="en-US" sz="2600" dirty="0"/>
              <a:t>inserts </a:t>
            </a:r>
            <a:r>
              <a:rPr lang="en-US" sz="2600" dirty="0" smtClean="0"/>
              <a:t>z </a:t>
            </a:r>
            <a:r>
              <a:rPr lang="en-US" sz="2600" dirty="0"/>
              <a:t>into an appropriate position in the tree.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8674" y="1676400"/>
            <a:ext cx="4801082" cy="4191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90600"/>
            <a:ext cx="554814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38200" y="4283095"/>
            <a:ext cx="7620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300" dirty="0"/>
              <a:t>Inserting an item with key 13 into a binary search tree. Lightly shaded nodes </a:t>
            </a:r>
            <a:r>
              <a:rPr lang="en-US" sz="2300" dirty="0" smtClean="0"/>
              <a:t>indicate the </a:t>
            </a:r>
            <a:r>
              <a:rPr lang="en-US" sz="2300" dirty="0"/>
              <a:t>simple path from the root down to the position where the item is inserted. The dashed </a:t>
            </a:r>
            <a:r>
              <a:rPr lang="en-US" sz="2300" dirty="0" smtClean="0"/>
              <a:t>line indicates </a:t>
            </a:r>
            <a:r>
              <a:rPr lang="en-US" sz="2300" dirty="0"/>
              <a:t>the link in the tree that is added to insert the item.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500" b="1" dirty="0" smtClean="0"/>
              <a:t>Explanation:</a:t>
            </a:r>
          </a:p>
          <a:p>
            <a:pPr algn="just"/>
            <a:r>
              <a:rPr lang="en-US" sz="2400" dirty="0" smtClean="0"/>
              <a:t>TREE-INSERT </a:t>
            </a:r>
            <a:r>
              <a:rPr lang="en-US" sz="2400" dirty="0"/>
              <a:t>begins at the root of </a:t>
            </a:r>
            <a:r>
              <a:rPr lang="en-US" sz="2400" dirty="0" smtClean="0"/>
              <a:t>the tree </a:t>
            </a:r>
            <a:r>
              <a:rPr lang="en-US" sz="2400" dirty="0"/>
              <a:t>and the pointer x traces a simple path downward looking for a NIL to </a:t>
            </a:r>
            <a:r>
              <a:rPr lang="en-US" sz="2400" dirty="0" smtClean="0"/>
              <a:t>replace with </a:t>
            </a:r>
            <a:r>
              <a:rPr lang="en-US" sz="2400" dirty="0"/>
              <a:t>the input item </a:t>
            </a:r>
            <a:r>
              <a:rPr lang="en-US" sz="2400" dirty="0" smtClean="0"/>
              <a:t>z. </a:t>
            </a:r>
            <a:r>
              <a:rPr lang="en-US" sz="2400" dirty="0"/>
              <a:t>The procedure maintains the </a:t>
            </a:r>
            <a:r>
              <a:rPr lang="en-US" sz="2400" b="1" i="1" dirty="0"/>
              <a:t>trailing pointer y as the </a:t>
            </a:r>
            <a:r>
              <a:rPr lang="en-US" sz="2400" b="1" i="1" dirty="0" smtClean="0"/>
              <a:t>parent </a:t>
            </a:r>
            <a:r>
              <a:rPr lang="en-US" sz="2400" dirty="0" smtClean="0"/>
              <a:t>of </a:t>
            </a:r>
            <a:r>
              <a:rPr lang="en-US" sz="2400" dirty="0"/>
              <a:t>x. </a:t>
            </a:r>
            <a:endParaRPr lang="en-US" sz="2400" dirty="0" smtClean="0"/>
          </a:p>
          <a:p>
            <a:pPr algn="just"/>
            <a:r>
              <a:rPr lang="en-US" sz="2400" dirty="0" smtClean="0"/>
              <a:t>After </a:t>
            </a:r>
            <a:r>
              <a:rPr lang="en-US" sz="2400" dirty="0"/>
              <a:t>initialization, the </a:t>
            </a:r>
            <a:r>
              <a:rPr lang="en-US" sz="2400" b="1" dirty="0"/>
              <a:t>while loop in lines 3–7 causes these two </a:t>
            </a:r>
            <a:r>
              <a:rPr lang="en-US" sz="2400" b="1" dirty="0" smtClean="0"/>
              <a:t>pointers </a:t>
            </a:r>
            <a:r>
              <a:rPr lang="en-US" sz="2400" dirty="0" smtClean="0"/>
              <a:t>to </a:t>
            </a:r>
            <a:r>
              <a:rPr lang="en-US" sz="2400" dirty="0"/>
              <a:t>move down the tree, going left or right depending on the comparison of </a:t>
            </a:r>
            <a:r>
              <a:rPr lang="en-US" sz="2400" dirty="0" err="1" smtClean="0"/>
              <a:t>z.</a:t>
            </a:r>
            <a:r>
              <a:rPr lang="en-US" sz="2400" i="1" dirty="0" err="1" smtClean="0"/>
              <a:t>key</a:t>
            </a:r>
            <a:r>
              <a:rPr lang="en-US" sz="2400" i="1" dirty="0" smtClean="0"/>
              <a:t> </a:t>
            </a:r>
            <a:r>
              <a:rPr lang="en-US" sz="2400" dirty="0" smtClean="0"/>
              <a:t>with </a:t>
            </a:r>
            <a:r>
              <a:rPr lang="en-US" sz="2400" dirty="0" err="1" smtClean="0"/>
              <a:t>x.</a:t>
            </a:r>
            <a:r>
              <a:rPr lang="en-US" sz="2400" i="1" dirty="0" err="1" smtClean="0"/>
              <a:t>key</a:t>
            </a:r>
            <a:r>
              <a:rPr lang="en-US" sz="2400" i="1" dirty="0"/>
              <a:t>, until x becomes NIL. This NIL occupies the position where we wish </a:t>
            </a:r>
            <a:r>
              <a:rPr lang="en-US" sz="2400" i="1" dirty="0" smtClean="0"/>
              <a:t>to </a:t>
            </a:r>
            <a:r>
              <a:rPr lang="en-US" sz="2400" dirty="0" smtClean="0"/>
              <a:t>place </a:t>
            </a:r>
            <a:r>
              <a:rPr lang="en-US" sz="2400" dirty="0"/>
              <a:t>the input item </a:t>
            </a:r>
            <a:r>
              <a:rPr lang="en-US" sz="2400" dirty="0" smtClean="0"/>
              <a:t>z. </a:t>
            </a:r>
            <a:r>
              <a:rPr lang="en-US" sz="2400" dirty="0"/>
              <a:t>We need the trailing pointer y, because by the time we </a:t>
            </a:r>
            <a:r>
              <a:rPr lang="en-US" sz="2400" dirty="0" smtClean="0"/>
              <a:t>find the </a:t>
            </a:r>
            <a:r>
              <a:rPr lang="en-US" sz="2400" dirty="0"/>
              <a:t>NIL where </a:t>
            </a:r>
            <a:r>
              <a:rPr lang="en-US" sz="2400" dirty="0" smtClean="0"/>
              <a:t>z </a:t>
            </a:r>
            <a:r>
              <a:rPr lang="en-US" sz="2400" dirty="0"/>
              <a:t>belongs, the search has proceeded one step beyond the node </a:t>
            </a:r>
            <a:r>
              <a:rPr lang="en-US" sz="2400" dirty="0" smtClean="0"/>
              <a:t>that needs </a:t>
            </a:r>
            <a:r>
              <a:rPr lang="en-US" sz="2400" dirty="0"/>
              <a:t>to be changed. Lines 8–13 set the pointers that cause ’ to be inserted.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US" b="1" dirty="0" smtClean="0"/>
              <a:t>eletion in BST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48" y="1524000"/>
            <a:ext cx="9053512" cy="409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procedure for deleting a given node ’ from a binary search tree T takes </a:t>
            </a:r>
            <a:r>
              <a:rPr lang="en-US" sz="2600" dirty="0" smtClean="0"/>
              <a:t>as arguments </a:t>
            </a:r>
            <a:r>
              <a:rPr lang="en-US" sz="2600" dirty="0"/>
              <a:t>pointers to T and </a:t>
            </a:r>
            <a:r>
              <a:rPr lang="en-US" sz="2600" dirty="0" smtClean="0"/>
              <a:t>z. Consider the </a:t>
            </a:r>
            <a:r>
              <a:rPr lang="en-US" sz="2600" dirty="0"/>
              <a:t>four </a:t>
            </a:r>
            <a:r>
              <a:rPr lang="en-US" sz="2600" dirty="0" smtClean="0"/>
              <a:t>cases to delete z.</a:t>
            </a:r>
          </a:p>
          <a:p>
            <a:pPr algn="just">
              <a:buNone/>
            </a:pPr>
            <a:r>
              <a:rPr lang="en-US" sz="2600" b="1" dirty="0" smtClean="0"/>
              <a:t>Case 1:</a:t>
            </a:r>
          </a:p>
          <a:p>
            <a:pPr algn="just"/>
            <a:r>
              <a:rPr lang="en-US" sz="2600" dirty="0"/>
              <a:t>If </a:t>
            </a:r>
            <a:r>
              <a:rPr lang="en-US" sz="2600" dirty="0" smtClean="0"/>
              <a:t>z </a:t>
            </a:r>
            <a:r>
              <a:rPr lang="en-US" sz="2600" dirty="0"/>
              <a:t>has no left child (part (a) of the figure), then we replace </a:t>
            </a:r>
            <a:r>
              <a:rPr lang="en-US" sz="2600" dirty="0" smtClean="0"/>
              <a:t>z </a:t>
            </a:r>
            <a:r>
              <a:rPr lang="en-US" sz="2600" dirty="0"/>
              <a:t>by its right </a:t>
            </a:r>
            <a:r>
              <a:rPr lang="en-US" sz="2600" dirty="0" smtClean="0"/>
              <a:t>child, which </a:t>
            </a:r>
            <a:r>
              <a:rPr lang="en-US" sz="2600" dirty="0"/>
              <a:t>may or may not be NIL. When </a:t>
            </a:r>
            <a:r>
              <a:rPr lang="en-US" sz="2600" dirty="0" err="1"/>
              <a:t>z</a:t>
            </a:r>
            <a:r>
              <a:rPr lang="en-US" sz="2600" dirty="0" err="1" smtClean="0"/>
              <a:t>’s</a:t>
            </a:r>
            <a:r>
              <a:rPr lang="en-US" sz="2600" dirty="0" smtClean="0"/>
              <a:t> </a:t>
            </a:r>
            <a:r>
              <a:rPr lang="en-US" sz="2600" dirty="0"/>
              <a:t>right child is NIL, this case deals </a:t>
            </a:r>
            <a:r>
              <a:rPr lang="en-US" sz="2600" dirty="0" smtClean="0"/>
              <a:t>with the </a:t>
            </a:r>
            <a:r>
              <a:rPr lang="en-US" sz="2600" dirty="0"/>
              <a:t>situation in which </a:t>
            </a:r>
            <a:r>
              <a:rPr lang="en-US" sz="2600" dirty="0" smtClean="0"/>
              <a:t>z </a:t>
            </a:r>
            <a:r>
              <a:rPr lang="en-US" sz="2600" dirty="0"/>
              <a:t>has no children. When </a:t>
            </a:r>
            <a:r>
              <a:rPr lang="en-US" sz="2600" dirty="0" err="1" smtClean="0"/>
              <a:t>z’s</a:t>
            </a:r>
            <a:r>
              <a:rPr lang="en-US" sz="2600" dirty="0" smtClean="0"/>
              <a:t> </a:t>
            </a:r>
            <a:r>
              <a:rPr lang="en-US" sz="2600" dirty="0"/>
              <a:t>right child is non-NIL, </a:t>
            </a:r>
            <a:r>
              <a:rPr lang="en-US" sz="2600" dirty="0" smtClean="0"/>
              <a:t>this case </a:t>
            </a:r>
            <a:r>
              <a:rPr lang="en-US" sz="2600" dirty="0"/>
              <a:t>handles the situation in which </a:t>
            </a:r>
            <a:r>
              <a:rPr lang="en-US" sz="2600" dirty="0" smtClean="0"/>
              <a:t>z </a:t>
            </a:r>
            <a:r>
              <a:rPr lang="en-US" sz="2600" dirty="0"/>
              <a:t>has just one child, which is its right child.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600" b="1" dirty="0" smtClean="0"/>
              <a:t>Case 2:</a:t>
            </a:r>
          </a:p>
          <a:p>
            <a:pPr algn="just"/>
            <a:r>
              <a:rPr lang="en-US" sz="2600" dirty="0"/>
              <a:t>If </a:t>
            </a:r>
            <a:r>
              <a:rPr lang="en-US" sz="2600" dirty="0" smtClean="0"/>
              <a:t>z </a:t>
            </a:r>
            <a:r>
              <a:rPr lang="en-US" sz="2600" dirty="0"/>
              <a:t>has just one child, which is its left child (part (b) of the figure), then </a:t>
            </a:r>
            <a:r>
              <a:rPr lang="en-US" sz="2600" dirty="0" smtClean="0"/>
              <a:t>we replace z </a:t>
            </a:r>
            <a:r>
              <a:rPr lang="en-US" sz="2600" dirty="0"/>
              <a:t>by its left child</a:t>
            </a:r>
            <a:r>
              <a:rPr lang="en-US" sz="2600" dirty="0" smtClean="0"/>
              <a:t>.</a:t>
            </a:r>
          </a:p>
          <a:p>
            <a:pPr algn="just">
              <a:buNone/>
            </a:pPr>
            <a:r>
              <a:rPr lang="en-US" sz="2600" b="1" dirty="0" smtClean="0"/>
              <a:t>Case 3 and 4:</a:t>
            </a:r>
          </a:p>
          <a:p>
            <a:pPr algn="just"/>
            <a:r>
              <a:rPr lang="en-US" sz="2600" dirty="0"/>
              <a:t>Otherwise, </a:t>
            </a:r>
            <a:r>
              <a:rPr lang="en-US" sz="2600" dirty="0" smtClean="0"/>
              <a:t>z </a:t>
            </a:r>
            <a:r>
              <a:rPr lang="en-US" sz="2600" dirty="0"/>
              <a:t>has both a left and a right child. We find </a:t>
            </a:r>
            <a:r>
              <a:rPr lang="en-US" sz="2600" dirty="0" err="1" smtClean="0"/>
              <a:t>z’s</a:t>
            </a:r>
            <a:r>
              <a:rPr lang="en-US" sz="2600" dirty="0" smtClean="0"/>
              <a:t> </a:t>
            </a:r>
            <a:r>
              <a:rPr lang="en-US" sz="2600" dirty="0"/>
              <a:t>successor y, </a:t>
            </a:r>
            <a:r>
              <a:rPr lang="en-US" sz="2600" dirty="0" smtClean="0"/>
              <a:t>which lies </a:t>
            </a:r>
            <a:r>
              <a:rPr lang="en-US" sz="2600" dirty="0"/>
              <a:t>in </a:t>
            </a:r>
            <a:r>
              <a:rPr lang="en-US" sz="2600" dirty="0" err="1" smtClean="0"/>
              <a:t>z’s</a:t>
            </a:r>
            <a:r>
              <a:rPr lang="en-US" sz="2600" dirty="0" smtClean="0"/>
              <a:t> </a:t>
            </a:r>
            <a:r>
              <a:rPr lang="en-US" sz="2600" dirty="0"/>
              <a:t>right </a:t>
            </a:r>
            <a:r>
              <a:rPr lang="en-US" sz="2600" dirty="0" smtClean="0"/>
              <a:t>sub-tree </a:t>
            </a:r>
            <a:r>
              <a:rPr lang="en-US" sz="2600" dirty="0"/>
              <a:t>and has no left </a:t>
            </a:r>
            <a:r>
              <a:rPr lang="en-US" sz="2600" dirty="0" smtClean="0"/>
              <a:t>child. </a:t>
            </a:r>
            <a:r>
              <a:rPr lang="en-US" sz="2600" dirty="0"/>
              <a:t>We want </a:t>
            </a:r>
            <a:r>
              <a:rPr lang="en-US" sz="2600" dirty="0" smtClean="0"/>
              <a:t>to splice </a:t>
            </a:r>
            <a:r>
              <a:rPr lang="en-US" sz="2600" dirty="0"/>
              <a:t>y out of its current location and have it replace ’ in the tree.</a:t>
            </a:r>
          </a:p>
          <a:p>
            <a:pPr algn="just"/>
            <a:r>
              <a:rPr lang="en-US" sz="2600" dirty="0"/>
              <a:t> If y is </a:t>
            </a:r>
            <a:r>
              <a:rPr lang="en-US" sz="2600" dirty="0" err="1" smtClean="0"/>
              <a:t>z’s</a:t>
            </a:r>
            <a:r>
              <a:rPr lang="en-US" sz="2600" dirty="0" smtClean="0"/>
              <a:t> </a:t>
            </a:r>
            <a:r>
              <a:rPr lang="en-US" sz="2600" dirty="0"/>
              <a:t>right child (part (c)), then we </a:t>
            </a:r>
            <a:r>
              <a:rPr lang="en-US" sz="2600" dirty="0" smtClean="0"/>
              <a:t>replace z </a:t>
            </a:r>
            <a:r>
              <a:rPr lang="en-US" sz="2600" dirty="0"/>
              <a:t>by y, leaving </a:t>
            </a:r>
            <a:r>
              <a:rPr lang="en-US" sz="2600" dirty="0" err="1"/>
              <a:t>y’s</a:t>
            </a:r>
            <a:r>
              <a:rPr lang="en-US" sz="2600" dirty="0"/>
              <a:t> </a:t>
            </a:r>
            <a:r>
              <a:rPr lang="en-US" sz="2600" dirty="0" smtClean="0"/>
              <a:t>right child </a:t>
            </a:r>
            <a:r>
              <a:rPr lang="en-US" sz="2600" dirty="0"/>
              <a:t>alone.</a:t>
            </a:r>
          </a:p>
          <a:p>
            <a:pPr algn="just"/>
            <a:r>
              <a:rPr lang="en-US" sz="2600" dirty="0"/>
              <a:t> Otherwise, y lies within </a:t>
            </a:r>
            <a:r>
              <a:rPr lang="en-US" sz="2600" dirty="0" err="1" smtClean="0"/>
              <a:t>z’s</a:t>
            </a:r>
            <a:r>
              <a:rPr lang="en-US" sz="2600" dirty="0" smtClean="0"/>
              <a:t> </a:t>
            </a:r>
            <a:r>
              <a:rPr lang="en-US" sz="2600" dirty="0"/>
              <a:t>right </a:t>
            </a:r>
            <a:r>
              <a:rPr lang="en-US" sz="2600" dirty="0" smtClean="0"/>
              <a:t>sub-tree </a:t>
            </a:r>
            <a:r>
              <a:rPr lang="en-US" sz="2600" dirty="0"/>
              <a:t>but is not </a:t>
            </a:r>
            <a:r>
              <a:rPr lang="en-US" sz="2600" dirty="0" err="1" smtClean="0"/>
              <a:t>z’s</a:t>
            </a:r>
            <a:r>
              <a:rPr lang="en-US" sz="2600" dirty="0" smtClean="0"/>
              <a:t> </a:t>
            </a:r>
            <a:r>
              <a:rPr lang="en-US" sz="2600" dirty="0"/>
              <a:t>right child (part (d</a:t>
            </a:r>
            <a:r>
              <a:rPr lang="en-US" sz="2600" dirty="0" smtClean="0"/>
              <a:t>)). In </a:t>
            </a:r>
            <a:r>
              <a:rPr lang="en-US" sz="2600" dirty="0"/>
              <a:t>this case, we first replace y by its own right child, and then we replace </a:t>
            </a:r>
            <a:r>
              <a:rPr lang="en-US" sz="2600" dirty="0" smtClean="0"/>
              <a:t>z by </a:t>
            </a:r>
            <a:r>
              <a:rPr lang="en-US" sz="2600" dirty="0"/>
              <a:t>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Querying a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SEARCH operation,</a:t>
            </a:r>
          </a:p>
          <a:p>
            <a:r>
              <a:rPr lang="en-US" sz="2600" dirty="0" smtClean="0"/>
              <a:t>MINIMUM</a:t>
            </a:r>
            <a:r>
              <a:rPr lang="en-US" sz="2600" dirty="0"/>
              <a:t>,</a:t>
            </a:r>
          </a:p>
          <a:p>
            <a:r>
              <a:rPr lang="en-US" sz="2600" dirty="0"/>
              <a:t>MAXIMUM, </a:t>
            </a:r>
            <a:endParaRPr lang="en-US" sz="2600" dirty="0" smtClean="0"/>
          </a:p>
          <a:p>
            <a:r>
              <a:rPr lang="en-US" sz="2600" dirty="0" smtClean="0"/>
              <a:t>SUCCESSOR</a:t>
            </a:r>
            <a:r>
              <a:rPr lang="en-US" sz="2600" dirty="0"/>
              <a:t>, and </a:t>
            </a:r>
            <a:endParaRPr lang="en-US" sz="2600" dirty="0" smtClean="0"/>
          </a:p>
          <a:p>
            <a:r>
              <a:rPr lang="en-US" sz="2600" dirty="0" smtClean="0"/>
              <a:t>PREDECESSOR</a:t>
            </a:r>
            <a:r>
              <a:rPr lang="en-US" sz="2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599" y="1524000"/>
            <a:ext cx="639553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307256" cy="489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609600"/>
            <a:ext cx="8305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Deleting a node </a:t>
            </a:r>
            <a:r>
              <a:rPr lang="en-US" sz="2400" dirty="0" smtClean="0"/>
              <a:t>z </a:t>
            </a:r>
            <a:r>
              <a:rPr lang="en-US" sz="2400" dirty="0"/>
              <a:t>from a binary search tree.  </a:t>
            </a:r>
            <a:r>
              <a:rPr lang="en-US" sz="2400" dirty="0" smtClean="0"/>
              <a:t>Node z </a:t>
            </a:r>
            <a:r>
              <a:rPr lang="en-US" sz="2400" dirty="0"/>
              <a:t>may be the root, a left child </a:t>
            </a:r>
            <a:r>
              <a:rPr lang="en-US" sz="2400" dirty="0" smtClean="0"/>
              <a:t>of node </a:t>
            </a:r>
            <a:r>
              <a:rPr lang="en-US" sz="2400" dirty="0"/>
              <a:t>q, or a right child of q. </a:t>
            </a:r>
            <a:endParaRPr lang="en-US" sz="2400" dirty="0" smtClean="0"/>
          </a:p>
          <a:p>
            <a:pPr algn="just"/>
            <a:endParaRPr lang="en-US" sz="2400" b="1" dirty="0"/>
          </a:p>
          <a:p>
            <a:pPr algn="just"/>
            <a:r>
              <a:rPr lang="en-US" sz="2400" b="1" dirty="0" smtClean="0"/>
              <a:t>(</a:t>
            </a:r>
            <a:r>
              <a:rPr lang="en-US" sz="2400" b="1" dirty="0"/>
              <a:t>a) Node </a:t>
            </a:r>
            <a:r>
              <a:rPr lang="en-US" sz="2400" b="1" dirty="0" smtClean="0"/>
              <a:t>z </a:t>
            </a:r>
            <a:r>
              <a:rPr lang="en-US" sz="2400" b="1" dirty="0"/>
              <a:t>has no left child. We replace </a:t>
            </a:r>
            <a:r>
              <a:rPr lang="en-US" sz="2400" b="1" dirty="0" smtClean="0"/>
              <a:t>z </a:t>
            </a:r>
            <a:r>
              <a:rPr lang="en-US" sz="2400" b="1" dirty="0"/>
              <a:t>by its right child r, </a:t>
            </a:r>
            <a:r>
              <a:rPr lang="en-US" sz="2400" b="1" dirty="0" smtClean="0"/>
              <a:t>which </a:t>
            </a:r>
            <a:r>
              <a:rPr lang="en-US" sz="2400" dirty="0" smtClean="0"/>
              <a:t>may </a:t>
            </a:r>
            <a:r>
              <a:rPr lang="en-US" sz="2400" dirty="0"/>
              <a:t>or may not be NIL. </a:t>
            </a:r>
            <a:endParaRPr lang="en-US" sz="2400" dirty="0" smtClean="0"/>
          </a:p>
          <a:p>
            <a:pPr algn="just"/>
            <a:endParaRPr lang="en-US" sz="2400" b="1" dirty="0"/>
          </a:p>
          <a:p>
            <a:pPr algn="just"/>
            <a:r>
              <a:rPr lang="en-US" sz="2400" b="1" dirty="0" smtClean="0"/>
              <a:t>(</a:t>
            </a:r>
            <a:r>
              <a:rPr lang="en-US" sz="2400" b="1" dirty="0"/>
              <a:t>b) Node </a:t>
            </a:r>
            <a:r>
              <a:rPr lang="en-US" sz="2400" b="1" dirty="0" smtClean="0"/>
              <a:t>z </a:t>
            </a:r>
            <a:r>
              <a:rPr lang="en-US" sz="2400" b="1" dirty="0"/>
              <a:t>has a left child l but no right child. We replace </a:t>
            </a:r>
            <a:r>
              <a:rPr lang="en-US" sz="2400" b="1" dirty="0" smtClean="0"/>
              <a:t>z </a:t>
            </a:r>
            <a:r>
              <a:rPr lang="en-US" sz="2400" b="1" dirty="0"/>
              <a:t>by l . </a:t>
            </a:r>
            <a:endParaRPr lang="en-US" sz="2400" b="1" dirty="0" smtClean="0"/>
          </a:p>
          <a:p>
            <a:pPr algn="just"/>
            <a:endParaRPr lang="en-US" sz="2400" b="1" dirty="0"/>
          </a:p>
          <a:p>
            <a:pPr algn="just"/>
            <a:r>
              <a:rPr lang="en-US" sz="2400" b="1" dirty="0" smtClean="0"/>
              <a:t>(</a:t>
            </a:r>
            <a:r>
              <a:rPr lang="en-US" sz="2400" b="1" dirty="0"/>
              <a:t>c) </a:t>
            </a:r>
            <a:r>
              <a:rPr lang="en-US" sz="2400" b="1" dirty="0" smtClean="0"/>
              <a:t>Node z </a:t>
            </a:r>
            <a:r>
              <a:rPr lang="en-US" sz="2400" dirty="0" smtClean="0"/>
              <a:t>has </a:t>
            </a:r>
            <a:r>
              <a:rPr lang="en-US" sz="2400" dirty="0"/>
              <a:t>two children; its left child is node l , its right child is its successor y, and </a:t>
            </a:r>
            <a:r>
              <a:rPr lang="en-US" sz="2400" dirty="0" err="1"/>
              <a:t>y’s</a:t>
            </a:r>
            <a:r>
              <a:rPr lang="en-US" sz="2400" dirty="0"/>
              <a:t> right child is node </a:t>
            </a:r>
            <a:r>
              <a:rPr lang="en-US" sz="2400" dirty="0" smtClean="0"/>
              <a:t>x. We </a:t>
            </a:r>
            <a:r>
              <a:rPr lang="en-US" sz="2400" dirty="0"/>
              <a:t>replace </a:t>
            </a:r>
            <a:r>
              <a:rPr lang="en-US" sz="2400" dirty="0" smtClean="0"/>
              <a:t>z </a:t>
            </a:r>
            <a:r>
              <a:rPr lang="en-US" sz="2400" dirty="0"/>
              <a:t>by y, updating </a:t>
            </a:r>
            <a:r>
              <a:rPr lang="en-US" sz="2400" dirty="0" err="1"/>
              <a:t>y’s</a:t>
            </a:r>
            <a:r>
              <a:rPr lang="en-US" sz="2400" dirty="0"/>
              <a:t> left child to become l, but leaving x as </a:t>
            </a:r>
            <a:r>
              <a:rPr lang="en-US" sz="2400" dirty="0" err="1"/>
              <a:t>y’s</a:t>
            </a:r>
            <a:r>
              <a:rPr lang="en-US" sz="2400" dirty="0"/>
              <a:t> right child. </a:t>
            </a:r>
            <a:endParaRPr lang="en-US" sz="2400" dirty="0" smtClean="0"/>
          </a:p>
          <a:p>
            <a:pPr algn="just"/>
            <a:endParaRPr lang="en-US" sz="2400" b="1" dirty="0"/>
          </a:p>
          <a:p>
            <a:pPr algn="just"/>
            <a:r>
              <a:rPr lang="en-US" sz="2400" b="1" dirty="0" smtClean="0"/>
              <a:t>(</a:t>
            </a:r>
            <a:r>
              <a:rPr lang="en-US" sz="2400" b="1" dirty="0"/>
              <a:t>d) </a:t>
            </a:r>
            <a:r>
              <a:rPr lang="en-US" sz="2400" b="1" dirty="0" smtClean="0"/>
              <a:t>Node z </a:t>
            </a:r>
            <a:r>
              <a:rPr lang="en-US" sz="2400" dirty="0" smtClean="0"/>
              <a:t>has </a:t>
            </a:r>
            <a:r>
              <a:rPr lang="en-US" sz="2400" dirty="0"/>
              <a:t>two children (left child l and right child r), and its successor </a:t>
            </a:r>
            <a:r>
              <a:rPr lang="en-US" sz="2400" dirty="0" smtClean="0"/>
              <a:t>y≠ </a:t>
            </a:r>
            <a:r>
              <a:rPr lang="en-US" sz="2400" dirty="0"/>
              <a:t>r lies within the </a:t>
            </a:r>
            <a:r>
              <a:rPr lang="en-US" sz="2400" dirty="0" smtClean="0"/>
              <a:t>sub-tree rooted at </a:t>
            </a:r>
            <a:r>
              <a:rPr lang="en-US" sz="2400" dirty="0"/>
              <a:t>r. We replace y by its own right child x, and we set y to be </a:t>
            </a:r>
            <a:r>
              <a:rPr lang="en-US" sz="2400" dirty="0" err="1"/>
              <a:t>r’s</a:t>
            </a:r>
            <a:r>
              <a:rPr lang="en-US" sz="2400" dirty="0"/>
              <a:t> parent. Then, we set y to be </a:t>
            </a:r>
            <a:r>
              <a:rPr lang="en-US" sz="2400" dirty="0" err="1" smtClean="0"/>
              <a:t>q’s</a:t>
            </a:r>
            <a:r>
              <a:rPr lang="en-US" sz="2400" dirty="0" smtClean="0"/>
              <a:t> child </a:t>
            </a:r>
            <a:r>
              <a:rPr lang="en-US" sz="2400" dirty="0"/>
              <a:t>and the parent of l 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Binary Search Tree - Worst Time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Worst case running time is O(N)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What happens when you Insert elements in ascending order?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Insert: 2, 4, 6, 8, 10, 12 into an empty BST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Problem: Lack of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 “balance”: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compare depths of left and right </a:t>
            </a:r>
            <a:r>
              <a:rPr lang="en-US" dirty="0" smtClean="0">
                <a:sym typeface="Symbol" pitchFamily="18" charset="2"/>
              </a:rPr>
              <a:t>sub-tree</a:t>
            </a:r>
            <a:endParaRPr lang="en-US" dirty="0">
              <a:solidFill>
                <a:srgbClr val="0000FF"/>
              </a:solidFill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Unbalanced degenerate tree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Balanced and unbalanced BST</a:t>
            </a:r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57912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77724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5105400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6400800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cxnSp>
        <p:nvCxnSpPr>
          <p:cNvPr id="9" name="AutoShape 11"/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6181725" y="2447925"/>
            <a:ext cx="7429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" name="AutoShape 12"/>
          <p:cNvCxnSpPr>
            <a:cxnSpLocks noChangeShapeType="1"/>
            <a:stCxn id="4" idx="5"/>
            <a:endCxn id="6" idx="1"/>
          </p:cNvCxnSpPr>
          <p:nvPr/>
        </p:nvCxnSpPr>
        <p:spPr bwMode="auto">
          <a:xfrm>
            <a:off x="7248525" y="2447925"/>
            <a:ext cx="5905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" name="AutoShape 13"/>
          <p:cNvCxnSpPr>
            <a:cxnSpLocks noChangeShapeType="1"/>
            <a:stCxn id="5" idx="3"/>
            <a:endCxn id="7" idx="0"/>
          </p:cNvCxnSpPr>
          <p:nvPr/>
        </p:nvCxnSpPr>
        <p:spPr bwMode="auto">
          <a:xfrm flipH="1">
            <a:off x="5334000" y="3133725"/>
            <a:ext cx="5238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" name="AutoShape 14"/>
          <p:cNvCxnSpPr>
            <a:cxnSpLocks noChangeShapeType="1"/>
            <a:stCxn id="5" idx="5"/>
            <a:endCxn id="8" idx="0"/>
          </p:cNvCxnSpPr>
          <p:nvPr/>
        </p:nvCxnSpPr>
        <p:spPr bwMode="auto">
          <a:xfrm>
            <a:off x="6181725" y="31337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2590800" y="2057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4572000" y="4343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3048000" y="2590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35052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5638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5105400" y="4953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cxnSp>
        <p:nvCxnSpPr>
          <p:cNvPr id="20" name="AutoShape 24"/>
          <p:cNvCxnSpPr>
            <a:cxnSpLocks noChangeShapeType="1"/>
            <a:stCxn id="16" idx="5"/>
            <a:endCxn id="14" idx="7"/>
          </p:cNvCxnSpPr>
          <p:nvPr/>
        </p:nvCxnSpPr>
        <p:spPr bwMode="auto">
          <a:xfrm>
            <a:off x="4429125" y="4124325"/>
            <a:ext cx="5334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1" name="AutoShape 25"/>
          <p:cNvCxnSpPr>
            <a:cxnSpLocks noChangeShapeType="1"/>
            <a:stCxn id="13" idx="5"/>
            <a:endCxn id="15" idx="0"/>
          </p:cNvCxnSpPr>
          <p:nvPr/>
        </p:nvCxnSpPr>
        <p:spPr bwMode="auto">
          <a:xfrm>
            <a:off x="2981325" y="2447925"/>
            <a:ext cx="2952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" name="AutoShape 26"/>
          <p:cNvCxnSpPr>
            <a:cxnSpLocks noChangeShapeType="1"/>
            <a:stCxn id="19" idx="5"/>
            <a:endCxn id="18" idx="0"/>
          </p:cNvCxnSpPr>
          <p:nvPr/>
        </p:nvCxnSpPr>
        <p:spPr bwMode="auto">
          <a:xfrm>
            <a:off x="5495925" y="53435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" name="AutoShape 27"/>
          <p:cNvCxnSpPr>
            <a:cxnSpLocks noChangeShapeType="1"/>
            <a:stCxn id="14" idx="5"/>
            <a:endCxn id="19" idx="0"/>
          </p:cNvCxnSpPr>
          <p:nvPr/>
        </p:nvCxnSpPr>
        <p:spPr bwMode="auto">
          <a:xfrm>
            <a:off x="4962525" y="47339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" name="AutoShape 28"/>
          <p:cNvCxnSpPr>
            <a:cxnSpLocks noChangeShapeType="1"/>
            <a:stCxn id="17" idx="5"/>
            <a:endCxn id="16" idx="0"/>
          </p:cNvCxnSpPr>
          <p:nvPr/>
        </p:nvCxnSpPr>
        <p:spPr bwMode="auto">
          <a:xfrm>
            <a:off x="3895725" y="35147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" name="AutoShape 29"/>
          <p:cNvCxnSpPr>
            <a:cxnSpLocks noChangeShapeType="1"/>
            <a:stCxn id="15" idx="5"/>
            <a:endCxn id="17" idx="0"/>
          </p:cNvCxnSpPr>
          <p:nvPr/>
        </p:nvCxnSpPr>
        <p:spPr bwMode="auto">
          <a:xfrm>
            <a:off x="3438525" y="2981325"/>
            <a:ext cx="2952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32"/>
          <p:cNvSpPr>
            <a:spLocks noChangeArrowheads="1"/>
          </p:cNvSpPr>
          <p:nvPr/>
        </p:nvSpPr>
        <p:spPr bwMode="auto">
          <a:xfrm>
            <a:off x="2286000" y="4114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1219200" y="4800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28" name="Oval 34"/>
          <p:cNvSpPr>
            <a:spLocks noChangeArrowheads="1"/>
          </p:cNvSpPr>
          <p:nvPr/>
        </p:nvSpPr>
        <p:spPr bwMode="auto">
          <a:xfrm>
            <a:off x="3200400" y="4800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29" name="Oval 35"/>
          <p:cNvSpPr>
            <a:spLocks noChangeArrowheads="1"/>
          </p:cNvSpPr>
          <p:nvPr/>
        </p:nvSpPr>
        <p:spPr bwMode="auto">
          <a:xfrm>
            <a:off x="2590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30" name="Oval 36"/>
          <p:cNvSpPr>
            <a:spLocks noChangeArrowheads="1"/>
          </p:cNvSpPr>
          <p:nvPr/>
        </p:nvSpPr>
        <p:spPr bwMode="auto">
          <a:xfrm>
            <a:off x="38100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sp>
        <p:nvSpPr>
          <p:cNvPr id="31" name="Oval 37"/>
          <p:cNvSpPr>
            <a:spLocks noChangeArrowheads="1"/>
          </p:cNvSpPr>
          <p:nvPr/>
        </p:nvSpPr>
        <p:spPr bwMode="auto">
          <a:xfrm>
            <a:off x="5334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32" name="Oval 38"/>
          <p:cNvSpPr>
            <a:spLocks noChangeArrowheads="1"/>
          </p:cNvSpPr>
          <p:nvPr/>
        </p:nvSpPr>
        <p:spPr bwMode="auto">
          <a:xfrm>
            <a:off x="1828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cxnSp>
        <p:nvCxnSpPr>
          <p:cNvPr id="33" name="AutoShape 39"/>
          <p:cNvCxnSpPr>
            <a:cxnSpLocks noChangeShapeType="1"/>
            <a:stCxn id="26" idx="3"/>
            <a:endCxn id="27" idx="7"/>
          </p:cNvCxnSpPr>
          <p:nvPr/>
        </p:nvCxnSpPr>
        <p:spPr bwMode="auto">
          <a:xfrm flipH="1">
            <a:off x="1609725" y="4505325"/>
            <a:ext cx="7429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4" name="AutoShape 40"/>
          <p:cNvCxnSpPr>
            <a:cxnSpLocks noChangeShapeType="1"/>
            <a:stCxn id="26" idx="5"/>
            <a:endCxn id="28" idx="1"/>
          </p:cNvCxnSpPr>
          <p:nvPr/>
        </p:nvCxnSpPr>
        <p:spPr bwMode="auto">
          <a:xfrm>
            <a:off x="2676525" y="4505325"/>
            <a:ext cx="5905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" name="AutoShape 41"/>
          <p:cNvCxnSpPr>
            <a:cxnSpLocks noChangeShapeType="1"/>
            <a:stCxn id="27" idx="3"/>
            <a:endCxn id="31" idx="0"/>
          </p:cNvCxnSpPr>
          <p:nvPr/>
        </p:nvCxnSpPr>
        <p:spPr bwMode="auto">
          <a:xfrm flipH="1">
            <a:off x="762000" y="5191125"/>
            <a:ext cx="5238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" name="AutoShape 42"/>
          <p:cNvCxnSpPr>
            <a:cxnSpLocks noChangeShapeType="1"/>
            <a:stCxn id="27" idx="5"/>
            <a:endCxn id="32" idx="0"/>
          </p:cNvCxnSpPr>
          <p:nvPr/>
        </p:nvCxnSpPr>
        <p:spPr bwMode="auto">
          <a:xfrm>
            <a:off x="1609725" y="51911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" name="AutoShape 43"/>
          <p:cNvCxnSpPr>
            <a:cxnSpLocks noChangeShapeType="1"/>
            <a:stCxn id="28" idx="3"/>
            <a:endCxn id="29" idx="0"/>
          </p:cNvCxnSpPr>
          <p:nvPr/>
        </p:nvCxnSpPr>
        <p:spPr bwMode="auto">
          <a:xfrm flipH="1">
            <a:off x="2819400" y="51911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44"/>
          <p:cNvCxnSpPr>
            <a:cxnSpLocks noChangeShapeType="1"/>
            <a:stCxn id="28" idx="5"/>
            <a:endCxn id="30" idx="0"/>
          </p:cNvCxnSpPr>
          <p:nvPr/>
        </p:nvCxnSpPr>
        <p:spPr bwMode="auto">
          <a:xfrm>
            <a:off x="3590925" y="51911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45"/>
          <p:cNvSpPr txBox="1">
            <a:spLocks noChangeArrowheads="1"/>
          </p:cNvSpPr>
          <p:nvPr/>
        </p:nvSpPr>
        <p:spPr bwMode="auto">
          <a:xfrm>
            <a:off x="6080125" y="4202113"/>
            <a:ext cx="225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Is this “balanced”?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Balancing 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algorithms exist for keeping binary search trees balanced</a:t>
            </a:r>
          </a:p>
          <a:p>
            <a:pPr lvl="1"/>
            <a:r>
              <a:rPr lang="en-US" dirty="0" err="1" smtClean="0"/>
              <a:t>Adelson-Velskii</a:t>
            </a:r>
            <a:r>
              <a:rPr lang="en-US" dirty="0" smtClean="0"/>
              <a:t> and Landis (</a:t>
            </a:r>
            <a:r>
              <a:rPr lang="en-US" dirty="0" smtClean="0">
                <a:solidFill>
                  <a:schemeClr val="accent2"/>
                </a:solidFill>
              </a:rPr>
              <a:t>AVL) trees</a:t>
            </a:r>
            <a:r>
              <a:rPr lang="en-US" dirty="0" smtClean="0"/>
              <a:t> (height-balanced trees) 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Splay trees</a:t>
            </a:r>
            <a:r>
              <a:rPr lang="en-US" dirty="0" smtClean="0"/>
              <a:t> and other self-adjusting trees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B-trees</a:t>
            </a:r>
            <a:r>
              <a:rPr lang="en-US" dirty="0" smtClean="0"/>
              <a:t> and other </a:t>
            </a:r>
            <a:r>
              <a:rPr lang="en-US" dirty="0" err="1" smtClean="0"/>
              <a:t>multiway</a:t>
            </a:r>
            <a:r>
              <a:rPr lang="en-US" dirty="0" smtClean="0"/>
              <a:t> search trees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Perfect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a </a:t>
            </a:r>
            <a:r>
              <a:rPr lang="en-US" dirty="0" smtClean="0">
                <a:solidFill>
                  <a:srgbClr val="0000FF"/>
                </a:solidFill>
              </a:rPr>
              <a:t>complete tree</a:t>
            </a:r>
            <a:r>
              <a:rPr lang="en-US" dirty="0" smtClean="0"/>
              <a:t> after every operation</a:t>
            </a:r>
          </a:p>
          <a:p>
            <a:pPr lvl="1"/>
            <a:r>
              <a:rPr lang="en-US" dirty="0" smtClean="0"/>
              <a:t>tree is full except possibly in the lower right</a:t>
            </a:r>
          </a:p>
          <a:p>
            <a:r>
              <a:rPr lang="en-US" dirty="0" smtClean="0"/>
              <a:t>This is expensive</a:t>
            </a:r>
          </a:p>
          <a:p>
            <a:pPr lvl="1"/>
            <a:r>
              <a:rPr lang="en-US" dirty="0" smtClean="0"/>
              <a:t>For example, insert 2 in the tree on the left and then rebuild as a complete tree</a:t>
            </a:r>
          </a:p>
          <a:p>
            <a:endParaRPr lang="en-US" dirty="0"/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3962400" y="4857750"/>
            <a:ext cx="17208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Insert 2 &amp;</a:t>
            </a:r>
          </a:p>
          <a:p>
            <a:r>
              <a:rPr lang="en-US">
                <a:solidFill>
                  <a:srgbClr val="0000FF"/>
                </a:solidFill>
              </a:rPr>
              <a:t>complete tree</a:t>
            </a:r>
          </a:p>
        </p:txBody>
      </p:sp>
      <p:sp>
        <p:nvSpPr>
          <p:cNvPr id="5" name="Oval 43"/>
          <p:cNvSpPr>
            <a:spLocks noChangeArrowheads="1"/>
          </p:cNvSpPr>
          <p:nvPr/>
        </p:nvSpPr>
        <p:spPr bwMode="auto">
          <a:xfrm>
            <a:off x="23622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6" name="Oval 44"/>
          <p:cNvSpPr>
            <a:spLocks noChangeArrowheads="1"/>
          </p:cNvSpPr>
          <p:nvPr/>
        </p:nvSpPr>
        <p:spPr bwMode="auto">
          <a:xfrm>
            <a:off x="12954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7" name="Oval 45"/>
          <p:cNvSpPr>
            <a:spLocks noChangeArrowheads="1"/>
          </p:cNvSpPr>
          <p:nvPr/>
        </p:nvSpPr>
        <p:spPr bwMode="auto">
          <a:xfrm>
            <a:off x="32766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9</a:t>
            </a:r>
          </a:p>
        </p:txBody>
      </p:sp>
      <p:sp>
        <p:nvSpPr>
          <p:cNvPr id="8" name="Oval 46"/>
          <p:cNvSpPr>
            <a:spLocks noChangeArrowheads="1"/>
          </p:cNvSpPr>
          <p:nvPr/>
        </p:nvSpPr>
        <p:spPr bwMode="auto">
          <a:xfrm>
            <a:off x="26670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609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0" name="Oval 49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11" name="AutoShape 50"/>
          <p:cNvCxnSpPr>
            <a:cxnSpLocks noChangeShapeType="1"/>
            <a:stCxn id="5" idx="3"/>
            <a:endCxn id="6" idx="7"/>
          </p:cNvCxnSpPr>
          <p:nvPr/>
        </p:nvCxnSpPr>
        <p:spPr bwMode="auto">
          <a:xfrm flipH="1">
            <a:off x="1685925" y="48101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" name="AutoShape 51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2752725" y="48101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" name="AutoShape 52"/>
          <p:cNvCxnSpPr>
            <a:cxnSpLocks noChangeShapeType="1"/>
            <a:stCxn id="6" idx="3"/>
            <a:endCxn id="9" idx="0"/>
          </p:cNvCxnSpPr>
          <p:nvPr/>
        </p:nvCxnSpPr>
        <p:spPr bwMode="auto">
          <a:xfrm flipH="1">
            <a:off x="838200" y="54038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" name="AutoShape 53"/>
          <p:cNvCxnSpPr>
            <a:cxnSpLocks noChangeShapeType="1"/>
            <a:stCxn id="6" idx="5"/>
            <a:endCxn id="10" idx="0"/>
          </p:cNvCxnSpPr>
          <p:nvPr/>
        </p:nvCxnSpPr>
        <p:spPr bwMode="auto">
          <a:xfrm>
            <a:off x="16859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" name="AutoShape 54"/>
          <p:cNvCxnSpPr>
            <a:cxnSpLocks noChangeShapeType="1"/>
            <a:stCxn id="7" idx="3"/>
            <a:endCxn id="8" idx="0"/>
          </p:cNvCxnSpPr>
          <p:nvPr/>
        </p:nvCxnSpPr>
        <p:spPr bwMode="auto">
          <a:xfrm flipH="1">
            <a:off x="2895600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" name="Oval 56"/>
          <p:cNvSpPr>
            <a:spLocks noChangeArrowheads="1"/>
          </p:cNvSpPr>
          <p:nvPr/>
        </p:nvSpPr>
        <p:spPr bwMode="auto">
          <a:xfrm>
            <a:off x="67818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17" name="Oval 57"/>
          <p:cNvSpPr>
            <a:spLocks noChangeArrowheads="1"/>
          </p:cNvSpPr>
          <p:nvPr/>
        </p:nvSpPr>
        <p:spPr bwMode="auto">
          <a:xfrm>
            <a:off x="5715000" y="5013325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8" name="Oval 58"/>
          <p:cNvSpPr>
            <a:spLocks noChangeArrowheads="1"/>
          </p:cNvSpPr>
          <p:nvPr/>
        </p:nvSpPr>
        <p:spPr bwMode="auto">
          <a:xfrm>
            <a:off x="76962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19" name="Oval 59"/>
          <p:cNvSpPr>
            <a:spLocks noChangeArrowheads="1"/>
          </p:cNvSpPr>
          <p:nvPr/>
        </p:nvSpPr>
        <p:spPr bwMode="auto">
          <a:xfrm>
            <a:off x="7086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20" name="Oval 60"/>
          <p:cNvSpPr>
            <a:spLocks noChangeArrowheads="1"/>
          </p:cNvSpPr>
          <p:nvPr/>
        </p:nvSpPr>
        <p:spPr bwMode="auto">
          <a:xfrm>
            <a:off x="83058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21" name="Oval 61"/>
          <p:cNvSpPr>
            <a:spLocks noChangeArrowheads="1"/>
          </p:cNvSpPr>
          <p:nvPr/>
        </p:nvSpPr>
        <p:spPr bwMode="auto">
          <a:xfrm>
            <a:off x="50292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2" name="Oval 62"/>
          <p:cNvSpPr>
            <a:spLocks noChangeArrowheads="1"/>
          </p:cNvSpPr>
          <p:nvPr/>
        </p:nvSpPr>
        <p:spPr bwMode="auto">
          <a:xfrm>
            <a:off x="6324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cxnSp>
        <p:nvCxnSpPr>
          <p:cNvPr id="23" name="AutoShape 63"/>
          <p:cNvCxnSpPr>
            <a:cxnSpLocks noChangeShapeType="1"/>
            <a:stCxn id="16" idx="3"/>
            <a:endCxn id="17" idx="7"/>
          </p:cNvCxnSpPr>
          <p:nvPr/>
        </p:nvCxnSpPr>
        <p:spPr bwMode="auto">
          <a:xfrm flipH="1">
            <a:off x="6105525" y="48101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" name="AutoShape 64"/>
          <p:cNvCxnSpPr>
            <a:cxnSpLocks noChangeShapeType="1"/>
            <a:stCxn id="16" idx="5"/>
            <a:endCxn id="18" idx="1"/>
          </p:cNvCxnSpPr>
          <p:nvPr/>
        </p:nvCxnSpPr>
        <p:spPr bwMode="auto">
          <a:xfrm>
            <a:off x="7172325" y="48101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" name="AutoShape 65"/>
          <p:cNvCxnSpPr>
            <a:cxnSpLocks noChangeShapeType="1"/>
            <a:stCxn id="17" idx="3"/>
            <a:endCxn id="21" idx="0"/>
          </p:cNvCxnSpPr>
          <p:nvPr/>
        </p:nvCxnSpPr>
        <p:spPr bwMode="auto">
          <a:xfrm flipH="1">
            <a:off x="5257800" y="54038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" name="AutoShape 66"/>
          <p:cNvCxnSpPr>
            <a:cxnSpLocks noChangeShapeType="1"/>
            <a:stCxn id="17" idx="5"/>
            <a:endCxn id="22" idx="0"/>
          </p:cNvCxnSpPr>
          <p:nvPr/>
        </p:nvCxnSpPr>
        <p:spPr bwMode="auto">
          <a:xfrm>
            <a:off x="61055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67"/>
          <p:cNvCxnSpPr>
            <a:cxnSpLocks noChangeShapeType="1"/>
            <a:stCxn id="18" idx="3"/>
            <a:endCxn id="19" idx="0"/>
          </p:cNvCxnSpPr>
          <p:nvPr/>
        </p:nvCxnSpPr>
        <p:spPr bwMode="auto">
          <a:xfrm flipH="1">
            <a:off x="7315200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68"/>
          <p:cNvCxnSpPr>
            <a:cxnSpLocks noChangeShapeType="1"/>
            <a:stCxn id="18" idx="5"/>
            <a:endCxn id="20" idx="0"/>
          </p:cNvCxnSpPr>
          <p:nvPr/>
        </p:nvCxnSpPr>
        <p:spPr bwMode="auto">
          <a:xfrm>
            <a:off x="80867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" name="Line 69"/>
          <p:cNvSpPr>
            <a:spLocks noChangeShapeType="1"/>
          </p:cNvSpPr>
          <p:nvPr/>
        </p:nvSpPr>
        <p:spPr bwMode="auto">
          <a:xfrm>
            <a:off x="4114800" y="57150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600" dirty="0" smtClean="0"/>
              <a:t>✔ An </a:t>
            </a:r>
            <a:r>
              <a:rPr lang="en-US" sz="2600" dirty="0"/>
              <a:t>AVL tree is a balanced binary search tree. Named </a:t>
            </a:r>
            <a:r>
              <a:rPr lang="en-US" sz="2600" dirty="0" smtClean="0"/>
              <a:t>after their </a:t>
            </a:r>
            <a:r>
              <a:rPr lang="en-US" sz="2600" dirty="0"/>
              <a:t>inventors, </a:t>
            </a:r>
            <a:r>
              <a:rPr lang="en-US" sz="2600" dirty="0" err="1"/>
              <a:t>Adelson-Velskii</a:t>
            </a:r>
            <a:r>
              <a:rPr lang="en-US" sz="2600" dirty="0"/>
              <a:t> and Landis</a:t>
            </a:r>
          </a:p>
          <a:p>
            <a:pPr algn="just">
              <a:buNone/>
            </a:pPr>
            <a:r>
              <a:rPr lang="en-US" sz="2600" dirty="0" smtClean="0"/>
              <a:t>✔ They </a:t>
            </a:r>
            <a:r>
              <a:rPr lang="en-US" sz="2600" dirty="0"/>
              <a:t>are not perfectly balanced, but pairs of sub-trees </a:t>
            </a:r>
            <a:r>
              <a:rPr lang="en-US" sz="2600" dirty="0" smtClean="0"/>
              <a:t>differ in </a:t>
            </a:r>
            <a:r>
              <a:rPr lang="en-US" sz="2600" dirty="0"/>
              <a:t>height by at most 1, maintaining an O(</a:t>
            </a:r>
            <a:r>
              <a:rPr lang="en-US" sz="2600" dirty="0" err="1"/>
              <a:t>logn</a:t>
            </a:r>
            <a:r>
              <a:rPr lang="en-US" sz="2600" dirty="0"/>
              <a:t>) search </a:t>
            </a:r>
            <a:r>
              <a:rPr lang="en-US" sz="2600" dirty="0" smtClean="0"/>
              <a:t>time. Addition </a:t>
            </a:r>
            <a:r>
              <a:rPr lang="en-US" sz="2600" dirty="0"/>
              <a:t>and deletion operations also take O(</a:t>
            </a:r>
            <a:r>
              <a:rPr lang="en-US" sz="2600" dirty="0" err="1"/>
              <a:t>logn</a:t>
            </a:r>
            <a:r>
              <a:rPr lang="en-US" sz="2600" dirty="0"/>
              <a:t>) time.</a:t>
            </a:r>
          </a:p>
          <a:p>
            <a:pPr algn="just">
              <a:buNone/>
            </a:pPr>
            <a:r>
              <a:rPr lang="en-US" sz="2600" dirty="0" smtClean="0"/>
              <a:t>✔ An </a:t>
            </a:r>
            <a:r>
              <a:rPr lang="en-US" sz="2600" dirty="0"/>
              <a:t>AVL tree is a binary search tree which has the </a:t>
            </a:r>
            <a:r>
              <a:rPr lang="en-US" sz="2600" dirty="0" smtClean="0"/>
              <a:t>following properties:</a:t>
            </a:r>
          </a:p>
          <a:p>
            <a:pPr algn="just">
              <a:buNone/>
            </a:pPr>
            <a:r>
              <a:rPr lang="en-US" sz="2600" dirty="0"/>
              <a:t>	</a:t>
            </a:r>
            <a:r>
              <a:rPr lang="en-US" sz="2600" dirty="0" smtClean="0"/>
              <a:t>1. </a:t>
            </a:r>
            <a:r>
              <a:rPr lang="en-US" sz="2400" dirty="0" smtClean="0"/>
              <a:t>The </a:t>
            </a:r>
            <a:r>
              <a:rPr lang="en-US" sz="2400" dirty="0"/>
              <a:t>sub-trees of every node differ in height by at </a:t>
            </a:r>
            <a:r>
              <a:rPr lang="en-US" sz="2400" dirty="0" smtClean="0"/>
              <a:t>most one.</a:t>
            </a: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2.  Every </a:t>
            </a:r>
            <a:r>
              <a:rPr lang="en-US" sz="2400" dirty="0"/>
              <a:t>sub-tree is an AVL tree.</a:t>
            </a:r>
          </a:p>
          <a:p>
            <a:pPr algn="just">
              <a:buNone/>
            </a:pPr>
            <a:r>
              <a:rPr lang="en-US" sz="2600" dirty="0"/>
              <a:t>✔What if the input to binary search tree comes in </a:t>
            </a:r>
            <a:r>
              <a:rPr lang="en-US" sz="2600" dirty="0" smtClean="0"/>
              <a:t>sorted (ascending </a:t>
            </a:r>
            <a:r>
              <a:rPr lang="en-US" sz="2600" dirty="0"/>
              <a:t>or descending) manner?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AVL - Good but not Perfect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AVL trees are height-balanced binary search trees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Balance factor</a:t>
            </a:r>
            <a:r>
              <a:rPr lang="en-US" dirty="0" smtClean="0"/>
              <a:t> of a node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height(left </a:t>
            </a:r>
            <a:r>
              <a:rPr lang="en-US" dirty="0" err="1" smtClean="0">
                <a:solidFill>
                  <a:srgbClr val="FF0000"/>
                </a:solidFill>
              </a:rPr>
              <a:t>subtree</a:t>
            </a:r>
            <a:r>
              <a:rPr lang="en-US" dirty="0" smtClean="0">
                <a:solidFill>
                  <a:srgbClr val="FF0000"/>
                </a:solidFill>
              </a:rPr>
              <a:t>) - height(right </a:t>
            </a:r>
            <a:r>
              <a:rPr lang="en-US" dirty="0" err="1" smtClean="0">
                <a:solidFill>
                  <a:srgbClr val="FF0000"/>
                </a:solidFill>
              </a:rPr>
              <a:t>subtree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 AVL tree has balance factor calculated at every node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For every node, heights of left and right </a:t>
            </a:r>
            <a:r>
              <a:rPr lang="en-US" dirty="0" err="1" smtClean="0">
                <a:solidFill>
                  <a:srgbClr val="FF0000"/>
                </a:solidFill>
              </a:rPr>
              <a:t>subtree</a:t>
            </a:r>
            <a:r>
              <a:rPr lang="en-US" dirty="0" smtClean="0">
                <a:solidFill>
                  <a:srgbClr val="FF0000"/>
                </a:solidFill>
              </a:rPr>
              <a:t> can differ by no more than 1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Store current heights in each node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AVL tree is a binary search tree in which</a:t>
            </a:r>
          </a:p>
          <a:p>
            <a:pPr lvl="1"/>
            <a:r>
              <a:rPr lang="en-US" dirty="0" smtClean="0"/>
              <a:t>for </a:t>
            </a:r>
            <a:r>
              <a:rPr lang="en-US" i="1" dirty="0" smtClean="0"/>
              <a:t>every</a:t>
            </a:r>
            <a:r>
              <a:rPr lang="en-US" dirty="0" smtClean="0"/>
              <a:t> node in the tree, the height of the left and right </a:t>
            </a:r>
            <a:r>
              <a:rPr lang="en-US" dirty="0" err="1" smtClean="0"/>
              <a:t>subtrees</a:t>
            </a:r>
            <a:r>
              <a:rPr lang="en-US" dirty="0" smtClean="0"/>
              <a:t> differ by </a:t>
            </a:r>
            <a:r>
              <a:rPr lang="en-US" dirty="0" smtClean="0">
                <a:solidFill>
                  <a:srgbClr val="00FF00"/>
                </a:solidFill>
              </a:rPr>
              <a:t>at most 1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4" descr="fig4_32"/>
          <p:cNvPicPr>
            <a:picLocks noChangeAspect="1" noChangeArrowheads="1"/>
          </p:cNvPicPr>
          <p:nvPr/>
        </p:nvPicPr>
        <p:blipFill>
          <a:blip r:embed="rId2">
            <a:lum bright="-20000" contrast="60000"/>
          </a:blip>
          <a:srcRect/>
          <a:stretch>
            <a:fillRect/>
          </a:stretch>
        </p:blipFill>
        <p:spPr bwMode="auto">
          <a:xfrm>
            <a:off x="1066799" y="3428999"/>
            <a:ext cx="7710293" cy="32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7101348" y="3657600"/>
            <a:ext cx="304800" cy="3810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410200" y="3505200"/>
            <a:ext cx="1676400" cy="58102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sz="1600" dirty="0">
                <a:solidFill>
                  <a:srgbClr val="FF0000"/>
                </a:solidFill>
              </a:rPr>
              <a:t>AVL property violated 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Searching in a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The </a:t>
            </a:r>
            <a:r>
              <a:rPr lang="en-US" sz="2600" dirty="0"/>
              <a:t>following procedure to search for a node with a given key in a </a:t>
            </a:r>
            <a:r>
              <a:rPr lang="en-US" sz="2600" dirty="0" smtClean="0"/>
              <a:t>binary search </a:t>
            </a:r>
            <a:r>
              <a:rPr lang="en-US" sz="2600" dirty="0"/>
              <a:t>tree. Given a pointer to the root of the tree and a key k, </a:t>
            </a:r>
            <a:r>
              <a:rPr lang="en-US" sz="2600" dirty="0" smtClean="0"/>
              <a:t>TREE-SEARCH returns </a:t>
            </a:r>
            <a:r>
              <a:rPr lang="en-US" sz="2600" dirty="0"/>
              <a:t>a pointer to a node with key k if one exists; otherwise, it returns NIL.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886200"/>
            <a:ext cx="4324887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Insert and Rotation in 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Insert operation may cause balance factor to become 2 or –2 for some node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only nodes on the path from insertion point to root node have possibly changed in height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 after the Insert, </a:t>
            </a:r>
            <a:r>
              <a:rPr lang="en-US" dirty="0" smtClean="0">
                <a:solidFill>
                  <a:schemeClr val="accent2"/>
                </a:solidFill>
              </a:rPr>
              <a:t>go back up</a:t>
            </a:r>
            <a:r>
              <a:rPr lang="en-US" dirty="0" smtClean="0"/>
              <a:t> to the root node by node, updating heights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If a new balance factor (the difference </a:t>
            </a:r>
            <a:r>
              <a:rPr lang="en-US" dirty="0" err="1" smtClean="0">
                <a:solidFill>
                  <a:schemeClr val="accent2"/>
                </a:solidFill>
              </a:rPr>
              <a:t>h</a:t>
            </a:r>
            <a:r>
              <a:rPr lang="en-US" baseline="-25000" dirty="0" err="1" smtClean="0">
                <a:solidFill>
                  <a:schemeClr val="accent2"/>
                </a:solidFill>
              </a:rPr>
              <a:t>left</a:t>
            </a:r>
            <a:r>
              <a:rPr lang="en-US" dirty="0" err="1" smtClean="0">
                <a:solidFill>
                  <a:schemeClr val="accent2"/>
                </a:solidFill>
              </a:rPr>
              <a:t>-h</a:t>
            </a:r>
            <a:r>
              <a:rPr lang="en-US" baseline="-25000" dirty="0" err="1" smtClean="0">
                <a:solidFill>
                  <a:schemeClr val="accent2"/>
                </a:solidFill>
              </a:rPr>
              <a:t>right</a:t>
            </a:r>
            <a:r>
              <a:rPr lang="en-US" dirty="0" smtClean="0">
                <a:solidFill>
                  <a:schemeClr val="accent2"/>
                </a:solidFill>
              </a:rPr>
              <a:t>) is 2 or –2, adjust tree by </a:t>
            </a:r>
            <a:r>
              <a:rPr lang="en-US" i="1" dirty="0" smtClean="0">
                <a:solidFill>
                  <a:srgbClr val="FF0000"/>
                </a:solidFill>
              </a:rPr>
              <a:t>rotation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around the node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Single Rotation in an 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" name="Text Box 57"/>
          <p:cNvSpPr txBox="1">
            <a:spLocks noChangeArrowheads="1"/>
          </p:cNvSpPr>
          <p:nvPr/>
        </p:nvSpPr>
        <p:spPr bwMode="auto">
          <a:xfrm>
            <a:off x="297180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" name="Text Box 58"/>
          <p:cNvSpPr txBox="1">
            <a:spLocks noChangeArrowheads="1"/>
          </p:cNvSpPr>
          <p:nvPr/>
        </p:nvSpPr>
        <p:spPr bwMode="auto">
          <a:xfrm>
            <a:off x="90805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" name="Text Box 59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220980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" name="Oval 61"/>
          <p:cNvSpPr>
            <a:spLocks noChangeArrowheads="1"/>
          </p:cNvSpPr>
          <p:nvPr/>
        </p:nvSpPr>
        <p:spPr bwMode="auto">
          <a:xfrm>
            <a:off x="2590800" y="24542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10" name="Oval 62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11" name="Oval 63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12" name="Oval 64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13" name="Oval 65"/>
          <p:cNvSpPr>
            <a:spLocks noChangeArrowheads="1"/>
          </p:cNvSpPr>
          <p:nvPr/>
        </p:nvSpPr>
        <p:spPr bwMode="auto">
          <a:xfrm>
            <a:off x="8382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4" name="Oval 66"/>
          <p:cNvSpPr>
            <a:spLocks noChangeArrowheads="1"/>
          </p:cNvSpPr>
          <p:nvPr/>
        </p:nvSpPr>
        <p:spPr bwMode="auto">
          <a:xfrm>
            <a:off x="2133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15" name="AutoShape 67"/>
          <p:cNvCxnSpPr>
            <a:cxnSpLocks noChangeShapeType="1"/>
            <a:stCxn id="9" idx="3"/>
            <a:endCxn id="10" idx="7"/>
          </p:cNvCxnSpPr>
          <p:nvPr/>
        </p:nvCxnSpPr>
        <p:spPr bwMode="auto">
          <a:xfrm flipH="1">
            <a:off x="1914525" y="28448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" name="AutoShape 68"/>
          <p:cNvCxnSpPr>
            <a:cxnSpLocks noChangeShapeType="1"/>
            <a:stCxn id="9" idx="5"/>
            <a:endCxn id="11" idx="1"/>
          </p:cNvCxnSpPr>
          <p:nvPr/>
        </p:nvCxnSpPr>
        <p:spPr bwMode="auto">
          <a:xfrm>
            <a:off x="2981325" y="2844800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" name="AutoShape 69"/>
          <p:cNvCxnSpPr>
            <a:cxnSpLocks noChangeShapeType="1"/>
            <a:stCxn id="10" idx="3"/>
            <a:endCxn id="13" idx="0"/>
          </p:cNvCxnSpPr>
          <p:nvPr/>
        </p:nvCxnSpPr>
        <p:spPr bwMode="auto">
          <a:xfrm flipH="1">
            <a:off x="1066800" y="3438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" name="AutoShape 70"/>
          <p:cNvCxnSpPr>
            <a:cxnSpLocks noChangeShapeType="1"/>
            <a:stCxn id="10" idx="5"/>
            <a:endCxn id="14" idx="0"/>
          </p:cNvCxnSpPr>
          <p:nvPr/>
        </p:nvCxnSpPr>
        <p:spPr bwMode="auto">
          <a:xfrm>
            <a:off x="1914525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" name="AutoShape 71"/>
          <p:cNvCxnSpPr>
            <a:cxnSpLocks noChangeShapeType="1"/>
            <a:stCxn id="11" idx="3"/>
            <a:endCxn id="12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" name="Text Box 72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" name="Text Box 73"/>
          <p:cNvSpPr txBox="1">
            <a:spLocks noChangeArrowheads="1"/>
          </p:cNvSpPr>
          <p:nvPr/>
        </p:nvSpPr>
        <p:spPr bwMode="auto">
          <a:xfrm>
            <a:off x="2514600" y="4267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2" name="Oval 74"/>
          <p:cNvSpPr>
            <a:spLocks noChangeArrowheads="1"/>
          </p:cNvSpPr>
          <p:nvPr/>
        </p:nvSpPr>
        <p:spPr bwMode="auto">
          <a:xfrm>
            <a:off x="2438400" y="4572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cxnSp>
        <p:nvCxnSpPr>
          <p:cNvPr id="23" name="AutoShape 75"/>
          <p:cNvCxnSpPr>
            <a:cxnSpLocks noChangeShapeType="1"/>
            <a:stCxn id="12" idx="3"/>
            <a:endCxn id="22" idx="0"/>
          </p:cNvCxnSpPr>
          <p:nvPr/>
        </p:nvCxnSpPr>
        <p:spPr bwMode="auto">
          <a:xfrm flipH="1">
            <a:off x="2667000" y="4140200"/>
            <a:ext cx="295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Text Box 77"/>
          <p:cNvSpPr txBox="1">
            <a:spLocks noChangeArrowheads="1"/>
          </p:cNvSpPr>
          <p:nvPr/>
        </p:nvSpPr>
        <p:spPr bwMode="auto">
          <a:xfrm>
            <a:off x="8058150" y="3352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5" name="Text Box 78"/>
          <p:cNvSpPr txBox="1">
            <a:spLocks noChangeArrowheads="1"/>
          </p:cNvSpPr>
          <p:nvPr/>
        </p:nvSpPr>
        <p:spPr bwMode="auto">
          <a:xfrm>
            <a:off x="75438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" name="Text Box 79"/>
          <p:cNvSpPr txBox="1">
            <a:spLocks noChangeArrowheads="1"/>
          </p:cNvSpPr>
          <p:nvPr/>
        </p:nvSpPr>
        <p:spPr bwMode="auto">
          <a:xfrm>
            <a:off x="502285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7" name="Text Box 80"/>
          <p:cNvSpPr txBox="1">
            <a:spLocks noChangeArrowheads="1"/>
          </p:cNvSpPr>
          <p:nvPr/>
        </p:nvSpPr>
        <p:spPr bwMode="auto">
          <a:xfrm>
            <a:off x="6775450" y="2133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8" name="Text Box 81"/>
          <p:cNvSpPr txBox="1">
            <a:spLocks noChangeArrowheads="1"/>
          </p:cNvSpPr>
          <p:nvPr/>
        </p:nvSpPr>
        <p:spPr bwMode="auto">
          <a:xfrm>
            <a:off x="632460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9" name="Oval 82"/>
          <p:cNvSpPr>
            <a:spLocks noChangeArrowheads="1"/>
          </p:cNvSpPr>
          <p:nvPr/>
        </p:nvSpPr>
        <p:spPr bwMode="auto">
          <a:xfrm>
            <a:off x="6705600" y="24542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30" name="Oval 83"/>
          <p:cNvSpPr>
            <a:spLocks noChangeArrowheads="1"/>
          </p:cNvSpPr>
          <p:nvPr/>
        </p:nvSpPr>
        <p:spPr bwMode="auto">
          <a:xfrm>
            <a:off x="56388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31" name="Oval 84"/>
          <p:cNvSpPr>
            <a:spLocks noChangeArrowheads="1"/>
          </p:cNvSpPr>
          <p:nvPr/>
        </p:nvSpPr>
        <p:spPr bwMode="auto">
          <a:xfrm>
            <a:off x="798195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32" name="Oval 85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33" name="Oval 86"/>
          <p:cNvSpPr>
            <a:spLocks noChangeArrowheads="1"/>
          </p:cNvSpPr>
          <p:nvPr/>
        </p:nvSpPr>
        <p:spPr bwMode="auto">
          <a:xfrm>
            <a:off x="4953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34" name="Oval 87"/>
          <p:cNvSpPr>
            <a:spLocks noChangeArrowheads="1"/>
          </p:cNvSpPr>
          <p:nvPr/>
        </p:nvSpPr>
        <p:spPr bwMode="auto">
          <a:xfrm>
            <a:off x="62484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35" name="AutoShape 88"/>
          <p:cNvCxnSpPr>
            <a:cxnSpLocks noChangeShapeType="1"/>
            <a:stCxn id="29" idx="3"/>
            <a:endCxn id="30" idx="7"/>
          </p:cNvCxnSpPr>
          <p:nvPr/>
        </p:nvCxnSpPr>
        <p:spPr bwMode="auto">
          <a:xfrm flipH="1">
            <a:off x="6029325" y="28448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" name="AutoShape 89"/>
          <p:cNvCxnSpPr>
            <a:cxnSpLocks noChangeShapeType="1"/>
            <a:stCxn id="29" idx="5"/>
            <a:endCxn id="32" idx="0"/>
          </p:cNvCxnSpPr>
          <p:nvPr/>
        </p:nvCxnSpPr>
        <p:spPr bwMode="auto">
          <a:xfrm>
            <a:off x="7096125" y="2844800"/>
            <a:ext cx="60007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" name="AutoShape 90"/>
          <p:cNvCxnSpPr>
            <a:cxnSpLocks noChangeShapeType="1"/>
            <a:stCxn id="30" idx="3"/>
            <a:endCxn id="33" idx="0"/>
          </p:cNvCxnSpPr>
          <p:nvPr/>
        </p:nvCxnSpPr>
        <p:spPr bwMode="auto">
          <a:xfrm flipH="1">
            <a:off x="5181600" y="3438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" name="AutoShape 91"/>
          <p:cNvCxnSpPr>
            <a:cxnSpLocks noChangeShapeType="1"/>
            <a:stCxn id="30" idx="5"/>
            <a:endCxn id="34" idx="0"/>
          </p:cNvCxnSpPr>
          <p:nvPr/>
        </p:nvCxnSpPr>
        <p:spPr bwMode="auto">
          <a:xfrm>
            <a:off x="6029325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AutoShape 92"/>
          <p:cNvCxnSpPr>
            <a:cxnSpLocks noChangeShapeType="1"/>
            <a:stCxn id="31" idx="0"/>
            <a:endCxn id="32" idx="5"/>
          </p:cNvCxnSpPr>
          <p:nvPr/>
        </p:nvCxnSpPr>
        <p:spPr bwMode="auto">
          <a:xfrm flipH="1" flipV="1">
            <a:off x="7858125" y="3438525"/>
            <a:ext cx="35242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0" name="Text Box 93"/>
          <p:cNvSpPr txBox="1">
            <a:spLocks noChangeArrowheads="1"/>
          </p:cNvSpPr>
          <p:nvPr/>
        </p:nvSpPr>
        <p:spPr bwMode="auto">
          <a:xfrm>
            <a:off x="570865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1" name="Text Box 94"/>
          <p:cNvSpPr txBox="1">
            <a:spLocks noChangeArrowheads="1"/>
          </p:cNvSpPr>
          <p:nvPr/>
        </p:nvSpPr>
        <p:spPr bwMode="auto">
          <a:xfrm>
            <a:off x="7086600" y="3429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2" name="Oval 95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cxnSp>
        <p:nvCxnSpPr>
          <p:cNvPr id="43" name="AutoShape 96"/>
          <p:cNvCxnSpPr>
            <a:cxnSpLocks noChangeShapeType="1"/>
            <a:stCxn id="32" idx="3"/>
            <a:endCxn id="42" idx="0"/>
          </p:cNvCxnSpPr>
          <p:nvPr/>
        </p:nvCxnSpPr>
        <p:spPr bwMode="auto">
          <a:xfrm flipH="1">
            <a:off x="7239000" y="3438525"/>
            <a:ext cx="2952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Oval 97"/>
          <p:cNvSpPr>
            <a:spLocks noChangeArrowheads="1"/>
          </p:cNvSpPr>
          <p:nvPr/>
        </p:nvSpPr>
        <p:spPr bwMode="auto">
          <a:xfrm rot="18900000">
            <a:off x="2362200" y="3124200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98"/>
          <p:cNvSpPr>
            <a:spLocks noChangeArrowheads="1"/>
          </p:cNvSpPr>
          <p:nvPr/>
        </p:nvSpPr>
        <p:spPr bwMode="auto">
          <a:xfrm rot="2700000">
            <a:off x="6972300" y="3124200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34" y="1828800"/>
            <a:ext cx="894977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499" y="1828800"/>
            <a:ext cx="8631901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983" y="1524000"/>
            <a:ext cx="8731417" cy="481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617" y="1066800"/>
            <a:ext cx="8505583" cy="512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8258175" cy="557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 algn="just"/>
            <a:r>
              <a:rPr lang="en-US" sz="2500" dirty="0"/>
              <a:t>The procedure begins its search at the root and traces a simple path downward </a:t>
            </a:r>
            <a:r>
              <a:rPr lang="en-US" sz="2500" dirty="0" smtClean="0"/>
              <a:t>in the </a:t>
            </a:r>
            <a:r>
              <a:rPr lang="en-US" sz="2500" dirty="0"/>
              <a:t>tree, as shown in </a:t>
            </a:r>
            <a:r>
              <a:rPr lang="en-US" sz="2500" dirty="0" smtClean="0"/>
              <a:t>Figure (next slide). </a:t>
            </a:r>
          </a:p>
          <a:p>
            <a:pPr algn="just"/>
            <a:r>
              <a:rPr lang="en-US" sz="2500" dirty="0" smtClean="0"/>
              <a:t>For </a:t>
            </a:r>
            <a:r>
              <a:rPr lang="en-US" sz="2500" dirty="0"/>
              <a:t>each node x it encounters, it compares </a:t>
            </a:r>
            <a:r>
              <a:rPr lang="en-US" sz="2500" dirty="0" smtClean="0"/>
              <a:t>the key </a:t>
            </a:r>
            <a:r>
              <a:rPr lang="en-US" sz="2500" dirty="0"/>
              <a:t>k with x:</a:t>
            </a:r>
            <a:r>
              <a:rPr lang="en-US" sz="2500" i="1" dirty="0"/>
              <a:t>key. If the two keys are equal, the search terminates. </a:t>
            </a:r>
            <a:endParaRPr lang="en-US" sz="2500" i="1" dirty="0" smtClean="0"/>
          </a:p>
          <a:p>
            <a:pPr algn="just"/>
            <a:r>
              <a:rPr lang="en-US" sz="2500" i="1" dirty="0" smtClean="0"/>
              <a:t>If </a:t>
            </a:r>
            <a:r>
              <a:rPr lang="en-US" sz="2500" i="1" dirty="0"/>
              <a:t>k is </a:t>
            </a:r>
            <a:r>
              <a:rPr lang="en-US" sz="2500" i="1" dirty="0" smtClean="0"/>
              <a:t>smaller </a:t>
            </a:r>
            <a:r>
              <a:rPr lang="en-US" sz="2500" dirty="0" smtClean="0"/>
              <a:t>than </a:t>
            </a:r>
            <a:r>
              <a:rPr lang="en-US" sz="2500" dirty="0"/>
              <a:t>x:</a:t>
            </a:r>
            <a:r>
              <a:rPr lang="en-US" sz="2500" i="1" dirty="0"/>
              <a:t>key, the search continues in the left </a:t>
            </a:r>
            <a:r>
              <a:rPr lang="en-US" sz="2500" i="1" dirty="0" smtClean="0"/>
              <a:t>sub-tree </a:t>
            </a:r>
            <a:r>
              <a:rPr lang="en-US" sz="2500" i="1" dirty="0"/>
              <a:t>of </a:t>
            </a:r>
            <a:r>
              <a:rPr lang="en-US" sz="2500" i="1" dirty="0" smtClean="0"/>
              <a:t>x.</a:t>
            </a:r>
            <a:r>
              <a:rPr lang="en-US" sz="2500" dirty="0" smtClean="0"/>
              <a:t> </a:t>
            </a:r>
          </a:p>
          <a:p>
            <a:pPr algn="just"/>
            <a:r>
              <a:rPr lang="en-US" sz="2500" dirty="0" smtClean="0"/>
              <a:t>Symmetrically, if </a:t>
            </a:r>
            <a:r>
              <a:rPr lang="en-US" sz="2500" dirty="0"/>
              <a:t>k is larger than x:</a:t>
            </a:r>
            <a:r>
              <a:rPr lang="en-US" sz="2500" i="1" dirty="0"/>
              <a:t>key, the search continues in the right </a:t>
            </a:r>
            <a:r>
              <a:rPr lang="en-US" sz="2500" i="1" dirty="0" smtClean="0"/>
              <a:t>sub-tree.</a:t>
            </a:r>
          </a:p>
          <a:p>
            <a:pPr algn="just"/>
            <a:r>
              <a:rPr lang="en-US" sz="2500" dirty="0"/>
              <a:t>The </a:t>
            </a:r>
            <a:r>
              <a:rPr lang="en-US" sz="2500" dirty="0" smtClean="0"/>
              <a:t>nodes encountered </a:t>
            </a:r>
            <a:r>
              <a:rPr lang="en-US" sz="2500" dirty="0"/>
              <a:t>during the recursion form a simple path downward from the root </a:t>
            </a:r>
            <a:r>
              <a:rPr lang="en-US" sz="2500" dirty="0" smtClean="0"/>
              <a:t>of the </a:t>
            </a:r>
            <a:r>
              <a:rPr lang="en-US" sz="2500" dirty="0"/>
              <a:t>tree, and thus the running time of TREE-SEARCH is </a:t>
            </a:r>
            <a:r>
              <a:rPr lang="en-US" sz="2500" dirty="0" smtClean="0"/>
              <a:t>O(h), </a:t>
            </a:r>
            <a:r>
              <a:rPr lang="en-US" sz="2500" dirty="0"/>
              <a:t>where h is the </a:t>
            </a:r>
            <a:r>
              <a:rPr lang="en-US" sz="2500" dirty="0" smtClean="0"/>
              <a:t>height of </a:t>
            </a:r>
            <a:r>
              <a:rPr lang="en-US" sz="2500" dirty="0"/>
              <a:t>the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5376"/>
            <a:ext cx="5210175" cy="343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3574008"/>
            <a:ext cx="8686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To search for the key 13 in the tree, we follow the </a:t>
            </a:r>
            <a:r>
              <a:rPr lang="en-US" sz="2200" dirty="0" smtClean="0"/>
              <a:t>path 15 </a:t>
            </a:r>
            <a:r>
              <a:rPr lang="en-US" sz="2200" dirty="0">
                <a:latin typeface="Arial"/>
                <a:cs typeface="Arial"/>
              </a:rPr>
              <a:t>→</a:t>
            </a:r>
            <a:r>
              <a:rPr lang="en-US" sz="2200" dirty="0" smtClean="0"/>
              <a:t>6  </a:t>
            </a:r>
            <a:r>
              <a:rPr lang="en-US" sz="2200" dirty="0" smtClean="0">
                <a:latin typeface="Arial"/>
                <a:cs typeface="Arial"/>
              </a:rPr>
              <a:t>→</a:t>
            </a:r>
            <a:r>
              <a:rPr lang="en-US" sz="2200" dirty="0" smtClean="0"/>
              <a:t>7  </a:t>
            </a:r>
            <a:r>
              <a:rPr lang="en-US" sz="2200" dirty="0" smtClean="0">
                <a:latin typeface="Arial"/>
                <a:cs typeface="Arial"/>
              </a:rPr>
              <a:t>→</a:t>
            </a:r>
            <a:r>
              <a:rPr lang="en-US" sz="2200" dirty="0" smtClean="0"/>
              <a:t>13 </a:t>
            </a:r>
            <a:r>
              <a:rPr lang="en-US" sz="2200" dirty="0"/>
              <a:t>from the root. The minimum key in the tree is 2, which is found by </a:t>
            </a:r>
            <a:r>
              <a:rPr lang="en-US" sz="2200" dirty="0" smtClean="0"/>
              <a:t>following </a:t>
            </a:r>
            <a:r>
              <a:rPr lang="en-US" sz="2200" i="1" dirty="0" smtClean="0"/>
              <a:t>left </a:t>
            </a:r>
            <a:r>
              <a:rPr lang="en-US" sz="2200" i="1" dirty="0"/>
              <a:t>pointers from the root. The maximum key 20 is found by following right pointers from the </a:t>
            </a:r>
            <a:r>
              <a:rPr lang="en-US" sz="2200" i="1" dirty="0" smtClean="0"/>
              <a:t>root. </a:t>
            </a:r>
            <a:r>
              <a:rPr lang="en-US" sz="2200" dirty="0" smtClean="0"/>
              <a:t>The </a:t>
            </a:r>
            <a:r>
              <a:rPr lang="en-US" sz="2200" dirty="0"/>
              <a:t>successor of the node with key 15 is the node with key 17, since it is the minimum key in </a:t>
            </a:r>
            <a:r>
              <a:rPr lang="en-US" sz="2200" dirty="0" smtClean="0"/>
              <a:t>the right </a:t>
            </a:r>
            <a:r>
              <a:rPr lang="en-US" sz="2200" dirty="0" err="1"/>
              <a:t>subtree</a:t>
            </a:r>
            <a:r>
              <a:rPr lang="en-US" sz="2200" dirty="0"/>
              <a:t> of 15. The node with key 13 has no right </a:t>
            </a:r>
            <a:r>
              <a:rPr lang="en-US" sz="2200" dirty="0" err="1"/>
              <a:t>subtree</a:t>
            </a:r>
            <a:r>
              <a:rPr lang="en-US" sz="2200" dirty="0"/>
              <a:t>, and thus its successor is its </a:t>
            </a:r>
            <a:r>
              <a:rPr lang="en-US" sz="2200" dirty="0" smtClean="0"/>
              <a:t>lowest ancestor </a:t>
            </a:r>
            <a:r>
              <a:rPr lang="en-US" sz="2200" dirty="0"/>
              <a:t>whose left child is also an ancestor. In this case, the node with key 15 is its successor.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Minimum and M</a:t>
            </a:r>
            <a:r>
              <a:rPr lang="en-US" b="1" dirty="0" smtClean="0"/>
              <a:t>aximum in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following procedure returns a pointer to the minimum element </a:t>
            </a:r>
            <a:r>
              <a:rPr lang="en-US" sz="2600" dirty="0" smtClean="0"/>
              <a:t>in the sub-tree </a:t>
            </a:r>
            <a:r>
              <a:rPr lang="en-US" sz="2600" dirty="0"/>
              <a:t>rooted at a given node x, which we assume to be non-NIL: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352800"/>
            <a:ext cx="2667000" cy="1456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If </a:t>
            </a:r>
            <a:r>
              <a:rPr lang="en-US" sz="2600" dirty="0" smtClean="0"/>
              <a:t>a node </a:t>
            </a:r>
            <a:r>
              <a:rPr lang="en-US" sz="2600" dirty="0"/>
              <a:t>x has no left </a:t>
            </a:r>
            <a:r>
              <a:rPr lang="en-US" sz="2600" dirty="0" smtClean="0"/>
              <a:t>sub-tree</a:t>
            </a:r>
            <a:r>
              <a:rPr lang="en-US" sz="2600" dirty="0"/>
              <a:t>, then since every key in the right </a:t>
            </a:r>
            <a:r>
              <a:rPr lang="en-US" sz="2600" dirty="0" smtClean="0"/>
              <a:t>sub-tree </a:t>
            </a:r>
            <a:r>
              <a:rPr lang="en-US" sz="2600" dirty="0"/>
              <a:t>of x is at least </a:t>
            </a:r>
            <a:r>
              <a:rPr lang="en-US" sz="2600" dirty="0" smtClean="0"/>
              <a:t>as large </a:t>
            </a:r>
            <a:r>
              <a:rPr lang="en-US" sz="2600" dirty="0"/>
              <a:t>as x:</a:t>
            </a:r>
            <a:r>
              <a:rPr lang="en-US" sz="2600" i="1" dirty="0"/>
              <a:t>key, the minimum key in the </a:t>
            </a:r>
            <a:r>
              <a:rPr lang="en-US" sz="2600" i="1" dirty="0" smtClean="0"/>
              <a:t>sub-tree </a:t>
            </a:r>
            <a:r>
              <a:rPr lang="en-US" sz="2600" i="1" dirty="0"/>
              <a:t>rooted at x is x:key. </a:t>
            </a:r>
            <a:endParaRPr lang="en-US" sz="2600" i="1" dirty="0" smtClean="0"/>
          </a:p>
          <a:p>
            <a:pPr algn="just"/>
            <a:endParaRPr lang="en-US" sz="2600" i="1" dirty="0" smtClean="0"/>
          </a:p>
          <a:p>
            <a:pPr algn="just"/>
            <a:r>
              <a:rPr lang="en-US" sz="2600" i="1" dirty="0" smtClean="0"/>
              <a:t>If </a:t>
            </a:r>
            <a:r>
              <a:rPr lang="en-US" sz="2600" i="1" dirty="0"/>
              <a:t>node x </a:t>
            </a:r>
            <a:r>
              <a:rPr lang="en-US" sz="2600" i="1" dirty="0" smtClean="0"/>
              <a:t>has </a:t>
            </a:r>
            <a:r>
              <a:rPr lang="en-US" sz="2600" dirty="0" smtClean="0"/>
              <a:t>a </a:t>
            </a:r>
            <a:r>
              <a:rPr lang="en-US" sz="2600" dirty="0"/>
              <a:t>left </a:t>
            </a:r>
            <a:r>
              <a:rPr lang="en-US" sz="2600" dirty="0" smtClean="0"/>
              <a:t>sub-tree</a:t>
            </a:r>
            <a:r>
              <a:rPr lang="en-US" sz="2600" dirty="0"/>
              <a:t>, then since no key in the right </a:t>
            </a:r>
            <a:r>
              <a:rPr lang="en-US" sz="2600" dirty="0" smtClean="0"/>
              <a:t>sub-tree </a:t>
            </a:r>
            <a:r>
              <a:rPr lang="en-US" sz="2600" dirty="0"/>
              <a:t>is smaller than x:</a:t>
            </a:r>
            <a:r>
              <a:rPr lang="en-US" sz="2600" i="1" dirty="0"/>
              <a:t>key and </a:t>
            </a:r>
            <a:r>
              <a:rPr lang="en-US" sz="2600" i="1" dirty="0" smtClean="0"/>
              <a:t>every </a:t>
            </a:r>
            <a:r>
              <a:rPr lang="en-US" sz="2600" dirty="0" smtClean="0"/>
              <a:t>key </a:t>
            </a:r>
            <a:r>
              <a:rPr lang="en-US" sz="2600" dirty="0"/>
              <a:t>in the left </a:t>
            </a:r>
            <a:r>
              <a:rPr lang="en-US" sz="2600" dirty="0" smtClean="0"/>
              <a:t>sub-tree </a:t>
            </a:r>
            <a:r>
              <a:rPr lang="en-US" sz="2600" dirty="0"/>
              <a:t>is not larger than x:</a:t>
            </a:r>
            <a:r>
              <a:rPr lang="en-US" sz="2600" i="1" dirty="0"/>
              <a:t>key, the minimum key in the </a:t>
            </a:r>
            <a:r>
              <a:rPr lang="en-US" sz="2600" i="1" dirty="0" smtClean="0"/>
              <a:t>sub-tree </a:t>
            </a:r>
            <a:r>
              <a:rPr lang="en-US" sz="2600" dirty="0" smtClean="0"/>
              <a:t>rooted </a:t>
            </a:r>
            <a:r>
              <a:rPr lang="en-US" sz="2600" dirty="0"/>
              <a:t>at x resides in the </a:t>
            </a:r>
            <a:r>
              <a:rPr lang="en-US" sz="2600" dirty="0" smtClean="0"/>
              <a:t>sub-tree </a:t>
            </a:r>
            <a:r>
              <a:rPr lang="en-US" sz="2600" dirty="0"/>
              <a:t>rooted at x:</a:t>
            </a:r>
            <a:r>
              <a:rPr lang="en-US" sz="2600" i="1" dirty="0"/>
              <a:t>left.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600" dirty="0" smtClean="0"/>
              <a:t>The following procedure returns a pointer to the maximum element in the sub-tree rooted at a given node x, which we assume to be non-NIL:</a:t>
            </a:r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>
              <a:buNone/>
            </a:pPr>
            <a:endParaRPr lang="en-US" sz="2600" dirty="0"/>
          </a:p>
          <a:p>
            <a:pPr algn="just"/>
            <a:r>
              <a:rPr lang="en-US" sz="2600" dirty="0"/>
              <a:t>Both of these procedures run in </a:t>
            </a:r>
            <a:r>
              <a:rPr lang="en-US" sz="2600" dirty="0" smtClean="0"/>
              <a:t>O(h) </a:t>
            </a:r>
            <a:r>
              <a:rPr lang="en-US" sz="2600" dirty="0"/>
              <a:t>time on a tree of height h since, as in </a:t>
            </a:r>
            <a:r>
              <a:rPr lang="en-US" sz="2600" dirty="0" smtClean="0"/>
              <a:t>TREESEARCH, the </a:t>
            </a:r>
            <a:r>
              <a:rPr lang="en-US" sz="2600" dirty="0"/>
              <a:t>sequence of nodes encountered forms a simple path downward </a:t>
            </a:r>
            <a:r>
              <a:rPr lang="en-US" sz="2600" dirty="0" smtClean="0"/>
              <a:t>from the </a:t>
            </a:r>
            <a:r>
              <a:rPr lang="en-US" sz="2600" dirty="0"/>
              <a:t>root.</a:t>
            </a:r>
            <a:endParaRPr lang="en-US" sz="2600" dirty="0" smtClean="0"/>
          </a:p>
          <a:p>
            <a:pPr algn="just"/>
            <a:endParaRPr lang="en-US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743200"/>
            <a:ext cx="3038475" cy="1711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Successor and </a:t>
            </a:r>
            <a:r>
              <a:rPr lang="en-US" b="1" dirty="0" smtClean="0"/>
              <a:t>Predecessor in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Given a node in a binary search tree, sometimes we need to find its successor </a:t>
            </a:r>
            <a:r>
              <a:rPr lang="en-US" sz="2600" dirty="0" smtClean="0"/>
              <a:t>in the </a:t>
            </a:r>
            <a:r>
              <a:rPr lang="en-US" sz="2600" dirty="0"/>
              <a:t>sorted order determined by an </a:t>
            </a:r>
            <a:r>
              <a:rPr lang="en-US" sz="2600" dirty="0" smtClean="0"/>
              <a:t>in-order </a:t>
            </a:r>
            <a:r>
              <a:rPr lang="en-US" sz="2600" dirty="0"/>
              <a:t>tree walk. If all keys are distinct, </a:t>
            </a:r>
            <a:r>
              <a:rPr lang="en-US" sz="2600" dirty="0" smtClean="0"/>
              <a:t>the </a:t>
            </a:r>
            <a:r>
              <a:rPr lang="en-US" sz="2600" dirty="0"/>
              <a:t>successor of a node x is the node with the smallest key greater than x:</a:t>
            </a:r>
            <a:r>
              <a:rPr lang="en-US" sz="2600" i="1" dirty="0"/>
              <a:t>key.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1986</Words>
  <Application>Microsoft Office PowerPoint</Application>
  <PresentationFormat>On-screen Show (4:3)</PresentationFormat>
  <Paragraphs>167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Monotype Sorts</vt:lpstr>
      <vt:lpstr>Symbol</vt:lpstr>
      <vt:lpstr>Times New Roman</vt:lpstr>
      <vt:lpstr>Office Theme</vt:lpstr>
      <vt:lpstr>Data Structure and Algorithm CSE- 225</vt:lpstr>
      <vt:lpstr>Querying a binary search tree</vt:lpstr>
      <vt:lpstr>Searching in a BST</vt:lpstr>
      <vt:lpstr>PowerPoint Presentation</vt:lpstr>
      <vt:lpstr>PowerPoint Presentation</vt:lpstr>
      <vt:lpstr>Minimum and Maximum in BST</vt:lpstr>
      <vt:lpstr>PowerPoint Presentation</vt:lpstr>
      <vt:lpstr>PowerPoint Presentation</vt:lpstr>
      <vt:lpstr>Successor and Predecessor in BST</vt:lpstr>
      <vt:lpstr>PowerPoint Presentation</vt:lpstr>
      <vt:lpstr>PowerPoint Presentation</vt:lpstr>
      <vt:lpstr>PowerPoint Presentation</vt:lpstr>
      <vt:lpstr>PowerPoint Presentation</vt:lpstr>
      <vt:lpstr>Insertion in BST</vt:lpstr>
      <vt:lpstr>PowerPoint Presentation</vt:lpstr>
      <vt:lpstr>PowerPoint Presentation</vt:lpstr>
      <vt:lpstr>Deletion in BST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 - Worst Time</vt:lpstr>
      <vt:lpstr>Balanced and unbalanced BST</vt:lpstr>
      <vt:lpstr>Balancing Binary Search Trees</vt:lpstr>
      <vt:lpstr>Perfect Balance</vt:lpstr>
      <vt:lpstr>AVL TREE</vt:lpstr>
      <vt:lpstr>AVL - Good but not Perfect Balance</vt:lpstr>
      <vt:lpstr>PowerPoint Presentation</vt:lpstr>
      <vt:lpstr>Insert and Rotation in AVL Trees</vt:lpstr>
      <vt:lpstr>Single Rotation in an AVL Tree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DeLL</cp:lastModifiedBy>
  <cp:revision>36</cp:revision>
  <dcterms:created xsi:type="dcterms:W3CDTF">2016-10-28T17:12:41Z</dcterms:created>
  <dcterms:modified xsi:type="dcterms:W3CDTF">2016-11-08T08:12:42Z</dcterms:modified>
</cp:coreProperties>
</file>