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57" r:id="rId3"/>
    <p:sldId id="258" r:id="rId4"/>
    <p:sldId id="259" r:id="rId5"/>
    <p:sldId id="260" r:id="rId6"/>
    <p:sldId id="261" r:id="rId7"/>
    <p:sldId id="262" r:id="rId8"/>
    <p:sldId id="263" r:id="rId9"/>
    <p:sldId id="265" r:id="rId10"/>
    <p:sldId id="266" r:id="rId11"/>
    <p:sldId id="267" r:id="rId12"/>
    <p:sldId id="270" r:id="rId13"/>
    <p:sldId id="268" r:id="rId14"/>
    <p:sldId id="269" r:id="rId15"/>
    <p:sldId id="271" r:id="rId16"/>
    <p:sldId id="274" r:id="rId17"/>
    <p:sldId id="275" r:id="rId18"/>
    <p:sldId id="272" r:id="rId19"/>
    <p:sldId id="277" r:id="rId20"/>
    <p:sldId id="278" r:id="rId21"/>
    <p:sldId id="279"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5" d="100"/>
          <a:sy n="115" d="100"/>
        </p:scale>
        <p:origin x="132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60E49-6CE9-4060-BFA2-8A5A881C513D}" type="datetimeFigureOut">
              <a:rPr lang="en-US" smtClean="0"/>
              <a:pPr/>
              <a:t>09-Dec-16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474F87-86DB-4476-9A08-D577F7244CA6}" type="slidenum">
              <a:rPr lang="en-US" smtClean="0"/>
              <a:pPr/>
              <a:t>‹#›</a:t>
            </a:fld>
            <a:endParaRPr lang="en-US"/>
          </a:p>
        </p:txBody>
      </p:sp>
    </p:spTree>
    <p:extLst>
      <p:ext uri="{BB962C8B-B14F-4D97-AF65-F5344CB8AC3E}">
        <p14:creationId xmlns:p14="http://schemas.microsoft.com/office/powerpoint/2010/main" val="2183061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D295A-A7B3-471B-97FD-1CF1E3BB47F6}" type="datetime1">
              <a:rPr lang="en-US" smtClean="0"/>
              <a:pPr/>
              <a:t>09-Dec-16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6DFFA-E339-4F89-B179-4A3C929FD0FF}" type="datetime1">
              <a:rPr lang="en-US" smtClean="0"/>
              <a:pPr/>
              <a:t>09-Dec-16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6994A-3212-4024-BCAC-92865C8680EC}" type="datetime1">
              <a:rPr lang="en-US" smtClean="0"/>
              <a:pPr/>
              <a:t>09-Dec-16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AA0EA-7323-4264-9D9F-2146840A6769}" type="datetime1">
              <a:rPr lang="en-US" smtClean="0"/>
              <a:pPr/>
              <a:t>09-Dec-16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CC716-92DF-4DF1-9C7A-E0B0B33868C4}" type="datetime1">
              <a:rPr lang="en-US" smtClean="0"/>
              <a:pPr/>
              <a:t>09-Dec-16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87916F-1A4B-48B3-B325-EE94C863936D}" type="datetime1">
              <a:rPr lang="en-US" smtClean="0"/>
              <a:pPr/>
              <a:t>09-Dec-16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00D818-EBAA-4B63-9406-BFE6AED5DD50}" type="datetime1">
              <a:rPr lang="en-US" smtClean="0"/>
              <a:pPr/>
              <a:t>09-Dec-16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72C373-8A0C-41BE-AF41-242420E7B4C4}" type="datetime1">
              <a:rPr lang="en-US" smtClean="0"/>
              <a:pPr/>
              <a:t>09-Dec-16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5774-6091-4DAE-9361-3BC18C3864CC}" type="datetime1">
              <a:rPr lang="en-US" smtClean="0"/>
              <a:pPr/>
              <a:t>09-Dec-16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E9412-FAF7-4730-A391-39C41CE2360C}" type="datetime1">
              <a:rPr lang="en-US" smtClean="0"/>
              <a:pPr/>
              <a:t>09-Dec-16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A761D-1C0F-4FAE-B687-9091725A0010}" type="datetime1">
              <a:rPr lang="en-US" smtClean="0"/>
              <a:pPr/>
              <a:t>09-Dec-16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5C010-77F3-4969-8436-0D777DCE8ADD}" type="datetime1">
              <a:rPr lang="en-US" smtClean="0"/>
              <a:pPr/>
              <a:t>09-Dec-16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5AF37-31BA-4BCA-A4C4-490232A26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ogarithmic_time" TargetMode="External"/><Relationship Id="rId7" Type="http://schemas.openxmlformats.org/officeDocument/2006/relationships/hyperlink" Target="https://en.wikipedia.org/wiki/Filesystem" TargetMode="External"/><Relationship Id="rId2" Type="http://schemas.openxmlformats.org/officeDocument/2006/relationships/hyperlink" Target="https://en.wikipedia.org/wiki/Tree_data_structure" TargetMode="External"/><Relationship Id="rId1" Type="http://schemas.openxmlformats.org/officeDocument/2006/relationships/slideLayout" Target="../slideLayouts/slideLayout2.xml"/><Relationship Id="rId6" Type="http://schemas.openxmlformats.org/officeDocument/2006/relationships/hyperlink" Target="https://en.wikipedia.org/wiki/Database" TargetMode="External"/><Relationship Id="rId5" Type="http://schemas.openxmlformats.org/officeDocument/2006/relationships/hyperlink" Target="https://en.wikipedia.org/wiki/Self-balancing_binary_search_tree" TargetMode="External"/><Relationship Id="rId4" Type="http://schemas.openxmlformats.org/officeDocument/2006/relationships/hyperlink" Target="https://en.wikipedia.org/wiki/Binary_search_tre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Structure and Algorithm</a:t>
            </a:r>
            <a:br>
              <a:rPr lang="en-US" dirty="0" smtClean="0"/>
            </a:br>
            <a:r>
              <a:rPr lang="en-US" dirty="0" smtClean="0"/>
              <a:t>CSE- 225</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600" dirty="0"/>
              <a:t>Each node of the tree now contains the attributes </a:t>
            </a:r>
            <a:r>
              <a:rPr lang="en-US" sz="2600" b="1" i="1" dirty="0"/>
              <a:t>color, key, left, right, and p</a:t>
            </a:r>
            <a:r>
              <a:rPr lang="en-US" sz="2600" i="1" dirty="0"/>
              <a:t>. </a:t>
            </a:r>
            <a:endParaRPr lang="en-US" sz="2600" i="1" dirty="0" smtClean="0"/>
          </a:p>
          <a:p>
            <a:pPr algn="just"/>
            <a:endParaRPr lang="en-US" sz="2600" i="1" dirty="0" smtClean="0"/>
          </a:p>
          <a:p>
            <a:pPr algn="just"/>
            <a:r>
              <a:rPr lang="en-US" sz="2600" i="1" dirty="0" smtClean="0"/>
              <a:t>If </a:t>
            </a:r>
            <a:r>
              <a:rPr lang="en-US" sz="2600" dirty="0" smtClean="0"/>
              <a:t>a </a:t>
            </a:r>
            <a:r>
              <a:rPr lang="en-US" sz="2600" dirty="0"/>
              <a:t>child or the parent of a node does not exist, the corresponding pointer </a:t>
            </a:r>
            <a:r>
              <a:rPr lang="en-US" sz="2600" dirty="0" smtClean="0"/>
              <a:t>attribute of </a:t>
            </a:r>
            <a:r>
              <a:rPr lang="en-US" sz="2600" dirty="0"/>
              <a:t>the node contains the value NIL</a:t>
            </a:r>
            <a:r>
              <a:rPr lang="en-US" sz="2600" dirty="0" smtClean="0"/>
              <a:t>.</a:t>
            </a:r>
          </a:p>
          <a:p>
            <a:pPr algn="just"/>
            <a:endParaRPr lang="en-US" sz="2600" dirty="0" smtClean="0"/>
          </a:p>
          <a:p>
            <a:pPr algn="just"/>
            <a:r>
              <a:rPr lang="en-US" sz="2600" dirty="0" smtClean="0"/>
              <a:t> </a:t>
            </a:r>
            <a:r>
              <a:rPr lang="en-US" sz="2600" dirty="0"/>
              <a:t>We shall regard these NILs as being pointers </a:t>
            </a:r>
            <a:r>
              <a:rPr lang="en-US" sz="2600" dirty="0" smtClean="0"/>
              <a:t>to leaves </a:t>
            </a:r>
            <a:r>
              <a:rPr lang="en-US" sz="2600" dirty="0"/>
              <a:t>(external nodes) of the binary search tree and the normal, key-bearing </a:t>
            </a:r>
            <a:r>
              <a:rPr lang="en-US" sz="2600" dirty="0" smtClean="0"/>
              <a:t>nodes as </a:t>
            </a:r>
            <a:r>
              <a:rPr lang="en-US" sz="2600" dirty="0"/>
              <a:t>being internal nodes of the tree.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 red-black tree is a binary tree that satisfies the following </a:t>
            </a:r>
            <a:r>
              <a:rPr lang="en-US" sz="2600" b="1" i="1" dirty="0"/>
              <a:t>red-black properties:</a:t>
            </a:r>
          </a:p>
          <a:p>
            <a:pPr algn="just">
              <a:buNone/>
            </a:pPr>
            <a:r>
              <a:rPr lang="en-US" sz="2600" dirty="0" smtClean="0"/>
              <a:t>	1</a:t>
            </a:r>
            <a:r>
              <a:rPr lang="en-US" sz="2600" dirty="0"/>
              <a:t>. Every node is either red or black.</a:t>
            </a:r>
          </a:p>
          <a:p>
            <a:pPr algn="just">
              <a:buNone/>
            </a:pPr>
            <a:r>
              <a:rPr lang="en-US" sz="2600" dirty="0" smtClean="0"/>
              <a:t>	2</a:t>
            </a:r>
            <a:r>
              <a:rPr lang="en-US" sz="2600" dirty="0"/>
              <a:t>. The root is black.</a:t>
            </a:r>
          </a:p>
          <a:p>
            <a:pPr algn="just">
              <a:buNone/>
            </a:pPr>
            <a:r>
              <a:rPr lang="en-US" sz="2600" dirty="0" smtClean="0"/>
              <a:t>	3</a:t>
            </a:r>
            <a:r>
              <a:rPr lang="en-US" sz="2600" dirty="0"/>
              <a:t>. Every leaf (NIL) is black.</a:t>
            </a:r>
          </a:p>
          <a:p>
            <a:pPr algn="just">
              <a:buNone/>
            </a:pPr>
            <a:r>
              <a:rPr lang="en-US" sz="2600" dirty="0" smtClean="0"/>
              <a:t>	4</a:t>
            </a:r>
            <a:r>
              <a:rPr lang="en-US" sz="2600" dirty="0"/>
              <a:t>. If a node is red, then both its children are black.</a:t>
            </a:r>
          </a:p>
          <a:p>
            <a:pPr algn="just">
              <a:buNone/>
            </a:pPr>
            <a:r>
              <a:rPr lang="en-US" sz="2600" dirty="0" smtClean="0"/>
              <a:t>	5</a:t>
            </a:r>
            <a:r>
              <a:rPr lang="en-US" sz="2600" dirty="0"/>
              <a:t>. For each node, all simple paths from the node to descendant leaves contain </a:t>
            </a:r>
            <a:r>
              <a:rPr lang="en-US" sz="2600" dirty="0" smtClean="0"/>
              <a:t>the same </a:t>
            </a:r>
            <a:r>
              <a:rPr lang="en-US" sz="2600" dirty="0"/>
              <a:t>number of black nodes.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1600200"/>
            <a:ext cx="4134832" cy="2209800"/>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724400" y="1524000"/>
            <a:ext cx="4121068" cy="2362200"/>
          </a:xfrm>
          <a:prstGeom prst="rect">
            <a:avLst/>
          </a:prstGeom>
          <a:noFill/>
          <a:ln w="9525">
            <a:solidFill>
              <a:schemeClr val="accent1"/>
            </a:solidFill>
            <a:miter lim="800000"/>
            <a:headEnd/>
            <a:tailEnd/>
          </a:ln>
          <a:effectLst/>
        </p:spPr>
      </p:pic>
      <p:sp>
        <p:nvSpPr>
          <p:cNvPr id="6" name="Rectangle 5"/>
          <p:cNvSpPr/>
          <p:nvPr/>
        </p:nvSpPr>
        <p:spPr>
          <a:xfrm>
            <a:off x="4648200" y="4140875"/>
            <a:ext cx="4267200" cy="2031325"/>
          </a:xfrm>
          <a:prstGeom prst="rect">
            <a:avLst/>
          </a:prstGeom>
          <a:ln>
            <a:solidFill>
              <a:schemeClr val="accent1"/>
            </a:solidFill>
          </a:ln>
        </p:spPr>
        <p:txBody>
          <a:bodyPr wrap="square">
            <a:spAutoFit/>
          </a:bodyPr>
          <a:lstStyle/>
          <a:p>
            <a:r>
              <a:rPr lang="en-US" dirty="0"/>
              <a:t>Basic red-black tree with the </a:t>
            </a:r>
            <a:r>
              <a:rPr lang="en-US" b="1" dirty="0"/>
              <a:t>sentinel</a:t>
            </a:r>
            <a:r>
              <a:rPr lang="en-US" dirty="0"/>
              <a:t> nodes added. Implementations of the red-black tree algorithms will usually include the sentinel nodes as a convenient means of flagging that you have reached a leaf node</a:t>
            </a:r>
            <a:r>
              <a:rPr lang="en-US" dirty="0" smtClean="0"/>
              <a:t>. They </a:t>
            </a:r>
            <a:r>
              <a:rPr lang="en-US" dirty="0"/>
              <a:t>are the NULL black nodes of property </a:t>
            </a:r>
            <a:r>
              <a:rPr lang="en-US" dirty="0" smtClean="0"/>
              <a:t>3.</a:t>
            </a:r>
            <a:endParaRPr lang="en-US" dirty="0"/>
          </a:p>
        </p:txBody>
      </p:sp>
      <p:sp>
        <p:nvSpPr>
          <p:cNvPr id="8" name="Rectangle 7"/>
          <p:cNvSpPr/>
          <p:nvPr/>
        </p:nvSpPr>
        <p:spPr>
          <a:xfrm>
            <a:off x="990600" y="4191000"/>
            <a:ext cx="2206438" cy="369332"/>
          </a:xfrm>
          <a:prstGeom prst="rect">
            <a:avLst/>
          </a:prstGeom>
          <a:ln>
            <a:solidFill>
              <a:schemeClr val="accent1"/>
            </a:solidFill>
          </a:ln>
        </p:spPr>
        <p:txBody>
          <a:bodyPr wrap="none">
            <a:spAutoFit/>
          </a:bodyPr>
          <a:lstStyle/>
          <a:p>
            <a:r>
              <a:rPr lang="en-US" dirty="0" smtClean="0"/>
              <a:t>A basic red-black tree</a:t>
            </a:r>
            <a:endParaRPr lang="en-US" dirty="0"/>
          </a:p>
        </p:txBody>
      </p:sp>
      <p:sp>
        <p:nvSpPr>
          <p:cNvPr id="9" name="Rectangle 8"/>
          <p:cNvSpPr/>
          <p:nvPr/>
        </p:nvSpPr>
        <p:spPr>
          <a:xfrm>
            <a:off x="762000" y="5105400"/>
            <a:ext cx="2971800" cy="1477328"/>
          </a:xfrm>
          <a:prstGeom prst="rect">
            <a:avLst/>
          </a:prstGeom>
          <a:ln>
            <a:solidFill>
              <a:schemeClr val="accent1"/>
            </a:solidFill>
          </a:ln>
        </p:spPr>
        <p:txBody>
          <a:bodyPr wrap="square">
            <a:spAutoFit/>
          </a:bodyPr>
          <a:lstStyle/>
          <a:p>
            <a:r>
              <a:rPr lang="en-US" dirty="0"/>
              <a:t>The number of black nodes on any path from, but not including, a node </a:t>
            </a:r>
            <a:r>
              <a:rPr lang="en-US" b="1" i="1" dirty="0"/>
              <a:t>x</a:t>
            </a:r>
            <a:r>
              <a:rPr lang="en-US" dirty="0"/>
              <a:t> to a leaf is called the </a:t>
            </a:r>
            <a:r>
              <a:rPr lang="en-US" i="1" dirty="0"/>
              <a:t>black-height</a:t>
            </a:r>
            <a:r>
              <a:rPr lang="en-US" dirty="0"/>
              <a:t> of a node, denoted </a:t>
            </a:r>
            <a:r>
              <a:rPr lang="en-US" b="1" dirty="0" err="1"/>
              <a:t>bh</a:t>
            </a:r>
            <a:r>
              <a:rPr lang="en-US" b="1" dirty="0"/>
              <a:t>(x)</a:t>
            </a:r>
            <a:r>
              <a:rPr lang="en-US" dirty="0"/>
              <a:t>. </a:t>
            </a:r>
          </a:p>
        </p:txBody>
      </p:sp>
      <p:sp>
        <p:nvSpPr>
          <p:cNvPr id="10"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11" name="Slide Number Placeholder 10"/>
          <p:cNvSpPr>
            <a:spLocks noGrp="1"/>
          </p:cNvSpPr>
          <p:nvPr>
            <p:ph type="sldNum" sz="quarter" idx="12"/>
          </p:nvPr>
        </p:nvSpPr>
        <p:spPr/>
        <p:txBody>
          <a:bodyPr/>
          <a:lstStyle/>
          <a:p>
            <a:fld id="{3175AF37-31BA-4BCA-A4C4-490232A265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An example </a:t>
            </a:r>
            <a:r>
              <a:rPr lang="en-US" sz="2600" dirty="0"/>
              <a:t>of a red-black </a:t>
            </a:r>
            <a:r>
              <a:rPr lang="en-US" sz="2600" dirty="0" smtClean="0"/>
              <a:t>tree. </a:t>
            </a:r>
            <a:r>
              <a:rPr lang="en-US" sz="2600" dirty="0"/>
              <a:t>Every leaf, </a:t>
            </a:r>
            <a:r>
              <a:rPr lang="en-US" sz="2600" dirty="0" smtClean="0"/>
              <a:t>shown as </a:t>
            </a:r>
            <a:r>
              <a:rPr lang="en-US" sz="2600" dirty="0"/>
              <a:t>a NIL, is black. Each non-NIL node is marked with its black-height; NILs have black-height 0.</a:t>
            </a:r>
          </a:p>
        </p:txBody>
      </p:sp>
      <p:pic>
        <p:nvPicPr>
          <p:cNvPr id="3074" name="Picture 2"/>
          <p:cNvPicPr>
            <a:picLocks noChangeAspect="1" noChangeArrowheads="1"/>
          </p:cNvPicPr>
          <p:nvPr/>
        </p:nvPicPr>
        <p:blipFill>
          <a:blip r:embed="rId2"/>
          <a:srcRect/>
          <a:stretch>
            <a:fillRect/>
          </a:stretch>
        </p:blipFill>
        <p:spPr bwMode="auto">
          <a:xfrm>
            <a:off x="73740" y="3124200"/>
            <a:ext cx="8969071" cy="2743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same </a:t>
            </a:r>
            <a:r>
              <a:rPr lang="en-US" sz="2600" dirty="0" smtClean="0"/>
              <a:t>red-black tree </a:t>
            </a:r>
            <a:r>
              <a:rPr lang="en-US" sz="2600" dirty="0"/>
              <a:t>but with leaves and the root’s parent omitted entirely.</a:t>
            </a:r>
          </a:p>
        </p:txBody>
      </p:sp>
      <p:pic>
        <p:nvPicPr>
          <p:cNvPr id="4098" name="Picture 2"/>
          <p:cNvPicPr>
            <a:picLocks noChangeAspect="1" noChangeArrowheads="1"/>
          </p:cNvPicPr>
          <p:nvPr/>
        </p:nvPicPr>
        <p:blipFill>
          <a:blip r:embed="rId2"/>
          <a:srcRect/>
          <a:stretch>
            <a:fillRect/>
          </a:stretch>
        </p:blipFill>
        <p:spPr bwMode="auto">
          <a:xfrm>
            <a:off x="112009" y="3200400"/>
            <a:ext cx="8876675" cy="2514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t>Rotations on red-black trees</a:t>
            </a:r>
            <a:endParaRPr lang="en-US" sz="3600" b="1"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400" dirty="0"/>
              <a:t>As with heaps, additions and deletions from red-black trees destroy the red-black property, so we need to restore it. To do this we need to look at some operations on red-black trees</a:t>
            </a:r>
            <a:r>
              <a:rPr lang="en-US" sz="2400" dirty="0" smtClean="0"/>
              <a:t>.</a:t>
            </a:r>
          </a:p>
          <a:p>
            <a:pPr algn="just"/>
            <a:r>
              <a:rPr lang="en-US" sz="2400" b="1" dirty="0"/>
              <a:t>A rotation </a:t>
            </a:r>
            <a:r>
              <a:rPr lang="en-US" sz="2400" dirty="0"/>
              <a:t>is a local operation in a search tree that preserves </a:t>
            </a:r>
            <a:r>
              <a:rPr lang="en-US" sz="2400" i="1" dirty="0"/>
              <a:t>in-order</a:t>
            </a:r>
            <a:r>
              <a:rPr lang="en-US" sz="2400" dirty="0"/>
              <a:t> traversal key ordering</a:t>
            </a:r>
            <a:r>
              <a:rPr lang="en-US" sz="2400" dirty="0" smtClean="0"/>
              <a:t>. Note </a:t>
            </a:r>
            <a:r>
              <a:rPr lang="en-US" sz="2400" dirty="0"/>
              <a:t>that in both trees, an in-order traversal yields:</a:t>
            </a:r>
          </a:p>
          <a:p>
            <a:pPr algn="just">
              <a:buNone/>
            </a:pPr>
            <a:r>
              <a:rPr lang="en-US" sz="2400" dirty="0" smtClean="0"/>
              <a:t>				A x B y C</a:t>
            </a:r>
            <a:endParaRPr lang="en-US" sz="2400" dirty="0"/>
          </a:p>
        </p:txBody>
      </p:sp>
      <p:pic>
        <p:nvPicPr>
          <p:cNvPr id="6146" name="Picture 2"/>
          <p:cNvPicPr>
            <a:picLocks noChangeAspect="1" noChangeArrowheads="1"/>
          </p:cNvPicPr>
          <p:nvPr/>
        </p:nvPicPr>
        <p:blipFill>
          <a:blip r:embed="rId2"/>
          <a:srcRect/>
          <a:stretch>
            <a:fillRect/>
          </a:stretch>
        </p:blipFill>
        <p:spPr bwMode="auto">
          <a:xfrm>
            <a:off x="2362200" y="4038600"/>
            <a:ext cx="4767262" cy="203584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175AF37-31BA-4BCA-A4C4-490232A265F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86200" y="2362200"/>
            <a:ext cx="4939817" cy="1800225"/>
          </a:xfrm>
          <a:prstGeom prst="rect">
            <a:avLst/>
          </a:prstGeom>
          <a:noFill/>
          <a:ln w="9525">
            <a:solidFill>
              <a:schemeClr val="accent1"/>
            </a:solid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762000" y="1524000"/>
            <a:ext cx="2819400" cy="4481705"/>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457200" y="274638"/>
            <a:ext cx="8229600" cy="868362"/>
          </a:xfrm>
        </p:spPr>
        <p:txBody>
          <a:bodyPr>
            <a:normAutofit/>
          </a:bodyPr>
          <a:lstStyle/>
          <a:p>
            <a:r>
              <a:rPr lang="en-US" sz="3600" b="1" dirty="0" smtClean="0"/>
              <a:t>Rotations on red-black trees</a:t>
            </a:r>
            <a:endParaRPr lang="en-US" sz="3600" b="1" dirty="0"/>
          </a:p>
        </p:txBody>
      </p:sp>
      <p:sp>
        <p:nvSpPr>
          <p:cNvPr id="7" name="Slide Number Placeholder 6"/>
          <p:cNvSpPr>
            <a:spLocks noGrp="1"/>
          </p:cNvSpPr>
          <p:nvPr>
            <p:ph type="sldNum" sz="quarter" idx="12"/>
          </p:nvPr>
        </p:nvSpPr>
        <p:spPr/>
        <p:txBody>
          <a:bodyPr/>
          <a:lstStyle/>
          <a:p>
            <a:fld id="{3175AF37-31BA-4BCA-A4C4-490232A265F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685800" y="351504"/>
            <a:ext cx="7848600" cy="5242619"/>
          </a:xfrm>
          <a:prstGeom prst="rect">
            <a:avLst/>
          </a:prstGeom>
          <a:noFill/>
          <a:ln w="9525">
            <a:solidFill>
              <a:schemeClr val="accent1"/>
            </a:solidFill>
            <a:miter lim="800000"/>
            <a:headEnd/>
            <a:tailEnd/>
          </a:ln>
          <a:effectLst/>
        </p:spPr>
      </p:pic>
      <p:sp>
        <p:nvSpPr>
          <p:cNvPr id="5" name="Rectangle 4"/>
          <p:cNvSpPr/>
          <p:nvPr/>
        </p:nvSpPr>
        <p:spPr>
          <a:xfrm>
            <a:off x="685800" y="5683044"/>
            <a:ext cx="7848600" cy="1107996"/>
          </a:xfrm>
          <a:prstGeom prst="rect">
            <a:avLst/>
          </a:prstGeom>
          <a:ln>
            <a:solidFill>
              <a:schemeClr val="accent1"/>
            </a:solidFill>
          </a:ln>
        </p:spPr>
        <p:txBody>
          <a:bodyPr wrap="square">
            <a:spAutoFit/>
          </a:bodyPr>
          <a:lstStyle/>
          <a:p>
            <a:pPr algn="just"/>
            <a:r>
              <a:rPr lang="en-US" sz="2200" dirty="0"/>
              <a:t>An example of how the procedure </a:t>
            </a:r>
            <a:r>
              <a:rPr lang="en-US" sz="2200" dirty="0" smtClean="0"/>
              <a:t>LEFT-ROTATE (T, x) </a:t>
            </a:r>
            <a:r>
              <a:rPr lang="en-US" sz="2200" dirty="0"/>
              <a:t>modifies a binary search </a:t>
            </a:r>
            <a:r>
              <a:rPr lang="en-US" sz="2200" dirty="0" smtClean="0"/>
              <a:t>tree. </a:t>
            </a:r>
            <a:r>
              <a:rPr lang="en-US" sz="2200" dirty="0" err="1" smtClean="0"/>
              <a:t>Inorder</a:t>
            </a:r>
            <a:r>
              <a:rPr lang="en-US" sz="2200" dirty="0" smtClean="0"/>
              <a:t> </a:t>
            </a:r>
            <a:r>
              <a:rPr lang="en-US" sz="2200" dirty="0"/>
              <a:t>tree walks of the input tree and the modified tree produce the same listing of key values.</a:t>
            </a:r>
          </a:p>
        </p:txBody>
      </p:sp>
      <p:sp>
        <p:nvSpPr>
          <p:cNvPr id="6" name="Slide Number Placeholder 5"/>
          <p:cNvSpPr>
            <a:spLocks noGrp="1"/>
          </p:cNvSpPr>
          <p:nvPr>
            <p:ph type="sldNum" sz="quarter" idx="12"/>
          </p:nvPr>
        </p:nvSpPr>
        <p:spPr/>
        <p:txBody>
          <a:bodyPr/>
          <a:lstStyle/>
          <a:p>
            <a:fld id="{3175AF37-31BA-4BCA-A4C4-490232A265F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We </a:t>
            </a:r>
            <a:r>
              <a:rPr lang="en-US" sz="2600" dirty="0"/>
              <a:t>can implement the </a:t>
            </a:r>
            <a:r>
              <a:rPr lang="en-US" sz="2600" dirty="0" smtClean="0"/>
              <a:t>dynamic-set operations </a:t>
            </a:r>
            <a:r>
              <a:rPr lang="en-US" sz="2600" dirty="0"/>
              <a:t>SEARCH, MINIMUM, MAXIMUM, SUCCESSOR, and </a:t>
            </a:r>
            <a:r>
              <a:rPr lang="en-US" sz="2600" dirty="0" smtClean="0"/>
              <a:t>PREDECESSOR in </a:t>
            </a:r>
            <a:r>
              <a:rPr lang="en-US" sz="2600" b="1" dirty="0" smtClean="0"/>
              <a:t>O(</a:t>
            </a:r>
            <a:r>
              <a:rPr lang="en-US" sz="2600" b="1" dirty="0" err="1" smtClean="0"/>
              <a:t>lgn</a:t>
            </a:r>
            <a:r>
              <a:rPr lang="en-US" sz="2600" b="1" dirty="0" smtClean="0"/>
              <a:t>)</a:t>
            </a:r>
            <a:r>
              <a:rPr lang="en-US" sz="2600" dirty="0" smtClean="0"/>
              <a:t> </a:t>
            </a:r>
            <a:r>
              <a:rPr lang="en-US" sz="2600" dirty="0"/>
              <a:t>time on red-black trees, since each can run in </a:t>
            </a:r>
            <a:r>
              <a:rPr lang="en-US" sz="2600" b="1" dirty="0" smtClean="0"/>
              <a:t>O(h)</a:t>
            </a:r>
            <a:r>
              <a:rPr lang="en-US" sz="2600" dirty="0" smtClean="0"/>
              <a:t> </a:t>
            </a:r>
            <a:r>
              <a:rPr lang="en-US" sz="2600" dirty="0"/>
              <a:t>time on a </a:t>
            </a:r>
            <a:r>
              <a:rPr lang="en-US" sz="2600" dirty="0" smtClean="0"/>
              <a:t>binary search </a:t>
            </a:r>
            <a:r>
              <a:rPr lang="en-US" sz="2600" dirty="0"/>
              <a:t>tree of height </a:t>
            </a:r>
            <a:r>
              <a:rPr lang="en-US" sz="2600" b="1" dirty="0"/>
              <a:t>h </a:t>
            </a:r>
            <a:r>
              <a:rPr lang="en-US" sz="2600" dirty="0" smtClean="0"/>
              <a:t>and </a:t>
            </a:r>
            <a:r>
              <a:rPr lang="en-US" sz="2600" dirty="0"/>
              <a:t>any red-black tree on n </a:t>
            </a:r>
            <a:r>
              <a:rPr lang="en-US" sz="2600" dirty="0" smtClean="0"/>
              <a:t>nodes is </a:t>
            </a:r>
            <a:r>
              <a:rPr lang="en-US" sz="2600" dirty="0"/>
              <a:t>a binary </a:t>
            </a:r>
            <a:r>
              <a:rPr lang="en-US" sz="2600" dirty="0" smtClean="0"/>
              <a:t> search </a:t>
            </a:r>
            <a:r>
              <a:rPr lang="en-US" sz="2600" dirty="0"/>
              <a:t>tree with height </a:t>
            </a:r>
            <a:r>
              <a:rPr lang="en-US" sz="2600" b="1" dirty="0" smtClean="0"/>
              <a:t>O(</a:t>
            </a:r>
            <a:r>
              <a:rPr lang="en-US" sz="2600" b="1" dirty="0" err="1" smtClean="0"/>
              <a:t>lgn</a:t>
            </a:r>
            <a:r>
              <a:rPr lang="en-US" sz="2600" b="1" dirty="0" smtClean="0"/>
              <a:t>)</a:t>
            </a:r>
            <a:r>
              <a:rPr lang="en-US" sz="2600" dirty="0" smtClean="0"/>
              <a:t>.</a:t>
            </a:r>
            <a:endParaRPr lang="en-US" sz="2600" dirty="0"/>
          </a:p>
        </p:txBody>
      </p:sp>
      <p:sp>
        <p:nvSpPr>
          <p:cNvPr id="4" name="Title 1"/>
          <p:cNvSpPr>
            <a:spLocks noGrp="1"/>
          </p:cNvSpPr>
          <p:nvPr>
            <p:ph type="title"/>
          </p:nvPr>
        </p:nvSpPr>
        <p:spPr>
          <a:xfrm>
            <a:off x="457200" y="274638"/>
            <a:ext cx="8229600" cy="868362"/>
          </a:xfrm>
        </p:spPr>
        <p:txBody>
          <a:bodyPr>
            <a:normAutofit/>
          </a:bodyPr>
          <a:lstStyle/>
          <a:p>
            <a:r>
              <a:rPr lang="en-US" sz="3600" b="1" dirty="0" smtClean="0"/>
              <a:t>Operations on red-black trees</a:t>
            </a:r>
            <a:endParaRPr lang="en-US" sz="3600" b="1"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 tree</a:t>
            </a:r>
            <a:endParaRPr lang="en-US" dirty="0"/>
          </a:p>
        </p:txBody>
      </p:sp>
      <p:sp>
        <p:nvSpPr>
          <p:cNvPr id="3" name="Content Placeholder 2"/>
          <p:cNvSpPr>
            <a:spLocks noGrp="1"/>
          </p:cNvSpPr>
          <p:nvPr>
            <p:ph idx="1"/>
          </p:nvPr>
        </p:nvSpPr>
        <p:spPr>
          <a:xfrm>
            <a:off x="228600" y="1219200"/>
            <a:ext cx="8686800" cy="4525963"/>
          </a:xfrm>
        </p:spPr>
        <p:txBody>
          <a:bodyPr>
            <a:normAutofit/>
          </a:bodyPr>
          <a:lstStyle/>
          <a:p>
            <a:pPr algn="just"/>
            <a:r>
              <a:rPr lang="en-US" sz="2600" dirty="0" smtClean="0"/>
              <a:t>In the B+-tree, each node stores up to </a:t>
            </a:r>
            <a:r>
              <a:rPr lang="en-US" sz="2600" i="1" dirty="0" smtClean="0"/>
              <a:t>d</a:t>
            </a:r>
            <a:r>
              <a:rPr lang="en-US" sz="2600" dirty="0" smtClean="0"/>
              <a:t> references to children and up to </a:t>
            </a:r>
            <a:r>
              <a:rPr lang="en-US" sz="2600" i="1" dirty="0" smtClean="0"/>
              <a:t>d</a:t>
            </a:r>
            <a:r>
              <a:rPr lang="en-US" sz="2600" dirty="0" smtClean="0"/>
              <a:t> − 1 keys. Each reference is considered “between” two of the node's keys; it references the root of a </a:t>
            </a:r>
            <a:r>
              <a:rPr lang="en-US" sz="2600" dirty="0" err="1" smtClean="0"/>
              <a:t>subtree</a:t>
            </a:r>
            <a:r>
              <a:rPr lang="en-US" sz="2600" dirty="0" smtClean="0"/>
              <a:t> for which all values are between these two keys.</a:t>
            </a:r>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B-Tree</a:t>
            </a:r>
            <a:endParaRPr lang="en-US" sz="3600" b="1" dirty="0"/>
          </a:p>
        </p:txBody>
      </p:sp>
      <p:sp>
        <p:nvSpPr>
          <p:cNvPr id="3" name="Content Placeholder 2"/>
          <p:cNvSpPr>
            <a:spLocks noGrp="1"/>
          </p:cNvSpPr>
          <p:nvPr>
            <p:ph idx="1"/>
          </p:nvPr>
        </p:nvSpPr>
        <p:spPr/>
        <p:txBody>
          <a:bodyPr>
            <a:normAutofit fontScale="85000" lnSpcReduction="20000"/>
          </a:bodyPr>
          <a:lstStyle/>
          <a:p>
            <a:pPr algn="just"/>
            <a:r>
              <a:rPr lang="en-US" dirty="0"/>
              <a:t>a </a:t>
            </a:r>
            <a:r>
              <a:rPr lang="en-US" b="1" dirty="0"/>
              <a:t>B-tree</a:t>
            </a:r>
            <a:r>
              <a:rPr lang="en-US" dirty="0"/>
              <a:t> is a self-balancing </a:t>
            </a:r>
            <a:r>
              <a:rPr lang="en-US" dirty="0">
                <a:hlinkClick r:id="rId2" tooltip="Tree data structure"/>
              </a:rPr>
              <a:t>tree data structure</a:t>
            </a:r>
            <a:r>
              <a:rPr lang="en-US" dirty="0"/>
              <a:t> that keeps data sorted and allows searches, sequential access, insertions, and deletions in </a:t>
            </a:r>
            <a:r>
              <a:rPr lang="en-US" dirty="0">
                <a:hlinkClick r:id="rId3" tooltip="Logarithmic time"/>
              </a:rPr>
              <a:t>logarithmic time</a:t>
            </a:r>
            <a:r>
              <a:rPr lang="en-US" dirty="0" smtClean="0"/>
              <a:t>.</a:t>
            </a:r>
          </a:p>
          <a:p>
            <a:pPr algn="just"/>
            <a:r>
              <a:rPr lang="en-US" dirty="0" smtClean="0"/>
              <a:t> </a:t>
            </a:r>
          </a:p>
          <a:p>
            <a:pPr algn="just"/>
            <a:r>
              <a:rPr lang="en-US" dirty="0" smtClean="0"/>
              <a:t>The </a:t>
            </a:r>
            <a:r>
              <a:rPr lang="en-US" dirty="0"/>
              <a:t>B-tree is a generalization of a </a:t>
            </a:r>
            <a:r>
              <a:rPr lang="en-US" dirty="0">
                <a:hlinkClick r:id="rId4" tooltip="Binary search tree"/>
              </a:rPr>
              <a:t>binary search tree</a:t>
            </a:r>
            <a:r>
              <a:rPr lang="en-US" dirty="0"/>
              <a:t> in that a node can have more than two </a:t>
            </a:r>
            <a:r>
              <a:rPr lang="en-US" dirty="0" smtClean="0"/>
              <a:t>children.</a:t>
            </a:r>
          </a:p>
          <a:p>
            <a:pPr algn="just"/>
            <a:endParaRPr lang="en-US" dirty="0" smtClean="0"/>
          </a:p>
          <a:p>
            <a:pPr algn="just"/>
            <a:r>
              <a:rPr lang="en-US" dirty="0" smtClean="0"/>
              <a:t>Unlike</a:t>
            </a:r>
            <a:r>
              <a:rPr lang="en-US" dirty="0"/>
              <a:t> </a:t>
            </a:r>
            <a:r>
              <a:rPr lang="en-US" dirty="0">
                <a:hlinkClick r:id="rId5" tooltip="Self-balancing binary search tree"/>
              </a:rPr>
              <a:t>self-balancing binary search trees</a:t>
            </a:r>
            <a:r>
              <a:rPr lang="en-US" dirty="0"/>
              <a:t>, the B-tree is optimized for systems that read and write large blocks of data. B-trees are a good example of a data structure for external memory. It is commonly used in </a:t>
            </a:r>
            <a:r>
              <a:rPr lang="en-US" dirty="0">
                <a:hlinkClick r:id="rId6" tooltip="Database"/>
              </a:rPr>
              <a:t>databases</a:t>
            </a:r>
            <a:r>
              <a:rPr lang="en-US" dirty="0"/>
              <a:t> and</a:t>
            </a:r>
            <a:r>
              <a:rPr lang="en-US"/>
              <a:t> </a:t>
            </a:r>
            <a:r>
              <a:rPr lang="en-US" smtClean="0">
                <a:hlinkClick r:id="rId7" tooltip="Filesystem"/>
              </a:rPr>
              <a:t>file systems</a:t>
            </a:r>
            <a:r>
              <a:rPr lang="en-US" dirty="0"/>
              <a:t>.</a:t>
            </a:r>
          </a:p>
        </p:txBody>
      </p:sp>
      <p:sp>
        <p:nvSpPr>
          <p:cNvPr id="4" name="Slide Number Placeholder 3"/>
          <p:cNvSpPr>
            <a:spLocks noGrp="1"/>
          </p:cNvSpPr>
          <p:nvPr>
            <p:ph type="sldNum" sz="quarter" idx="12"/>
          </p:nvPr>
        </p:nvSpPr>
        <p:spPr/>
        <p:txBody>
          <a:bodyPr/>
          <a:lstStyle/>
          <a:p>
            <a:fld id="{3175AF37-31BA-4BCA-A4C4-490232A26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sz="2400" dirty="0" smtClean="0"/>
              <a:t>Here is a fairly small B+ tree using 4 as our value for </a:t>
            </a:r>
            <a:r>
              <a:rPr lang="en-US" sz="2400" i="1" dirty="0" smtClean="0"/>
              <a:t>d</a:t>
            </a:r>
            <a:r>
              <a:rPr lang="en-US" sz="2400" dirty="0" smtClean="0"/>
              <a:t>.</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A B+-tree requires that each leaf be the same distance from the root, as in this picture, where searching for any of the 11 values (all listed on the bottom level) will involve loading three nodes from the disk (the root block, a second-level block, and a leaf).</a:t>
            </a:r>
            <a:endParaRPr lang="en-US" sz="24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20</a:t>
            </a:fld>
            <a:endParaRPr lang="en-US"/>
          </a:p>
        </p:txBody>
      </p:sp>
      <p:pic>
        <p:nvPicPr>
          <p:cNvPr id="1026" name="Picture 2"/>
          <p:cNvPicPr>
            <a:picLocks noChangeAspect="1" noChangeArrowheads="1"/>
          </p:cNvPicPr>
          <p:nvPr/>
        </p:nvPicPr>
        <p:blipFill>
          <a:blip r:embed="rId2"/>
          <a:srcRect/>
          <a:stretch>
            <a:fillRect/>
          </a:stretch>
        </p:blipFill>
        <p:spPr bwMode="auto">
          <a:xfrm>
            <a:off x="1600200" y="1371600"/>
            <a:ext cx="6353174" cy="31765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876800"/>
          </a:xfrm>
        </p:spPr>
        <p:txBody>
          <a:bodyPr>
            <a:normAutofit fontScale="77500" lnSpcReduction="20000"/>
          </a:bodyPr>
          <a:lstStyle/>
          <a:p>
            <a:pPr algn="just">
              <a:buNone/>
            </a:pPr>
            <a:r>
              <a:rPr lang="en-US" sz="3400" b="1" dirty="0" smtClean="0"/>
              <a:t>A B+-tree maintains the following </a:t>
            </a:r>
            <a:r>
              <a:rPr lang="en-US" sz="3400" b="1" smtClean="0"/>
              <a:t>invariants:</a:t>
            </a:r>
          </a:p>
          <a:p>
            <a:pPr algn="just">
              <a:buNone/>
            </a:pPr>
            <a:endParaRPr lang="en-US" sz="3400" b="1" dirty="0" smtClean="0"/>
          </a:p>
          <a:p>
            <a:pPr algn="just"/>
            <a:r>
              <a:rPr lang="en-US" dirty="0" smtClean="0"/>
              <a:t>Every node has one more references than it has keys.</a:t>
            </a:r>
          </a:p>
          <a:p>
            <a:pPr algn="just"/>
            <a:r>
              <a:rPr lang="en-US" dirty="0" smtClean="0"/>
              <a:t>All leaves are at the same distance from the root.</a:t>
            </a:r>
          </a:p>
          <a:p>
            <a:pPr algn="just"/>
            <a:r>
              <a:rPr lang="en-US" dirty="0" smtClean="0"/>
              <a:t>For every non-leaf node </a:t>
            </a:r>
            <a:r>
              <a:rPr lang="en-US" i="1" dirty="0" smtClean="0"/>
              <a:t>N</a:t>
            </a:r>
            <a:r>
              <a:rPr lang="en-US" dirty="0" smtClean="0"/>
              <a:t> with </a:t>
            </a:r>
            <a:r>
              <a:rPr lang="en-US" i="1" dirty="0" smtClean="0"/>
              <a:t>k</a:t>
            </a:r>
            <a:r>
              <a:rPr lang="en-US" dirty="0" smtClean="0"/>
              <a:t> being the number of keys in </a:t>
            </a:r>
            <a:r>
              <a:rPr lang="en-US" i="1" dirty="0" smtClean="0"/>
              <a:t>N</a:t>
            </a:r>
            <a:r>
              <a:rPr lang="en-US" dirty="0" smtClean="0"/>
              <a:t>: all keys in the first child's </a:t>
            </a:r>
            <a:r>
              <a:rPr lang="en-US" dirty="0" err="1" smtClean="0"/>
              <a:t>subtree</a:t>
            </a:r>
            <a:r>
              <a:rPr lang="en-US" dirty="0" smtClean="0"/>
              <a:t> are less than </a:t>
            </a:r>
            <a:r>
              <a:rPr lang="en-US" i="1" dirty="0" smtClean="0"/>
              <a:t>N</a:t>
            </a:r>
            <a:r>
              <a:rPr lang="en-US" dirty="0" smtClean="0"/>
              <a:t>'s first key; and all keys in the </a:t>
            </a:r>
            <a:r>
              <a:rPr lang="en-US" i="1" dirty="0" err="1" smtClean="0"/>
              <a:t>i</a:t>
            </a:r>
            <a:r>
              <a:rPr lang="en-US" dirty="0" err="1" smtClean="0"/>
              <a:t>th</a:t>
            </a:r>
            <a:r>
              <a:rPr lang="en-US" dirty="0" smtClean="0"/>
              <a:t> child's </a:t>
            </a:r>
            <a:r>
              <a:rPr lang="en-US" dirty="0" err="1" smtClean="0"/>
              <a:t>subtree</a:t>
            </a:r>
            <a:r>
              <a:rPr lang="en-US" dirty="0" smtClean="0"/>
              <a:t> (2 ≤ </a:t>
            </a:r>
            <a:r>
              <a:rPr lang="en-US" i="1" dirty="0" err="1" smtClean="0"/>
              <a:t>i</a:t>
            </a:r>
            <a:r>
              <a:rPr lang="en-US" dirty="0" smtClean="0"/>
              <a:t> ≤ </a:t>
            </a:r>
            <a:r>
              <a:rPr lang="en-US" i="1" dirty="0" smtClean="0"/>
              <a:t>k</a:t>
            </a:r>
            <a:r>
              <a:rPr lang="en-US" dirty="0" smtClean="0"/>
              <a:t>) are between the (</a:t>
            </a:r>
            <a:r>
              <a:rPr lang="en-US" i="1" dirty="0" err="1" smtClean="0"/>
              <a:t>i</a:t>
            </a:r>
            <a:r>
              <a:rPr lang="en-US" dirty="0" smtClean="0"/>
              <a:t> − 1)</a:t>
            </a:r>
            <a:r>
              <a:rPr lang="en-US" dirty="0" err="1" smtClean="0"/>
              <a:t>th</a:t>
            </a:r>
            <a:r>
              <a:rPr lang="en-US" dirty="0" smtClean="0"/>
              <a:t> key of </a:t>
            </a:r>
            <a:r>
              <a:rPr lang="en-US" i="1" dirty="0" smtClean="0"/>
              <a:t>n</a:t>
            </a:r>
            <a:r>
              <a:rPr lang="en-US" dirty="0" smtClean="0"/>
              <a:t> and the </a:t>
            </a:r>
            <a:r>
              <a:rPr lang="en-US" i="1" dirty="0" err="1" smtClean="0"/>
              <a:t>i</a:t>
            </a:r>
            <a:r>
              <a:rPr lang="en-US" dirty="0" err="1" smtClean="0"/>
              <a:t>th</a:t>
            </a:r>
            <a:r>
              <a:rPr lang="en-US" dirty="0" smtClean="0"/>
              <a:t> key of </a:t>
            </a:r>
            <a:r>
              <a:rPr lang="en-US" i="1" dirty="0" smtClean="0"/>
              <a:t>n</a:t>
            </a:r>
            <a:r>
              <a:rPr lang="en-US" dirty="0" smtClean="0"/>
              <a:t>.</a:t>
            </a:r>
          </a:p>
          <a:p>
            <a:pPr algn="just"/>
            <a:r>
              <a:rPr lang="en-US" dirty="0" smtClean="0"/>
              <a:t>The root has at least two children.</a:t>
            </a:r>
          </a:p>
          <a:p>
            <a:pPr algn="just"/>
            <a:r>
              <a:rPr lang="en-US" dirty="0" smtClean="0"/>
              <a:t>Every non-leaf, non-root node has at least </a:t>
            </a:r>
            <a:r>
              <a:rPr lang="en-US" i="1" dirty="0" smtClean="0"/>
              <a:t>floor</a:t>
            </a:r>
            <a:r>
              <a:rPr lang="en-US" dirty="0" smtClean="0"/>
              <a:t>(</a:t>
            </a:r>
            <a:r>
              <a:rPr lang="en-US" i="1" dirty="0" smtClean="0"/>
              <a:t>d</a:t>
            </a:r>
            <a:r>
              <a:rPr lang="en-US" dirty="0" smtClean="0"/>
              <a:t> / 2) children.</a:t>
            </a:r>
          </a:p>
          <a:p>
            <a:pPr algn="just"/>
            <a:r>
              <a:rPr lang="en-US" dirty="0" smtClean="0"/>
              <a:t>Each leaf contains at least </a:t>
            </a:r>
            <a:r>
              <a:rPr lang="en-US" i="1" dirty="0" smtClean="0"/>
              <a:t>floor</a:t>
            </a:r>
            <a:r>
              <a:rPr lang="en-US" dirty="0" smtClean="0"/>
              <a:t>(</a:t>
            </a:r>
            <a:r>
              <a:rPr lang="en-US" i="1" dirty="0" smtClean="0"/>
              <a:t>d</a:t>
            </a:r>
            <a:r>
              <a:rPr lang="en-US" dirty="0" smtClean="0"/>
              <a:t> / 2) keys.</a:t>
            </a:r>
          </a:p>
          <a:p>
            <a:pPr algn="just"/>
            <a:r>
              <a:rPr lang="en-US" dirty="0" smtClean="0"/>
              <a:t>Every key from the table appears in a leaf, in left-to-right sorted order.</a:t>
            </a:r>
          </a:p>
          <a:p>
            <a:pPr algn="just"/>
            <a:endParaRPr lang="en-US"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 B-Tree Rules</a:t>
            </a:r>
            <a:endParaRPr lang="en-US" sz="3600" dirty="0"/>
          </a:p>
        </p:txBody>
      </p:sp>
      <p:sp>
        <p:nvSpPr>
          <p:cNvPr id="3" name="Content Placeholder 2"/>
          <p:cNvSpPr>
            <a:spLocks noGrp="1"/>
          </p:cNvSpPr>
          <p:nvPr>
            <p:ph idx="1"/>
          </p:nvPr>
        </p:nvSpPr>
        <p:spPr/>
        <p:txBody>
          <a:bodyPr>
            <a:normAutofit/>
          </a:bodyPr>
          <a:lstStyle/>
          <a:p>
            <a:pPr algn="just"/>
            <a:r>
              <a:rPr lang="en-US" sz="2600" dirty="0"/>
              <a:t>Important properties of a B-tree</a:t>
            </a:r>
            <a:r>
              <a:rPr lang="en-US" sz="2600" dirty="0" smtClean="0"/>
              <a:t>:</a:t>
            </a:r>
          </a:p>
          <a:p>
            <a:pPr lvl="1" algn="just"/>
            <a:r>
              <a:rPr lang="en-US" sz="2600" dirty="0" smtClean="0"/>
              <a:t>B-tree </a:t>
            </a:r>
            <a:r>
              <a:rPr lang="en-US" sz="2600" dirty="0"/>
              <a:t>nodes have many more than two children.</a:t>
            </a:r>
          </a:p>
          <a:p>
            <a:pPr lvl="1" algn="just"/>
            <a:r>
              <a:rPr lang="en-US" sz="2600" dirty="0"/>
              <a:t>A B-tree node may contain more than just a single element.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B-Tree Rules</a:t>
            </a:r>
            <a:endParaRPr lang="en-US" sz="3600" dirty="0"/>
          </a:p>
        </p:txBody>
      </p:sp>
      <p:sp>
        <p:nvSpPr>
          <p:cNvPr id="3" name="Content Placeholder 2"/>
          <p:cNvSpPr>
            <a:spLocks noGrp="1"/>
          </p:cNvSpPr>
          <p:nvPr>
            <p:ph idx="1"/>
          </p:nvPr>
        </p:nvSpPr>
        <p:spPr>
          <a:xfrm>
            <a:off x="228600" y="1371600"/>
            <a:ext cx="8458200" cy="4754563"/>
          </a:xfrm>
        </p:spPr>
        <p:txBody>
          <a:bodyPr>
            <a:noAutofit/>
          </a:bodyPr>
          <a:lstStyle/>
          <a:p>
            <a:pPr algn="just"/>
            <a:r>
              <a:rPr lang="en-US" sz="2500" dirty="0"/>
              <a:t>The set formulation of the B-tree rules: Every B-tree depends on a positive constant integer called </a:t>
            </a:r>
            <a:r>
              <a:rPr lang="en-US" sz="2500" b="1" dirty="0"/>
              <a:t>MINIMUM, </a:t>
            </a:r>
            <a:r>
              <a:rPr lang="en-US" sz="2500" dirty="0"/>
              <a:t>which is used to determine how </a:t>
            </a:r>
            <a:r>
              <a:rPr lang="en-US" sz="2500" dirty="0" smtClean="0"/>
              <a:t>many </a:t>
            </a:r>
            <a:r>
              <a:rPr lang="en-US" sz="2500" dirty="0"/>
              <a:t>elements are held in a single node</a:t>
            </a:r>
            <a:r>
              <a:rPr lang="en-US" sz="2500" dirty="0" smtClean="0"/>
              <a:t>.</a:t>
            </a:r>
          </a:p>
          <a:p>
            <a:pPr algn="just"/>
            <a:r>
              <a:rPr lang="en-US" sz="2500" b="1" dirty="0"/>
              <a:t>Rule 1</a:t>
            </a:r>
            <a:r>
              <a:rPr lang="en-US" sz="2500" dirty="0"/>
              <a:t>: The root can have as few as one element (or even no elements if it also has no children); every other node has at least MINIMUM elements.</a:t>
            </a:r>
          </a:p>
          <a:p>
            <a:pPr algn="just"/>
            <a:r>
              <a:rPr lang="en-US" sz="2500" b="1" dirty="0"/>
              <a:t>Rule 2</a:t>
            </a:r>
            <a:r>
              <a:rPr lang="en-US" sz="2500" dirty="0"/>
              <a:t>: The maximum number of elements in a node is twice the value of MINIMUM.</a:t>
            </a:r>
          </a:p>
          <a:p>
            <a:pPr algn="just"/>
            <a:r>
              <a:rPr lang="en-US" sz="2500" b="1" dirty="0"/>
              <a:t>Rule 3</a:t>
            </a:r>
            <a:r>
              <a:rPr lang="en-US" sz="2500" dirty="0"/>
              <a:t>: The elements of each B-tree node are stored in a partially filled array, sorted from the smallest element (at index 0) to the largest element (at the final used position of the array).</a:t>
            </a:r>
          </a:p>
          <a:p>
            <a:pPr algn="just"/>
            <a:endParaRPr lang="en-US" sz="25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b="1" dirty="0"/>
              <a:t>Rule 4</a:t>
            </a:r>
            <a:r>
              <a:rPr lang="en-US" sz="2600" dirty="0"/>
              <a:t>: The number of </a:t>
            </a:r>
            <a:r>
              <a:rPr lang="en-US" sz="2600" dirty="0" err="1"/>
              <a:t>subtrees</a:t>
            </a:r>
            <a:r>
              <a:rPr lang="en-US" sz="2600" dirty="0"/>
              <a:t> below a </a:t>
            </a:r>
            <a:r>
              <a:rPr lang="en-US" sz="2600" dirty="0" smtClean="0"/>
              <a:t>non-leaf </a:t>
            </a:r>
            <a:r>
              <a:rPr lang="en-US" sz="2600" dirty="0"/>
              <a:t>node is always one more than the number of elements in the node.</a:t>
            </a:r>
          </a:p>
          <a:p>
            <a:pPr lvl="1" algn="just"/>
            <a:r>
              <a:rPr lang="en-US" sz="2600" dirty="0" err="1"/>
              <a:t>Subtree</a:t>
            </a:r>
            <a:r>
              <a:rPr lang="en-US" sz="2600" dirty="0"/>
              <a:t> 0, </a:t>
            </a:r>
            <a:r>
              <a:rPr lang="en-US" sz="2600" dirty="0" err="1"/>
              <a:t>subtree</a:t>
            </a:r>
            <a:r>
              <a:rPr lang="en-US" sz="2600" dirty="0"/>
              <a:t> 1, ...</a:t>
            </a:r>
          </a:p>
          <a:p>
            <a:pPr algn="just"/>
            <a:r>
              <a:rPr lang="en-US" sz="2600" b="1" dirty="0"/>
              <a:t>Rule 5</a:t>
            </a:r>
            <a:r>
              <a:rPr lang="en-US" sz="2600" dirty="0"/>
              <a:t>: For any </a:t>
            </a:r>
            <a:r>
              <a:rPr lang="en-US" sz="2600" dirty="0" smtClean="0"/>
              <a:t>non-leaf </a:t>
            </a:r>
            <a:r>
              <a:rPr lang="en-US" sz="2600" dirty="0"/>
              <a:t>node:</a:t>
            </a:r>
          </a:p>
          <a:p>
            <a:pPr lvl="1" algn="just"/>
            <a:r>
              <a:rPr lang="en-US" sz="2600" dirty="0"/>
              <a:t>An element at index </a:t>
            </a:r>
            <a:r>
              <a:rPr lang="en-US" sz="2600" b="1" i="1" dirty="0" err="1"/>
              <a:t>i</a:t>
            </a:r>
            <a:r>
              <a:rPr lang="en-US" sz="2600" dirty="0"/>
              <a:t> is greater than all the elements in </a:t>
            </a:r>
            <a:r>
              <a:rPr lang="en-US" sz="2600" dirty="0" err="1"/>
              <a:t>subtree</a:t>
            </a:r>
            <a:r>
              <a:rPr lang="en-US" sz="2600" dirty="0"/>
              <a:t> number </a:t>
            </a:r>
            <a:r>
              <a:rPr lang="en-US" sz="2600" b="1" i="1" dirty="0" err="1"/>
              <a:t>i</a:t>
            </a:r>
            <a:r>
              <a:rPr lang="en-US" sz="2600" b="1" dirty="0"/>
              <a:t> </a:t>
            </a:r>
            <a:r>
              <a:rPr lang="en-US" sz="2600" dirty="0"/>
              <a:t>of the node, and</a:t>
            </a:r>
          </a:p>
          <a:p>
            <a:pPr lvl="1" algn="just"/>
            <a:r>
              <a:rPr lang="en-US" sz="2600" dirty="0"/>
              <a:t>An element at index </a:t>
            </a:r>
            <a:r>
              <a:rPr lang="en-US" sz="2600" i="1" dirty="0" err="1"/>
              <a:t>i</a:t>
            </a:r>
            <a:r>
              <a:rPr lang="en-US" sz="2600" dirty="0"/>
              <a:t> is less than all the elements in </a:t>
            </a:r>
            <a:r>
              <a:rPr lang="en-US" sz="2600" dirty="0" err="1"/>
              <a:t>subtree</a:t>
            </a:r>
            <a:r>
              <a:rPr lang="en-US" sz="2600" dirty="0"/>
              <a:t> number</a:t>
            </a:r>
            <a:r>
              <a:rPr lang="en-US" sz="2600" b="1" dirty="0"/>
              <a:t> </a:t>
            </a:r>
            <a:r>
              <a:rPr lang="en-US" sz="2600" b="1" i="1" dirty="0" err="1"/>
              <a:t>i</a:t>
            </a:r>
            <a:r>
              <a:rPr lang="en-US" sz="2600" b="1" dirty="0"/>
              <a:t> + 1 </a:t>
            </a:r>
            <a:r>
              <a:rPr lang="en-US" sz="2600" dirty="0"/>
              <a:t>of the node.</a:t>
            </a:r>
          </a:p>
          <a:p>
            <a:pPr algn="just"/>
            <a:r>
              <a:rPr lang="en-US" sz="2600" b="1" dirty="0"/>
              <a:t>Rule 6</a:t>
            </a:r>
            <a:r>
              <a:rPr lang="en-US" sz="2600" dirty="0"/>
              <a:t>: Every leaf in a B-tree has the same depth. Thus it ensures that a B-tree avoids  the problem of a unbalanced tree.</a:t>
            </a:r>
          </a:p>
          <a:p>
            <a:pPr algn="just"/>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The B-Tree Rules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311575"/>
            <a:ext cx="5953125" cy="2650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362200" y="4114800"/>
            <a:ext cx="4119562" cy="2546949"/>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792162"/>
          </a:xfrm>
        </p:spPr>
        <p:txBody>
          <a:bodyPr>
            <a:normAutofit/>
          </a:bodyPr>
          <a:lstStyle/>
          <a:p>
            <a:r>
              <a:rPr lang="en-US" sz="3600" b="1" dirty="0" smtClean="0"/>
              <a:t>The B-Tree Rules</a:t>
            </a:r>
            <a:endParaRPr lang="en-US" sz="3600" dirty="0"/>
          </a:p>
        </p:txBody>
      </p:sp>
      <p:sp>
        <p:nvSpPr>
          <p:cNvPr id="7" name="Slide Number Placeholder 6"/>
          <p:cNvSpPr>
            <a:spLocks noGrp="1"/>
          </p:cNvSpPr>
          <p:nvPr>
            <p:ph type="sldNum" sz="quarter" idx="12"/>
          </p:nvPr>
        </p:nvSpPr>
        <p:spPr/>
        <p:txBody>
          <a:bodyPr/>
          <a:lstStyle/>
          <a:p>
            <a:fld id="{3175AF37-31BA-4BCA-A4C4-490232A265F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Searching for a Target in a Set</a:t>
            </a:r>
            <a:endParaRPr lang="en-US" sz="3600" dirty="0"/>
          </a:p>
        </p:txBody>
      </p:sp>
      <p:sp>
        <p:nvSpPr>
          <p:cNvPr id="3" name="Content Placeholder 2"/>
          <p:cNvSpPr>
            <a:spLocks noGrp="1"/>
          </p:cNvSpPr>
          <p:nvPr>
            <p:ph idx="1"/>
          </p:nvPr>
        </p:nvSpPr>
        <p:spPr/>
        <p:txBody>
          <a:bodyPr>
            <a:normAutofit fontScale="92500" lnSpcReduction="20000"/>
          </a:bodyPr>
          <a:lstStyle/>
          <a:p>
            <a:pPr algn="just">
              <a:buNone/>
            </a:pPr>
            <a:r>
              <a:rPr lang="en-US" sz="2600" dirty="0"/>
              <a:t>The </a:t>
            </a:r>
            <a:r>
              <a:rPr lang="en-US" sz="2600" dirty="0" err="1"/>
              <a:t>psuedocode</a:t>
            </a:r>
            <a:r>
              <a:rPr lang="en-US" sz="2600" dirty="0"/>
              <a:t>:</a:t>
            </a:r>
          </a:p>
          <a:p>
            <a:pPr marL="514350" indent="-514350" algn="just">
              <a:buAutoNum type="arabicPeriod"/>
            </a:pPr>
            <a:r>
              <a:rPr lang="en-US" sz="2600" dirty="0" smtClean="0">
                <a:latin typeface="Courier New" pitchFamily="49" charset="0"/>
                <a:cs typeface="Courier New" pitchFamily="49" charset="0"/>
              </a:rPr>
              <a:t>Make </a:t>
            </a:r>
            <a:r>
              <a:rPr lang="en-US" sz="2600" dirty="0">
                <a:latin typeface="Courier New" pitchFamily="49" charset="0"/>
                <a:cs typeface="Courier New" pitchFamily="49" charset="0"/>
              </a:rPr>
              <a:t>a local variable, </a:t>
            </a:r>
            <a:r>
              <a:rPr lang="en-US" sz="2600" b="1" i="1" dirty="0" err="1">
                <a:latin typeface="Courier New" pitchFamily="49" charset="0"/>
                <a:cs typeface="Courier New" pitchFamily="49" charset="0"/>
              </a:rPr>
              <a:t>i</a:t>
            </a:r>
            <a:r>
              <a:rPr lang="en-US" sz="2600" b="1" dirty="0">
                <a:latin typeface="Courier New" pitchFamily="49" charset="0"/>
                <a:cs typeface="Courier New" pitchFamily="49" charset="0"/>
              </a:rPr>
              <a:t>,</a:t>
            </a:r>
            <a:r>
              <a:rPr lang="en-US" sz="2600" dirty="0">
                <a:latin typeface="Courier New" pitchFamily="49" charset="0"/>
                <a:cs typeface="Courier New" pitchFamily="49" charset="0"/>
              </a:rPr>
              <a:t> equal to the first index such that </a:t>
            </a:r>
            <a:r>
              <a:rPr lang="en-US" sz="2600" b="1" dirty="0">
                <a:latin typeface="Courier New" pitchFamily="49" charset="0"/>
                <a:cs typeface="Courier New" pitchFamily="49" charset="0"/>
              </a:rPr>
              <a:t>data[</a:t>
            </a:r>
            <a:r>
              <a:rPr lang="en-US" sz="2600" b="1" i="1" dirty="0" err="1">
                <a:latin typeface="Courier New" pitchFamily="49" charset="0"/>
                <a:cs typeface="Courier New" pitchFamily="49" charset="0"/>
              </a:rPr>
              <a:t>i</a:t>
            </a:r>
            <a:r>
              <a:rPr lang="en-US" sz="2600" b="1" dirty="0">
                <a:latin typeface="Courier New" pitchFamily="49" charset="0"/>
                <a:cs typeface="Courier New" pitchFamily="49" charset="0"/>
              </a:rPr>
              <a:t>] &gt;= target</a:t>
            </a:r>
            <a:r>
              <a:rPr lang="en-US" sz="2600" dirty="0">
                <a:latin typeface="Courier New" pitchFamily="49" charset="0"/>
                <a:cs typeface="Courier New" pitchFamily="49" charset="0"/>
              </a:rPr>
              <a:t>. If there is no such index, then set </a:t>
            </a:r>
            <a:r>
              <a:rPr lang="en-US" sz="2600" b="1" i="1" dirty="0" err="1">
                <a:latin typeface="Courier New" pitchFamily="49" charset="0"/>
                <a:cs typeface="Courier New" pitchFamily="49" charset="0"/>
              </a:rPr>
              <a:t>i</a:t>
            </a:r>
            <a:r>
              <a:rPr lang="en-US" sz="2600" dirty="0">
                <a:latin typeface="Courier New" pitchFamily="49" charset="0"/>
                <a:cs typeface="Courier New" pitchFamily="49" charset="0"/>
              </a:rPr>
              <a:t> equal to </a:t>
            </a:r>
            <a:r>
              <a:rPr lang="en-US" sz="2600" b="1" dirty="0" err="1">
                <a:latin typeface="Courier New" pitchFamily="49" charset="0"/>
                <a:cs typeface="Courier New" pitchFamily="49" charset="0"/>
              </a:rPr>
              <a:t>dataCount</a:t>
            </a:r>
            <a:r>
              <a:rPr lang="en-US" sz="2600" b="1" dirty="0">
                <a:latin typeface="Courier New" pitchFamily="49" charset="0"/>
                <a:cs typeface="Courier New" pitchFamily="49" charset="0"/>
              </a:rPr>
              <a:t>,</a:t>
            </a:r>
            <a:r>
              <a:rPr lang="en-US" sz="2600" dirty="0">
                <a:latin typeface="Courier New" pitchFamily="49" charset="0"/>
                <a:cs typeface="Courier New" pitchFamily="49" charset="0"/>
              </a:rPr>
              <a:t> indicating that none of the elements is greater than or equal to the target</a:t>
            </a:r>
            <a:r>
              <a:rPr lang="en-US" sz="2600" dirty="0" smtClean="0">
                <a:latin typeface="Courier New" pitchFamily="49" charset="0"/>
                <a:cs typeface="Courier New" pitchFamily="49" charset="0"/>
              </a:rPr>
              <a:t>.</a:t>
            </a:r>
          </a:p>
          <a:p>
            <a:pPr marL="514350" indent="-514350" algn="just">
              <a:buNone/>
            </a:pPr>
            <a:endParaRPr lang="en-US" sz="2600" dirty="0">
              <a:latin typeface="Courier New" pitchFamily="49" charset="0"/>
              <a:cs typeface="Courier New" pitchFamily="49" charset="0"/>
            </a:endParaRPr>
          </a:p>
          <a:p>
            <a:pPr>
              <a:buNone/>
            </a:pPr>
            <a:r>
              <a:rPr lang="en-US" sz="2600" dirty="0" smtClean="0">
                <a:latin typeface="Courier New" pitchFamily="49" charset="0"/>
                <a:cs typeface="Courier New" pitchFamily="49" charset="0"/>
              </a:rPr>
              <a:t>2. if </a:t>
            </a:r>
            <a:r>
              <a:rPr lang="en-US" sz="2600" dirty="0">
                <a:latin typeface="Courier New" pitchFamily="49" charset="0"/>
                <a:cs typeface="Courier New" pitchFamily="49" charset="0"/>
              </a:rPr>
              <a:t>(we found the target at data[</a:t>
            </a:r>
            <a:r>
              <a:rPr lang="en-US" sz="2600" i="1" dirty="0" err="1">
                <a:latin typeface="Courier New" pitchFamily="49" charset="0"/>
                <a:cs typeface="Courier New" pitchFamily="49" charset="0"/>
              </a:rPr>
              <a:t>i</a:t>
            </a:r>
            <a:r>
              <a:rPr lang="en-US" sz="2600" dirty="0">
                <a:latin typeface="Courier New" pitchFamily="49" charset="0"/>
                <a:cs typeface="Courier New" pitchFamily="49" charset="0"/>
              </a:rPr>
              <a:t>])</a:t>
            </a:r>
            <a:br>
              <a:rPr lang="en-US" sz="2600" dirty="0">
                <a:latin typeface="Courier New" pitchFamily="49" charset="0"/>
                <a:cs typeface="Courier New" pitchFamily="49" charset="0"/>
              </a:rPr>
            </a:br>
            <a:r>
              <a:rPr lang="en-US" sz="2600" dirty="0" smtClean="0">
                <a:latin typeface="Courier New" pitchFamily="49" charset="0"/>
                <a:cs typeface="Courier New" pitchFamily="49" charset="0"/>
              </a:rPr>
              <a:t>	return </a:t>
            </a:r>
            <a:r>
              <a:rPr lang="en-US" sz="2600" dirty="0">
                <a:latin typeface="Courier New" pitchFamily="49" charset="0"/>
                <a:cs typeface="Courier New" pitchFamily="49" charset="0"/>
              </a:rPr>
              <a:t>true;</a:t>
            </a:r>
            <a:br>
              <a:rPr lang="en-US" sz="2600" dirty="0">
                <a:latin typeface="Courier New" pitchFamily="49" charset="0"/>
                <a:cs typeface="Courier New" pitchFamily="49" charset="0"/>
              </a:rPr>
            </a:br>
            <a:r>
              <a:rPr lang="en-US" sz="2600" dirty="0">
                <a:latin typeface="Courier New" pitchFamily="49" charset="0"/>
                <a:cs typeface="Courier New" pitchFamily="49" charset="0"/>
              </a:rPr>
              <a:t>else if (the root has no children)</a:t>
            </a:r>
            <a:br>
              <a:rPr lang="en-US" sz="2600" dirty="0">
                <a:latin typeface="Courier New" pitchFamily="49" charset="0"/>
                <a:cs typeface="Courier New" pitchFamily="49" charset="0"/>
              </a:rPr>
            </a:br>
            <a:r>
              <a:rPr lang="en-US" sz="2600" dirty="0" smtClean="0">
                <a:latin typeface="Courier New" pitchFamily="49" charset="0"/>
                <a:cs typeface="Courier New" pitchFamily="49" charset="0"/>
              </a:rPr>
              <a:t>	return </a:t>
            </a:r>
            <a:r>
              <a:rPr lang="en-US" sz="2600" dirty="0">
                <a:latin typeface="Courier New" pitchFamily="49" charset="0"/>
                <a:cs typeface="Courier New" pitchFamily="49" charset="0"/>
              </a:rPr>
              <a:t>false;</a:t>
            </a:r>
            <a:br>
              <a:rPr lang="en-US" sz="2600" dirty="0">
                <a:latin typeface="Courier New" pitchFamily="49" charset="0"/>
                <a:cs typeface="Courier New" pitchFamily="49" charset="0"/>
              </a:rPr>
            </a:br>
            <a:r>
              <a:rPr lang="en-US" sz="2600" dirty="0">
                <a:latin typeface="Courier New" pitchFamily="49" charset="0"/>
                <a:cs typeface="Courier New" pitchFamily="49" charset="0"/>
              </a:rPr>
              <a:t>else return subset[</a:t>
            </a:r>
            <a:r>
              <a:rPr lang="en-US" sz="2600" dirty="0" err="1">
                <a:latin typeface="Courier New" pitchFamily="49" charset="0"/>
                <a:cs typeface="Courier New" pitchFamily="49" charset="0"/>
              </a:rPr>
              <a:t>i</a:t>
            </a:r>
            <a:r>
              <a:rPr lang="en-US" sz="2600" dirty="0">
                <a:latin typeface="Courier New" pitchFamily="49" charset="0"/>
                <a:cs typeface="Courier New" pitchFamily="49" charset="0"/>
              </a:rPr>
              <a:t>].contains(target);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See the following example, try to search for 10.</a:t>
            </a:r>
          </a:p>
        </p:txBody>
      </p:sp>
      <p:pic>
        <p:nvPicPr>
          <p:cNvPr id="2050" name="Picture 2"/>
          <p:cNvPicPr>
            <a:picLocks noChangeAspect="1" noChangeArrowheads="1"/>
          </p:cNvPicPr>
          <p:nvPr/>
        </p:nvPicPr>
        <p:blipFill>
          <a:blip r:embed="rId2"/>
          <a:srcRect/>
          <a:stretch>
            <a:fillRect/>
          </a:stretch>
        </p:blipFill>
        <p:spPr bwMode="auto">
          <a:xfrm>
            <a:off x="1600200" y="2590800"/>
            <a:ext cx="5940743" cy="2514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Searching for a Target in a Set</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Red-Black Trees</a:t>
            </a:r>
            <a:endParaRPr lang="en-US" sz="3600" dirty="0"/>
          </a:p>
        </p:txBody>
      </p:sp>
      <p:sp>
        <p:nvSpPr>
          <p:cNvPr id="3" name="Content Placeholder 2"/>
          <p:cNvSpPr>
            <a:spLocks noGrp="1"/>
          </p:cNvSpPr>
          <p:nvPr>
            <p:ph idx="1"/>
          </p:nvPr>
        </p:nvSpPr>
        <p:spPr/>
        <p:txBody>
          <a:bodyPr>
            <a:normAutofit/>
          </a:bodyPr>
          <a:lstStyle/>
          <a:p>
            <a:pPr algn="just"/>
            <a:r>
              <a:rPr lang="en-US" sz="2600" dirty="0"/>
              <a:t>A red-black tree is a binary search tree with one extra bit of storage per node: </a:t>
            </a:r>
            <a:r>
              <a:rPr lang="en-US" sz="2600" dirty="0" smtClean="0"/>
              <a:t>its color</a:t>
            </a:r>
            <a:r>
              <a:rPr lang="en-US" sz="2600" dirty="0"/>
              <a:t>, which can be either </a:t>
            </a:r>
            <a:r>
              <a:rPr lang="en-US" sz="2600" b="1" dirty="0">
                <a:solidFill>
                  <a:srgbClr val="FF0000"/>
                </a:solidFill>
              </a:rPr>
              <a:t>RED</a:t>
            </a:r>
            <a:r>
              <a:rPr lang="en-US" sz="2600" dirty="0"/>
              <a:t> or </a:t>
            </a:r>
            <a:r>
              <a:rPr lang="en-US" sz="2600" b="1" dirty="0"/>
              <a:t>BLACK</a:t>
            </a:r>
            <a:r>
              <a:rPr lang="en-US" sz="2600" dirty="0"/>
              <a:t>. </a:t>
            </a:r>
            <a:endParaRPr lang="en-US" sz="2600" dirty="0" smtClean="0"/>
          </a:p>
          <a:p>
            <a:pPr algn="just"/>
            <a:endParaRPr lang="en-US" sz="2600" dirty="0" smtClean="0"/>
          </a:p>
          <a:p>
            <a:pPr algn="just"/>
            <a:r>
              <a:rPr lang="en-US" sz="2600" dirty="0" smtClean="0"/>
              <a:t>By </a:t>
            </a:r>
            <a:r>
              <a:rPr lang="en-US" sz="2600" dirty="0"/>
              <a:t>constraining the node colors on </a:t>
            </a:r>
            <a:r>
              <a:rPr lang="en-US" sz="2600" dirty="0" smtClean="0"/>
              <a:t>any simple </a:t>
            </a:r>
            <a:r>
              <a:rPr lang="en-US" sz="2600" dirty="0"/>
              <a:t>path from the root to a leaf, red-black trees ensure that no such path is </a:t>
            </a:r>
            <a:r>
              <a:rPr lang="en-US" sz="2600" dirty="0" smtClean="0"/>
              <a:t>more than </a:t>
            </a:r>
            <a:r>
              <a:rPr lang="en-US" sz="2600" dirty="0"/>
              <a:t>twice as long as any other, so that the tree is approximately balanced</a:t>
            </a:r>
            <a:r>
              <a:rPr lang="en-US" sz="2600" dirty="0" smtClean="0"/>
              <a: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738</Words>
  <Application>Microsoft Office PowerPoint</Application>
  <PresentationFormat>On-screen Show (4:3)</PresentationFormat>
  <Paragraphs>111</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Office Theme</vt:lpstr>
      <vt:lpstr>Data Structure and Algorithm CSE- 225</vt:lpstr>
      <vt:lpstr>B-Tree</vt:lpstr>
      <vt:lpstr>The B-Tree Rules</vt:lpstr>
      <vt:lpstr>The B-Tree Rules</vt:lpstr>
      <vt:lpstr>The B-Tree Rules</vt:lpstr>
      <vt:lpstr>The B-Tree Rules</vt:lpstr>
      <vt:lpstr>Searching for a Target in a Set</vt:lpstr>
      <vt:lpstr>Searching for a Target in a Set</vt:lpstr>
      <vt:lpstr>Red-Black Trees</vt:lpstr>
      <vt:lpstr>Red-Black Trees</vt:lpstr>
      <vt:lpstr>Red-Black Trees</vt:lpstr>
      <vt:lpstr>Red-Black Trees</vt:lpstr>
      <vt:lpstr>Red-Black Trees</vt:lpstr>
      <vt:lpstr>Red-Black Trees</vt:lpstr>
      <vt:lpstr>Rotations on red-black trees</vt:lpstr>
      <vt:lpstr>Rotations on red-black trees</vt:lpstr>
      <vt:lpstr>PowerPoint Presentation</vt:lpstr>
      <vt:lpstr>Operations on red-black trees</vt:lpstr>
      <vt:lpstr>B+ tree</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Delwar Hosen</cp:lastModifiedBy>
  <cp:revision>25</cp:revision>
  <dcterms:created xsi:type="dcterms:W3CDTF">2016-11-26T01:02:05Z</dcterms:created>
  <dcterms:modified xsi:type="dcterms:W3CDTF">2016-12-09T15:43:42Z</dcterms:modified>
</cp:coreProperties>
</file>