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0" r:id="rId2"/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0" r:id="rId20"/>
    <p:sldId id="281" r:id="rId21"/>
    <p:sldId id="294" r:id="rId22"/>
    <p:sldId id="295" r:id="rId23"/>
    <p:sldId id="296" r:id="rId24"/>
    <p:sldId id="297" r:id="rId25"/>
    <p:sldId id="298" r:id="rId26"/>
    <p:sldId id="299" r:id="rId27"/>
    <p:sldId id="293" r:id="rId28"/>
    <p:sldId id="292" r:id="rId29"/>
    <p:sldId id="290" r:id="rId30"/>
    <p:sldId id="291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15" autoAdjust="0"/>
  </p:normalViewPr>
  <p:slideViewPr>
    <p:cSldViewPr>
      <p:cViewPr>
        <p:scale>
          <a:sx n="65" d="100"/>
          <a:sy n="65" d="100"/>
        </p:scale>
        <p:origin x="-66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DF49-8EE1-4B78-8C4F-E90FE50FF30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35C-B3AA-4BA4-8CFF-78ADBB377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D1E9-AB27-4D7D-AB11-2FB612CDFCC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C47F-920E-433F-81F3-DF1F19253B32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8F8-4F6C-4B79-AB6C-56564D5A428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942-D59E-4994-83BA-F2913485645D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D6BE-4DF4-40B8-A3E1-B3A8B4D1581E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C6F-C3D4-438B-88EC-0F35E83E306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09A4-C5CB-416D-BB5B-99289E2932D7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5D3-5963-4E57-AB3E-5CD99ED52653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2DCC-7541-4542-B305-DE9FC35BBF6C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95C-3884-4558-BF06-AAD6902E46BF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77C-12DB-404A-BD3E-5353ECD7869C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80FB-643E-4A78-AFBA-56E505F53327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</a:t>
            </a:r>
            <a:r>
              <a:rPr lang="en-US" dirty="0" smtClean="0"/>
              <a:t>- 225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3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>
            <a:normAutofit/>
          </a:bodyPr>
          <a:lstStyle/>
          <a:p>
            <a:r>
              <a:rPr lang="en-US" sz="2600" dirty="0">
                <a:cs typeface="Times New Roman" pitchFamily="18" charset="0"/>
              </a:rPr>
              <a:t>What is the number of edges in a complete undirected graph with N vertices? 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600" dirty="0">
                <a:ea typeface="MS Mincho" charset="-128"/>
              </a:rPr>
              <a:t>		</a:t>
            </a:r>
            <a:r>
              <a:rPr lang="en-US" sz="2600" i="1" dirty="0">
                <a:ea typeface="MS Mincho" charset="-128"/>
              </a:rPr>
              <a:t>N * (N-1) / 2</a:t>
            </a:r>
            <a:endParaRPr lang="en-US" sz="26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89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/>
          <a:srcRect l="54903"/>
          <a:stretch>
            <a:fillRect/>
          </a:stretch>
        </p:blipFill>
        <p:spPr bwMode="auto">
          <a:xfrm>
            <a:off x="4038600" y="2514600"/>
            <a:ext cx="3775075" cy="3886200"/>
          </a:xfrm>
          <a:prstGeom prst="rect">
            <a:avLst/>
          </a:prstGeom>
          <a:noFill/>
        </p:spPr>
      </p:pic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590800" y="4343400"/>
          <a:ext cx="838200" cy="471488"/>
        </p:xfrm>
        <a:graphic>
          <a:graphicData uri="http://schemas.openxmlformats.org/presentationml/2006/ole">
            <p:oleObj spid="_x0000_s7170" name="Equation" r:id="rId4" imgW="977760" imgH="457200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>
            <a:normAutofit/>
          </a:bodyPr>
          <a:lstStyle/>
          <a:p>
            <a:r>
              <a:rPr lang="en-US" sz="2600" u="sng" dirty="0">
                <a:ea typeface="MS Mincho" charset="-128"/>
              </a:rPr>
              <a:t>Weighted graph</a:t>
            </a:r>
            <a:r>
              <a:rPr lang="en-US" sz="2600" dirty="0">
                <a:ea typeface="MS Mincho" charset="-128"/>
              </a:rPr>
              <a:t>: a graph in which each edge carries a value</a:t>
            </a:r>
            <a:r>
              <a:rPr lang="en-US" sz="2600" dirty="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5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1371600" y="2667000"/>
            <a:ext cx="6400800" cy="36544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614A-36D0-4243-BDB9-F20CBB78515F}" type="slidenum">
              <a:rPr lang="en-US"/>
              <a:pPr/>
              <a:t>12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Representation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For graphs to be computationally useful, they have to be conveniently represented in </a:t>
            </a:r>
            <a:r>
              <a:rPr lang="en-US" sz="2600" dirty="0" smtClean="0"/>
              <a:t>programs.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 are two computer representations of graphs:</a:t>
            </a:r>
          </a:p>
          <a:p>
            <a:pPr lvl="1" algn="just"/>
            <a:r>
              <a:rPr lang="en-US" sz="2600" dirty="0"/>
              <a:t>Adjacency matrix representation</a:t>
            </a:r>
          </a:p>
          <a:p>
            <a:pPr lvl="1" algn="just"/>
            <a:r>
              <a:rPr lang="en-US" sz="2600" dirty="0"/>
              <a:t>Adjacency lists representation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E69-D3A1-4077-B9C5-A340C96A54C5}" type="slidenum">
              <a:rPr lang="en-US"/>
              <a:pPr/>
              <a:t>13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Adjacency Matrix Representation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this representation, each graph of n nodes is represented by an n x n matrix A, that is, a two-dimensional array A</a:t>
            </a:r>
          </a:p>
          <a:p>
            <a:r>
              <a:rPr lang="en-US" sz="2600" dirty="0"/>
              <a:t>The nodes are (re)-labeled 1,2,…,n</a:t>
            </a:r>
          </a:p>
          <a:p>
            <a:r>
              <a:rPr lang="en-US" sz="2600" dirty="0"/>
              <a:t>A[</a:t>
            </a:r>
            <a:r>
              <a:rPr lang="en-US" sz="2600" dirty="0" err="1"/>
              <a:t>i</a:t>
            </a:r>
            <a:r>
              <a:rPr lang="en-US" sz="2600" dirty="0"/>
              <a:t>][j] = 1 if (</a:t>
            </a:r>
            <a:r>
              <a:rPr lang="en-US" sz="2600" dirty="0" err="1"/>
              <a:t>i,j</a:t>
            </a:r>
            <a:r>
              <a:rPr lang="en-US" sz="2600" dirty="0"/>
              <a:t>) is an edge</a:t>
            </a:r>
          </a:p>
          <a:p>
            <a:r>
              <a:rPr lang="en-US" sz="2600" dirty="0"/>
              <a:t>A[</a:t>
            </a:r>
            <a:r>
              <a:rPr lang="en-US" sz="2600" dirty="0" err="1"/>
              <a:t>i</a:t>
            </a:r>
            <a:r>
              <a:rPr lang="en-US" sz="2600" dirty="0"/>
              <a:t>][j] = 0 if (</a:t>
            </a:r>
            <a:r>
              <a:rPr lang="en-US" sz="2600" dirty="0" err="1"/>
              <a:t>i,j</a:t>
            </a:r>
            <a:r>
              <a:rPr lang="en-US" sz="2600" dirty="0"/>
              <a:t>) is not an edge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785D-27F0-48E5-8527-04220888ED5B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of Adjacency Matrix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2212" name="Oval 4"/>
          <p:cNvSpPr>
            <a:spLocks noChangeArrowheads="1"/>
          </p:cNvSpPr>
          <p:nvPr/>
        </p:nvSpPr>
        <p:spPr bwMode="auto">
          <a:xfrm>
            <a:off x="5105400" y="2362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5410200" y="3733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6781800" y="4038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7848600" y="3200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6781800" y="2286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48768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6477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51054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82296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2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70866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 flipV="1">
            <a:off x="5257800" y="2362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>
            <a:off x="69342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>
            <a:off x="5257800" y="2438400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5" name="Freeform 17"/>
          <p:cNvSpPr>
            <a:spLocks/>
          </p:cNvSpPr>
          <p:nvPr/>
        </p:nvSpPr>
        <p:spPr bwMode="auto">
          <a:xfrm>
            <a:off x="7683500" y="3276600"/>
            <a:ext cx="812800" cy="3429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488" y="144"/>
              </a:cxn>
              <a:cxn ang="0">
                <a:pos x="56" y="192"/>
              </a:cxn>
              <a:cxn ang="0">
                <a:pos x="152" y="0"/>
              </a:cxn>
            </a:cxnLst>
            <a:rect l="0" t="0" r="r" b="b"/>
            <a:pathLst>
              <a:path w="512" h="216">
                <a:moveTo>
                  <a:pt x="200" y="0"/>
                </a:moveTo>
                <a:cubicBezTo>
                  <a:pt x="356" y="56"/>
                  <a:pt x="512" y="112"/>
                  <a:pt x="488" y="144"/>
                </a:cubicBezTo>
                <a:cubicBezTo>
                  <a:pt x="464" y="176"/>
                  <a:pt x="112" y="216"/>
                  <a:pt x="56" y="192"/>
                </a:cubicBezTo>
                <a:cubicBezTo>
                  <a:pt x="0" y="168"/>
                  <a:pt x="136" y="32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6" name="Freeform 18"/>
          <p:cNvSpPr>
            <a:spLocks/>
          </p:cNvSpPr>
          <p:nvPr/>
        </p:nvSpPr>
        <p:spPr bwMode="auto">
          <a:xfrm>
            <a:off x="5067300" y="2514600"/>
            <a:ext cx="1714500" cy="1600200"/>
          </a:xfrm>
          <a:custGeom>
            <a:avLst/>
            <a:gdLst/>
            <a:ahLst/>
            <a:cxnLst>
              <a:cxn ang="0">
                <a:pos x="1080" y="1008"/>
              </a:cxn>
              <a:cxn ang="0">
                <a:pos x="168" y="480"/>
              </a:cxn>
              <a:cxn ang="0">
                <a:pos x="72" y="0"/>
              </a:cxn>
            </a:cxnLst>
            <a:rect l="0" t="0" r="r" b="b"/>
            <a:pathLst>
              <a:path w="1080" h="1008">
                <a:moveTo>
                  <a:pt x="1080" y="1008"/>
                </a:moveTo>
                <a:cubicBezTo>
                  <a:pt x="708" y="828"/>
                  <a:pt x="336" y="648"/>
                  <a:pt x="168" y="480"/>
                </a:cubicBezTo>
                <a:cubicBezTo>
                  <a:pt x="0" y="312"/>
                  <a:pt x="88" y="80"/>
                  <a:pt x="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7" name="Line 19"/>
          <p:cNvSpPr>
            <a:spLocks noChangeShapeType="1"/>
          </p:cNvSpPr>
          <p:nvPr/>
        </p:nvSpPr>
        <p:spPr bwMode="auto">
          <a:xfrm>
            <a:off x="5562600" y="3810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28700" y="2286000"/>
            <a:ext cx="2247900" cy="1993900"/>
            <a:chOff x="648" y="1440"/>
            <a:chExt cx="1416" cy="125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056" y="1440"/>
              <a:ext cx="1008" cy="1256"/>
              <a:chOff x="1296" y="1632"/>
              <a:chExt cx="1008" cy="1256"/>
            </a:xfrm>
          </p:grpSpPr>
          <p:sp>
            <p:nvSpPr>
              <p:cNvPr id="222233" name="Text Box 25"/>
              <p:cNvSpPr txBox="1">
                <a:spLocks noChangeArrowheads="1"/>
              </p:cNvSpPr>
              <p:nvPr/>
            </p:nvSpPr>
            <p:spPr bwMode="auto">
              <a:xfrm>
                <a:off x="1320" y="1680"/>
                <a:ext cx="980" cy="1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/>
                <a:r>
                  <a:rPr lang="en-US"/>
                  <a:t>0  1  0  1  0</a:t>
                </a:r>
              </a:p>
              <a:p>
                <a:pPr marL="457200" indent="-457200"/>
                <a:r>
                  <a:rPr lang="en-US"/>
                  <a:t>0  0  1  0  0</a:t>
                </a:r>
              </a:p>
              <a:p>
                <a:pPr marL="457200" indent="-457200"/>
                <a:r>
                  <a:rPr lang="en-US"/>
                  <a:t>0  0  1  0  0</a:t>
                </a:r>
              </a:p>
              <a:p>
                <a:pPr marL="457200" indent="-457200"/>
                <a:r>
                  <a:rPr lang="en-US"/>
                  <a:t>1  0  0  0  0</a:t>
                </a:r>
              </a:p>
              <a:p>
                <a:pPr marL="457200" indent="-457200"/>
                <a:r>
                  <a:rPr lang="en-US"/>
                  <a:t>0  0  0  4  0</a:t>
                </a:r>
              </a:p>
            </p:txBody>
          </p:sp>
          <p:sp>
            <p:nvSpPr>
              <p:cNvPr id="222234" name="Line 26"/>
              <p:cNvSpPr>
                <a:spLocks noChangeShapeType="1"/>
              </p:cNvSpPr>
              <p:nvPr/>
            </p:nvSpPr>
            <p:spPr bwMode="auto">
              <a:xfrm flipH="1">
                <a:off x="1296" y="16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5" name="Line 27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6" name="Line 28"/>
              <p:cNvSpPr>
                <a:spLocks noChangeShapeType="1"/>
              </p:cNvSpPr>
              <p:nvPr/>
            </p:nvSpPr>
            <p:spPr bwMode="auto">
              <a:xfrm>
                <a:off x="1296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7" name="Line 29"/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8" name="Line 30"/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9" name="Line 31"/>
              <p:cNvSpPr>
                <a:spLocks noChangeShapeType="1"/>
              </p:cNvSpPr>
              <p:nvPr/>
            </p:nvSpPr>
            <p:spPr bwMode="auto">
              <a:xfrm flipH="1" flipV="1">
                <a:off x="2160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2241" name="Text Box 33"/>
            <p:cNvSpPr txBox="1">
              <a:spLocks noChangeArrowheads="1"/>
            </p:cNvSpPr>
            <p:nvPr/>
          </p:nvSpPr>
          <p:spPr bwMode="auto">
            <a:xfrm>
              <a:off x="648" y="1824"/>
              <a:ext cx="4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 =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9A0A-B28D-4316-BBCE-AE7A3BDF70C0}" type="slidenum">
              <a:rPr lang="en-US"/>
              <a:pPr/>
              <a:t>15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Another Example of Adj. Matrix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sz="2600" dirty="0"/>
              <a:t>Re-label the nodes with </a:t>
            </a:r>
            <a:r>
              <a:rPr lang="en-US" sz="2600" dirty="0">
                <a:solidFill>
                  <a:srgbClr val="CC0000"/>
                </a:solidFill>
              </a:rPr>
              <a:t>numerical labels</a:t>
            </a:r>
          </a:p>
        </p:txBody>
      </p:sp>
      <p:sp>
        <p:nvSpPr>
          <p:cNvPr id="224260" name="Oval 4"/>
          <p:cNvSpPr>
            <a:spLocks noChangeArrowheads="1"/>
          </p:cNvSpPr>
          <p:nvPr/>
        </p:nvSpPr>
        <p:spPr bwMode="auto">
          <a:xfrm>
            <a:off x="3886200" y="3276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4876800" y="2514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Oval 6"/>
          <p:cNvSpPr>
            <a:spLocks noChangeArrowheads="1"/>
          </p:cNvSpPr>
          <p:nvPr/>
        </p:nvSpPr>
        <p:spPr bwMode="auto">
          <a:xfrm>
            <a:off x="4953000" y="4267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705600" y="4267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4" name="Oval 8"/>
          <p:cNvSpPr>
            <a:spLocks noChangeArrowheads="1"/>
          </p:cNvSpPr>
          <p:nvPr/>
        </p:nvSpPr>
        <p:spPr bwMode="auto">
          <a:xfrm>
            <a:off x="7543800" y="3200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6477000" y="2514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3200400" y="3429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John </a:t>
            </a:r>
            <a:r>
              <a:rPr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7696200" y="30480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Joe </a:t>
            </a:r>
            <a:r>
              <a:rPr lang="en-US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3848100" y="23622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Mary </a:t>
            </a:r>
            <a:r>
              <a:rPr lang="en-US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6743700" y="2362200"/>
            <a:ext cx="113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Helen </a:t>
            </a:r>
            <a:r>
              <a:rPr lang="en-US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224270" name="Text Box 14"/>
          <p:cNvSpPr txBox="1">
            <a:spLocks noChangeArrowheads="1"/>
          </p:cNvSpPr>
          <p:nvPr/>
        </p:nvSpPr>
        <p:spPr bwMode="auto">
          <a:xfrm>
            <a:off x="3924300" y="426720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Tom </a:t>
            </a:r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6819900" y="42672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Paul </a:t>
            </a:r>
            <a:r>
              <a:rPr lang="en-US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V="1">
            <a:off x="4114800" y="2590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 flipV="1">
            <a:off x="4038600" y="2590800"/>
            <a:ext cx="2438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4" name="Line 18"/>
          <p:cNvSpPr>
            <a:spLocks noChangeShapeType="1"/>
          </p:cNvSpPr>
          <p:nvPr/>
        </p:nvSpPr>
        <p:spPr bwMode="auto">
          <a:xfrm flipH="1" flipV="1">
            <a:off x="6629400" y="2590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5" name="Line 19"/>
          <p:cNvSpPr>
            <a:spLocks noChangeShapeType="1"/>
          </p:cNvSpPr>
          <p:nvPr/>
        </p:nvSpPr>
        <p:spPr bwMode="auto">
          <a:xfrm flipH="1" flipV="1">
            <a:off x="5105400" y="25908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>
            <a:off x="4038600" y="3352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7" name="Line 21"/>
          <p:cNvSpPr>
            <a:spLocks noChangeShapeType="1"/>
          </p:cNvSpPr>
          <p:nvPr/>
        </p:nvSpPr>
        <p:spPr bwMode="auto">
          <a:xfrm>
            <a:off x="4038600" y="3352800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8" name="Line 22"/>
          <p:cNvSpPr>
            <a:spLocks noChangeShapeType="1"/>
          </p:cNvSpPr>
          <p:nvPr/>
        </p:nvSpPr>
        <p:spPr bwMode="auto">
          <a:xfrm flipH="1">
            <a:off x="5105400" y="3276600"/>
            <a:ext cx="2514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9" name="Line 23"/>
          <p:cNvSpPr>
            <a:spLocks noChangeShapeType="1"/>
          </p:cNvSpPr>
          <p:nvPr/>
        </p:nvSpPr>
        <p:spPr bwMode="auto">
          <a:xfrm flipH="1">
            <a:off x="68580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0" name="Line 24"/>
          <p:cNvSpPr>
            <a:spLocks noChangeShapeType="1"/>
          </p:cNvSpPr>
          <p:nvPr/>
        </p:nvSpPr>
        <p:spPr bwMode="auto">
          <a:xfrm flipV="1">
            <a:off x="50292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1" name="Line 25"/>
          <p:cNvSpPr>
            <a:spLocks noChangeShapeType="1"/>
          </p:cNvSpPr>
          <p:nvPr/>
        </p:nvSpPr>
        <p:spPr bwMode="auto">
          <a:xfrm flipH="1" flipV="1">
            <a:off x="6629400" y="266700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2" name="Line 26"/>
          <p:cNvSpPr>
            <a:spLocks noChangeShapeType="1"/>
          </p:cNvSpPr>
          <p:nvPr/>
        </p:nvSpPr>
        <p:spPr bwMode="auto">
          <a:xfrm flipV="1">
            <a:off x="5105400" y="2667000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3" name="Line 27"/>
          <p:cNvSpPr>
            <a:spLocks noChangeShapeType="1"/>
          </p:cNvSpPr>
          <p:nvPr/>
        </p:nvSpPr>
        <p:spPr bwMode="auto">
          <a:xfrm flipH="1" flipV="1">
            <a:off x="5029200" y="2590800"/>
            <a:ext cx="1752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6" name="Text Box 30"/>
          <p:cNvSpPr txBox="1">
            <a:spLocks noChangeArrowheads="1"/>
          </p:cNvSpPr>
          <p:nvPr/>
        </p:nvSpPr>
        <p:spPr bwMode="auto">
          <a:xfrm>
            <a:off x="1219200" y="2514600"/>
            <a:ext cx="2012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0  0  0  0  0  0</a:t>
            </a:r>
          </a:p>
          <a:p>
            <a:pPr marL="457200" indent="-457200"/>
            <a:r>
              <a:rPr lang="en-US"/>
              <a:t>0  0  0  0  0  0</a:t>
            </a:r>
          </a:p>
          <a:p>
            <a:pPr marL="457200" indent="-457200"/>
            <a:r>
              <a:rPr lang="en-US"/>
              <a:t>1  1  0  0  1  1</a:t>
            </a:r>
          </a:p>
          <a:p>
            <a:pPr marL="457200" indent="-457200"/>
            <a:r>
              <a:rPr lang="en-US"/>
              <a:t>1  1  0  0  1  1</a:t>
            </a:r>
          </a:p>
          <a:p>
            <a:pPr marL="457200" indent="-457200"/>
            <a:r>
              <a:rPr lang="en-US"/>
              <a:t> 1  1  0  0  0  0 </a:t>
            </a:r>
          </a:p>
          <a:p>
            <a:pPr marL="457200" indent="-457200"/>
            <a:r>
              <a:rPr lang="en-US"/>
              <a:t>1  1  0  0  0  0</a:t>
            </a:r>
          </a:p>
        </p:txBody>
      </p:sp>
      <p:sp>
        <p:nvSpPr>
          <p:cNvPr id="224287" name="Line 31"/>
          <p:cNvSpPr>
            <a:spLocks noChangeShapeType="1"/>
          </p:cNvSpPr>
          <p:nvPr/>
        </p:nvSpPr>
        <p:spPr bwMode="auto">
          <a:xfrm flipH="1">
            <a:off x="12573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8" name="Line 32"/>
          <p:cNvSpPr>
            <a:spLocks noChangeShapeType="1"/>
          </p:cNvSpPr>
          <p:nvPr/>
        </p:nvSpPr>
        <p:spPr bwMode="auto">
          <a:xfrm flipH="1">
            <a:off x="1219200" y="2438400"/>
            <a:ext cx="381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9" name="Line 33"/>
          <p:cNvSpPr>
            <a:spLocks noChangeShapeType="1"/>
          </p:cNvSpPr>
          <p:nvPr/>
        </p:nvSpPr>
        <p:spPr bwMode="auto">
          <a:xfrm>
            <a:off x="1219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0" name="Line 34"/>
          <p:cNvSpPr>
            <a:spLocks noChangeShapeType="1"/>
          </p:cNvSpPr>
          <p:nvPr/>
        </p:nvSpPr>
        <p:spPr bwMode="auto">
          <a:xfrm>
            <a:off x="30480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1" name="Line 35"/>
          <p:cNvSpPr>
            <a:spLocks noChangeShapeType="1"/>
          </p:cNvSpPr>
          <p:nvPr/>
        </p:nvSpPr>
        <p:spPr bwMode="auto">
          <a:xfrm>
            <a:off x="3200400" y="2438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2" name="Line 36"/>
          <p:cNvSpPr>
            <a:spLocks noChangeShapeType="1"/>
          </p:cNvSpPr>
          <p:nvPr/>
        </p:nvSpPr>
        <p:spPr bwMode="auto">
          <a:xfrm flipH="1" flipV="1">
            <a:off x="2971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3" name="Text Box 37"/>
          <p:cNvSpPr txBox="1">
            <a:spLocks noChangeArrowheads="1"/>
          </p:cNvSpPr>
          <p:nvPr/>
        </p:nvSpPr>
        <p:spPr bwMode="auto">
          <a:xfrm>
            <a:off x="609600" y="3048000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=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FF55-0A76-4E41-893A-62A57D7071F0}" type="slidenum">
              <a:rPr lang="en-US"/>
              <a:pPr/>
              <a:t>16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Pros and Cons of Adjacency Matrices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Pros:</a:t>
            </a:r>
          </a:p>
          <a:p>
            <a:pPr lvl="1"/>
            <a:r>
              <a:rPr lang="en-US" sz="2600" dirty="0"/>
              <a:t>Simple to implement</a:t>
            </a:r>
          </a:p>
          <a:p>
            <a:pPr lvl="1"/>
            <a:r>
              <a:rPr lang="en-US" sz="2600" dirty="0"/>
              <a:t>Easy and fast to tell if a pair (</a:t>
            </a:r>
            <a:r>
              <a:rPr lang="en-US" sz="2600" dirty="0" err="1"/>
              <a:t>i,j</a:t>
            </a:r>
            <a:r>
              <a:rPr lang="en-US" sz="2600" dirty="0"/>
              <a:t>) is an edge: simply check if A[</a:t>
            </a:r>
            <a:r>
              <a:rPr lang="en-US" sz="2600" dirty="0" err="1"/>
              <a:t>i</a:t>
            </a:r>
            <a:r>
              <a:rPr lang="en-US" sz="2600" dirty="0"/>
              <a:t>][j] is 1 or 0</a:t>
            </a:r>
          </a:p>
          <a:p>
            <a:r>
              <a:rPr lang="en-US" sz="2600" dirty="0"/>
              <a:t>Cons:</a:t>
            </a:r>
          </a:p>
          <a:p>
            <a:pPr lvl="1"/>
            <a:r>
              <a:rPr lang="en-US" sz="2600" dirty="0"/>
              <a:t>No matter how few edges the graph has, the matrix takes O(n</a:t>
            </a:r>
            <a:r>
              <a:rPr lang="en-US" sz="2600" baseline="30000" dirty="0"/>
              <a:t>2</a:t>
            </a:r>
            <a:r>
              <a:rPr lang="en-US" sz="2600" dirty="0"/>
              <a:t>) in memory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1240-7CD9-4716-A2C4-543F44A54DC0}" type="slidenum">
              <a:rPr lang="en-US"/>
              <a:pPr/>
              <a:t>17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Adjacency Lists Representation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graph of n nodes is represented by a one-dimensional array L of linked lists, where</a:t>
            </a:r>
          </a:p>
          <a:p>
            <a:pPr lvl="1"/>
            <a:r>
              <a:rPr lang="en-US" sz="2600" dirty="0"/>
              <a:t>L[</a:t>
            </a:r>
            <a:r>
              <a:rPr lang="en-US" sz="2600" dirty="0" err="1"/>
              <a:t>i</a:t>
            </a:r>
            <a:r>
              <a:rPr lang="en-US" sz="2600" dirty="0"/>
              <a:t>] is the linked list containing all the nodes adjacent from node </a:t>
            </a:r>
            <a:r>
              <a:rPr lang="en-US" sz="2600" dirty="0" err="1"/>
              <a:t>i</a:t>
            </a:r>
            <a:r>
              <a:rPr lang="en-US" sz="2600" dirty="0"/>
              <a:t>. </a:t>
            </a:r>
          </a:p>
          <a:p>
            <a:pPr lvl="1"/>
            <a:r>
              <a:rPr lang="en-US" sz="2600" dirty="0"/>
              <a:t>The nodes in the list L[</a:t>
            </a:r>
            <a:r>
              <a:rPr lang="en-US" sz="2600" dirty="0" err="1"/>
              <a:t>i</a:t>
            </a:r>
            <a:r>
              <a:rPr lang="en-US" sz="2600" dirty="0"/>
              <a:t>] are in no particular order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8BA-D7CE-4108-86DB-701D64DF70F4}" type="slidenum">
              <a:rPr lang="en-US"/>
              <a:pPr/>
              <a:t>18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Example of Linked Representation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L[0]: empty</a:t>
            </a:r>
          </a:p>
          <a:p>
            <a:pPr>
              <a:buFontTx/>
              <a:buNone/>
            </a:pPr>
            <a:r>
              <a:rPr lang="en-US" sz="2800" dirty="0"/>
              <a:t>L[1]: empty</a:t>
            </a:r>
          </a:p>
          <a:p>
            <a:pPr>
              <a:buFontTx/>
              <a:buNone/>
            </a:pPr>
            <a:r>
              <a:rPr lang="en-US" sz="2800" dirty="0"/>
              <a:t>L[2]: 0, 1, 4, 5</a:t>
            </a:r>
          </a:p>
          <a:p>
            <a:pPr>
              <a:buFontTx/>
              <a:buNone/>
            </a:pPr>
            <a:r>
              <a:rPr lang="en-US" sz="2800" dirty="0"/>
              <a:t>L[3]: 0, 1, 4, 5</a:t>
            </a:r>
          </a:p>
          <a:p>
            <a:pPr>
              <a:buFontTx/>
              <a:buNone/>
            </a:pPr>
            <a:r>
              <a:rPr lang="en-US" sz="2800" dirty="0"/>
              <a:t>L[4]: 0, 1</a:t>
            </a:r>
          </a:p>
          <a:p>
            <a:pPr>
              <a:buFontTx/>
              <a:buNone/>
            </a:pPr>
            <a:r>
              <a:rPr lang="en-US" sz="2800" dirty="0"/>
              <a:t>L[5]: 0, 1</a:t>
            </a:r>
          </a:p>
        </p:txBody>
      </p:sp>
      <p:sp>
        <p:nvSpPr>
          <p:cNvPr id="227359" name="Oval 31"/>
          <p:cNvSpPr>
            <a:spLocks noChangeArrowheads="1"/>
          </p:cNvSpPr>
          <p:nvPr/>
        </p:nvSpPr>
        <p:spPr bwMode="auto">
          <a:xfrm>
            <a:off x="4813300" y="2474913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0" name="Oval 32"/>
          <p:cNvSpPr>
            <a:spLocks noChangeArrowheads="1"/>
          </p:cNvSpPr>
          <p:nvPr/>
        </p:nvSpPr>
        <p:spPr bwMode="auto">
          <a:xfrm>
            <a:off x="5551488" y="1809750"/>
            <a:ext cx="1714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5608638" y="3340100"/>
            <a:ext cx="16986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6915150" y="3340100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3" name="Oval 35"/>
          <p:cNvSpPr>
            <a:spLocks noChangeArrowheads="1"/>
          </p:cNvSpPr>
          <p:nvPr/>
        </p:nvSpPr>
        <p:spPr bwMode="auto">
          <a:xfrm>
            <a:off x="7540625" y="2408238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4" name="Oval 36"/>
          <p:cNvSpPr>
            <a:spLocks noChangeArrowheads="1"/>
          </p:cNvSpPr>
          <p:nvPr/>
        </p:nvSpPr>
        <p:spPr bwMode="auto">
          <a:xfrm>
            <a:off x="6745288" y="1809750"/>
            <a:ext cx="16986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5" name="Text Box 37"/>
          <p:cNvSpPr txBox="1">
            <a:spLocks noChangeArrowheads="1"/>
          </p:cNvSpPr>
          <p:nvPr/>
        </p:nvSpPr>
        <p:spPr bwMode="auto">
          <a:xfrm>
            <a:off x="4176713" y="2608263"/>
            <a:ext cx="98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John </a:t>
            </a:r>
            <a:r>
              <a:rPr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27366" name="Text Box 38"/>
          <p:cNvSpPr txBox="1">
            <a:spLocks noChangeArrowheads="1"/>
          </p:cNvSpPr>
          <p:nvPr/>
        </p:nvSpPr>
        <p:spPr bwMode="auto">
          <a:xfrm>
            <a:off x="7653338" y="2274888"/>
            <a:ext cx="611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Joe </a:t>
            </a:r>
            <a:r>
              <a:rPr lang="en-US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27367" name="Text Box 39"/>
          <p:cNvSpPr txBox="1">
            <a:spLocks noChangeArrowheads="1"/>
          </p:cNvSpPr>
          <p:nvPr/>
        </p:nvSpPr>
        <p:spPr bwMode="auto">
          <a:xfrm>
            <a:off x="4495800" y="16002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Mary </a:t>
            </a:r>
            <a:r>
              <a:rPr lang="en-US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27368" name="Text Box 40"/>
          <p:cNvSpPr txBox="1">
            <a:spLocks noChangeArrowheads="1"/>
          </p:cNvSpPr>
          <p:nvPr/>
        </p:nvSpPr>
        <p:spPr bwMode="auto">
          <a:xfrm>
            <a:off x="6934200" y="1524000"/>
            <a:ext cx="113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Helen </a:t>
            </a:r>
            <a:r>
              <a:rPr lang="en-US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227369" name="Text Box 41"/>
          <p:cNvSpPr txBox="1">
            <a:spLocks noChangeArrowheads="1"/>
          </p:cNvSpPr>
          <p:nvPr/>
        </p:nvSpPr>
        <p:spPr bwMode="auto">
          <a:xfrm>
            <a:off x="4716463" y="334010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Tom </a:t>
            </a:r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27370" name="Text Box 42"/>
          <p:cNvSpPr txBox="1">
            <a:spLocks noChangeArrowheads="1"/>
          </p:cNvSpPr>
          <p:nvPr/>
        </p:nvSpPr>
        <p:spPr bwMode="auto">
          <a:xfrm>
            <a:off x="6880225" y="33401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Paul </a:t>
            </a:r>
            <a:r>
              <a:rPr lang="en-US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227371" name="Line 43"/>
          <p:cNvSpPr>
            <a:spLocks noChangeShapeType="1"/>
          </p:cNvSpPr>
          <p:nvPr/>
        </p:nvSpPr>
        <p:spPr bwMode="auto">
          <a:xfrm flipV="1">
            <a:off x="4983163" y="1876425"/>
            <a:ext cx="62547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2" name="Line 44"/>
          <p:cNvSpPr>
            <a:spLocks noChangeShapeType="1"/>
          </p:cNvSpPr>
          <p:nvPr/>
        </p:nvSpPr>
        <p:spPr bwMode="auto">
          <a:xfrm flipV="1">
            <a:off x="4927600" y="1876425"/>
            <a:ext cx="1817688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3" name="Line 45"/>
          <p:cNvSpPr>
            <a:spLocks noChangeShapeType="1"/>
          </p:cNvSpPr>
          <p:nvPr/>
        </p:nvSpPr>
        <p:spPr bwMode="auto">
          <a:xfrm flipH="1" flipV="1">
            <a:off x="6858000" y="1876425"/>
            <a:ext cx="739775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4" name="Line 46"/>
          <p:cNvSpPr>
            <a:spLocks noChangeShapeType="1"/>
          </p:cNvSpPr>
          <p:nvPr/>
        </p:nvSpPr>
        <p:spPr bwMode="auto">
          <a:xfrm flipH="1" flipV="1">
            <a:off x="5722938" y="1876425"/>
            <a:ext cx="1874837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5" name="Line 47"/>
          <p:cNvSpPr>
            <a:spLocks noChangeShapeType="1"/>
          </p:cNvSpPr>
          <p:nvPr/>
        </p:nvSpPr>
        <p:spPr bwMode="auto">
          <a:xfrm>
            <a:off x="4927600" y="2541588"/>
            <a:ext cx="738188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6" name="Line 48"/>
          <p:cNvSpPr>
            <a:spLocks noChangeShapeType="1"/>
          </p:cNvSpPr>
          <p:nvPr/>
        </p:nvSpPr>
        <p:spPr bwMode="auto">
          <a:xfrm>
            <a:off x="4927600" y="2541588"/>
            <a:ext cx="198755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7" name="Line 49"/>
          <p:cNvSpPr>
            <a:spLocks noChangeShapeType="1"/>
          </p:cNvSpPr>
          <p:nvPr/>
        </p:nvSpPr>
        <p:spPr bwMode="auto">
          <a:xfrm flipH="1">
            <a:off x="5722938" y="2474913"/>
            <a:ext cx="1874837" cy="93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8" name="Line 50"/>
          <p:cNvSpPr>
            <a:spLocks noChangeShapeType="1"/>
          </p:cNvSpPr>
          <p:nvPr/>
        </p:nvSpPr>
        <p:spPr bwMode="auto">
          <a:xfrm flipH="1">
            <a:off x="7029450" y="2474913"/>
            <a:ext cx="623888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9" name="Line 51"/>
          <p:cNvSpPr>
            <a:spLocks noChangeShapeType="1"/>
          </p:cNvSpPr>
          <p:nvPr/>
        </p:nvSpPr>
        <p:spPr bwMode="auto">
          <a:xfrm flipV="1">
            <a:off x="5665788" y="19431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0" name="Line 52"/>
          <p:cNvSpPr>
            <a:spLocks noChangeShapeType="1"/>
          </p:cNvSpPr>
          <p:nvPr/>
        </p:nvSpPr>
        <p:spPr bwMode="auto">
          <a:xfrm flipH="1" flipV="1">
            <a:off x="6858000" y="1943100"/>
            <a:ext cx="17145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1" name="Line 53"/>
          <p:cNvSpPr>
            <a:spLocks noChangeShapeType="1"/>
          </p:cNvSpPr>
          <p:nvPr/>
        </p:nvSpPr>
        <p:spPr bwMode="auto">
          <a:xfrm flipV="1">
            <a:off x="5722938" y="1943100"/>
            <a:ext cx="102235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2" name="Line 54"/>
          <p:cNvSpPr>
            <a:spLocks noChangeShapeType="1"/>
          </p:cNvSpPr>
          <p:nvPr/>
        </p:nvSpPr>
        <p:spPr bwMode="auto">
          <a:xfrm flipH="1" flipV="1">
            <a:off x="5665788" y="1876425"/>
            <a:ext cx="1306512" cy="146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Graph implementation</a:t>
            </a:r>
            <a:r>
              <a:rPr lang="en-US" sz="3600" b="1" dirty="0"/>
              <a:t>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505200"/>
          </a:xfrm>
        </p:spPr>
        <p:txBody>
          <a:bodyPr/>
          <a:lstStyle/>
          <a:p>
            <a:r>
              <a:rPr lang="en-US" u="sng">
                <a:cs typeface="Times New Roman" pitchFamily="18" charset="0"/>
              </a:rPr>
              <a:t>Linked-list implementation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>
                <a:cs typeface="Times New Roman" pitchFamily="18" charset="0"/>
              </a:rPr>
              <a:t>A 1D array is used to represent the vertices </a:t>
            </a:r>
          </a:p>
          <a:p>
            <a:pPr lvl="1"/>
            <a:r>
              <a:rPr lang="en-US" sz="2600">
                <a:cs typeface="Times New Roman" pitchFamily="18" charset="0"/>
              </a:rPr>
              <a:t>A list is used for each vertex </a:t>
            </a:r>
            <a:r>
              <a:rPr lang="en-US" sz="2600" i="1">
                <a:ea typeface="MS Mincho" charset="-128"/>
              </a:rPr>
              <a:t>v</a:t>
            </a:r>
            <a:r>
              <a:rPr lang="en-US" sz="2600">
                <a:ea typeface="MS Mincho" charset="-128"/>
              </a:rPr>
              <a:t> which contains the vertices which are adjacent from </a:t>
            </a:r>
            <a:r>
              <a:rPr lang="en-US" sz="2600" i="1">
                <a:ea typeface="MS Mincho" charset="-128"/>
              </a:rPr>
              <a:t>v </a:t>
            </a:r>
            <a:r>
              <a:rPr lang="en-US" sz="2600">
                <a:ea typeface="MS Mincho" charset="-128"/>
              </a:rPr>
              <a:t>(adjacency list)</a:t>
            </a:r>
            <a:r>
              <a:rPr lang="en-US"/>
              <a:t> </a:t>
            </a:r>
          </a:p>
        </p:txBody>
      </p:sp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2057400" y="3657600"/>
            <a:ext cx="4953000" cy="282733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>
                <a:ea typeface="MS Mincho" charset="-128"/>
              </a:rPr>
              <a:t>Linked-list implementation</a:t>
            </a:r>
            <a:r>
              <a:rPr lang="en-US" sz="3600" dirty="0"/>
              <a:t> </a:t>
            </a:r>
          </a:p>
        </p:txBody>
      </p:sp>
      <p:pic>
        <p:nvPicPr>
          <p:cNvPr id="14339" name="Picture 3" descr="C:\My Documents\308 PowerPoint\Figures\MACJOBS\JPEGS\CHAP09\P5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324600" cy="524033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E74-D908-400B-9B18-038AE46FFEAA}" type="slidenum">
              <a:rPr lang="en-US"/>
              <a:pPr/>
              <a:t>21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Traversal Techniques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</a:t>
            </a:r>
            <a:r>
              <a:rPr lang="en-US" sz="2600" dirty="0"/>
              <a:t>are two standard graph traversal techniques:</a:t>
            </a:r>
          </a:p>
          <a:p>
            <a:pPr lvl="1"/>
            <a:r>
              <a:rPr lang="en-US" sz="2600" i="1" dirty="0">
                <a:solidFill>
                  <a:srgbClr val="CC0000"/>
                </a:solidFill>
              </a:rPr>
              <a:t>Depth-First Search</a:t>
            </a:r>
            <a:r>
              <a:rPr lang="en-US" sz="2600" dirty="0"/>
              <a:t> (DFS)</a:t>
            </a:r>
          </a:p>
          <a:p>
            <a:pPr lvl="1"/>
            <a:r>
              <a:rPr lang="en-US" sz="2600" i="1" dirty="0">
                <a:solidFill>
                  <a:srgbClr val="CC0000"/>
                </a:solidFill>
              </a:rPr>
              <a:t>Breadth-First Search</a:t>
            </a:r>
            <a:r>
              <a:rPr lang="en-US" sz="2600" dirty="0"/>
              <a:t> (BFS)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600C-58FE-4D1D-A934-26824B374043}" type="slidenum">
              <a:rPr lang="en-US"/>
              <a:pPr/>
              <a:t>22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Traversal (Contd.)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600" dirty="0"/>
              <a:t>In both DFS and BFS, the nodes of the undirected graph are visited in a systematic manner so that every node is visited exactly one.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Both BFS and DFS give rise to a tree: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When a node x is visited, it is labeled as visited, and it is added to the tree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If the traversal got to node x from node y, y is viewed as the parent of x, and x a child of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1A40-DD16-4F73-BC7B-E4B92E32606D}" type="slidenum">
              <a:rPr lang="en-US"/>
              <a:pPr/>
              <a:t>23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Depth-First Search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533400" indent="-533400" algn="just"/>
            <a:r>
              <a:rPr lang="en-US" sz="2800" dirty="0"/>
              <a:t>DFS follows the following rules: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Select an unvisited node x, visit it, and treat as the </a:t>
            </a:r>
            <a:r>
              <a:rPr lang="en-US" sz="2400" dirty="0">
                <a:solidFill>
                  <a:srgbClr val="CC0000"/>
                </a:solidFill>
              </a:rPr>
              <a:t>current node</a:t>
            </a:r>
            <a:r>
              <a:rPr lang="en-US" sz="2400" dirty="0"/>
              <a:t>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Find an unvisited neighbor of the current node, visit it, and make it the new current node;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If the current node has no unvisited neighbors, </a:t>
            </a:r>
            <a:r>
              <a:rPr lang="en-US" sz="2400" dirty="0">
                <a:solidFill>
                  <a:srgbClr val="CC0000"/>
                </a:solidFill>
              </a:rPr>
              <a:t>backtrack</a:t>
            </a:r>
            <a:r>
              <a:rPr lang="en-US" sz="2400" dirty="0"/>
              <a:t> to the its parent, and make that parent the new current node;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Repeat steps 3 and 4 until no more nodes can be visited.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If there are still unvisited nodes, repeat from step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F6A-DE6F-4E70-B1D1-067384BABC31}" type="slidenum">
              <a:rPr lang="en-US"/>
              <a:pPr/>
              <a:t>24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Illustration of DFS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240644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6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8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1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4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7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60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2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3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4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8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2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0675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0676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0677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0678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0679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0680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0681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0682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0683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0684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5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6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7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8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9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0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1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2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3" name="Oval 53"/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4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0695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0696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0697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8" name="Line 58"/>
          <p:cNvSpPr>
            <a:spLocks noChangeShapeType="1"/>
          </p:cNvSpPr>
          <p:nvPr/>
        </p:nvSpPr>
        <p:spPr bwMode="auto">
          <a:xfrm flipV="1">
            <a:off x="236220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9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0700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2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4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5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0706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7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0708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0710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1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2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0713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0714" name="Text Box 74"/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0715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6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7" name="Line 77"/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8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DFS Tree</a:t>
            </a:r>
          </a:p>
        </p:txBody>
      </p:sp>
      <p:sp>
        <p:nvSpPr>
          <p:cNvPr id="240719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Graph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6F5B-E70B-4CBC-B53A-8BC3F2C50D8F}" type="slidenum">
              <a:rPr lang="en-US"/>
              <a:pPr/>
              <a:t>25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Breadth-First Search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marL="457200" indent="-457200" algn="just"/>
            <a:r>
              <a:rPr lang="en-US" sz="2800" dirty="0"/>
              <a:t>BFS follows the following rules: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Select an unvisited node x, visit it, have it be the root in a BFS tree being formed. Its level is called the current level.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From each node z in the current level, in the order in which the level nodes were visited, visit all the unvisited neighbors of z. The newly visited nodes from this level form a new level that becomes the next current level.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Repeat step 2 until no more nodes can be visited.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If there are still unvisited nodes, repeat from Step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E32-388B-44D6-9C8C-99B20B87986C}" type="slidenum">
              <a:rPr lang="en-US"/>
              <a:pPr/>
              <a:t>26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248836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0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1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2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3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8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9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60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61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8863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8864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8866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8867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8868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8870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8871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8872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3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4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5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6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7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8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9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0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1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2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8883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8884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8887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8888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8891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92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8894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8895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8898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8899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8900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8904" name="Text Box 72"/>
          <p:cNvSpPr txBox="1">
            <a:spLocks noChangeArrowheads="1"/>
          </p:cNvSpPr>
          <p:nvPr/>
        </p:nvSpPr>
        <p:spPr bwMode="auto">
          <a:xfrm>
            <a:off x="1905000" y="3962400"/>
            <a:ext cx="136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BFS Tree</a:t>
            </a:r>
          </a:p>
        </p:txBody>
      </p:sp>
      <p:sp>
        <p:nvSpPr>
          <p:cNvPr id="248905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Graph G</a:t>
            </a:r>
          </a:p>
        </p:txBody>
      </p:sp>
      <p:sp>
        <p:nvSpPr>
          <p:cNvPr id="248906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07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08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1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2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3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4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5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6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7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81534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500" dirty="0" smtClean="0"/>
              <a:t>Given a graph G =(V,E) and a distinguished </a:t>
            </a:r>
            <a:r>
              <a:rPr lang="en-US" sz="2500" b="1" i="1" dirty="0" smtClean="0"/>
              <a:t>source vertex s, breadth-first </a:t>
            </a:r>
            <a:r>
              <a:rPr lang="en-US" sz="2500" dirty="0" smtClean="0"/>
              <a:t>search systematically explores the edges of G to “discover” every vertex that is reachable from s. </a:t>
            </a:r>
          </a:p>
          <a:p>
            <a:pPr algn="just">
              <a:buFont typeface="Arial" pitchFamily="34" charset="0"/>
              <a:buChar char="•"/>
            </a:pPr>
            <a:endParaRPr lang="en-US" sz="25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500" dirty="0" smtClean="0"/>
              <a:t>It computes the distance (smallest number of edges) from s</a:t>
            </a:r>
          </a:p>
          <a:p>
            <a:pPr algn="just"/>
            <a:r>
              <a:rPr lang="en-US" sz="2500" dirty="0" smtClean="0"/>
              <a:t>to each reachable vertex. It also produces a “breadth-first tree” with root s that contains all reachable vertices. </a:t>
            </a:r>
          </a:p>
          <a:p>
            <a:pPr algn="just"/>
            <a:endParaRPr lang="en-US" sz="25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500" dirty="0" smtClean="0"/>
              <a:t>For any vertex v reachable from s, the simple path in the breadth-first tree from s to  corresponds to a “shortest path” from s to v in G, that is, a path containing the smallest number of edges. </a:t>
            </a:r>
          </a:p>
          <a:p>
            <a:pPr algn="just">
              <a:buFont typeface="Arial" pitchFamily="34" charset="0"/>
              <a:buChar char="•"/>
            </a:pPr>
            <a:endParaRPr lang="en-US" sz="25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500" dirty="0" smtClean="0"/>
              <a:t>The algorithm works on both directed and undirected graphs.</a:t>
            </a:r>
            <a:endParaRPr lang="en-US" sz="25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90600"/>
            <a:ext cx="3833812" cy="558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16212"/>
            <a:ext cx="8667750" cy="429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>
                <a:ea typeface="MS Mincho" charset="-128"/>
              </a:rPr>
              <a:t>What is a graph?</a:t>
            </a:r>
            <a:endParaRPr lang="en-US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A data structure that consists of a set of nodes (</a:t>
            </a:r>
            <a:r>
              <a:rPr lang="en-US" sz="2800" i="1">
                <a:cs typeface="Times New Roman" pitchFamily="18" charset="0"/>
              </a:rPr>
              <a:t>vertices</a:t>
            </a:r>
            <a:r>
              <a:rPr lang="en-US" sz="2800">
                <a:cs typeface="Times New Roman" pitchFamily="18" charset="0"/>
              </a:rPr>
              <a:t>) and a set of edges that relate the nodes to each other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ea typeface="MS Mincho" charset="-128"/>
              </a:rPr>
              <a:t>The set of edges describes relationships among the vertices</a:t>
            </a:r>
            <a:r>
              <a:rPr lang="en-US" sz="280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1600200" y="3733800"/>
            <a:ext cx="6096000" cy="24812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8301037" cy="287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Formal definition of graphs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 graph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>
                <a:cs typeface="Times New Roman" pitchFamily="18" charset="0"/>
              </a:rPr>
              <a:t> is defined as follows: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s-ES_tradnl">
                <a:cs typeface="Times New Roman" pitchFamily="18" charset="0"/>
              </a:rPr>
              <a:t>				</a:t>
            </a:r>
            <a:r>
              <a:rPr lang="es-ES_tradnl" i="1">
                <a:cs typeface="Times New Roman" pitchFamily="18" charset="0"/>
              </a:rPr>
              <a:t>G=(V,E)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V(G):</a:t>
            </a:r>
            <a:r>
              <a:rPr lang="en-US">
                <a:cs typeface="Times New Roman" pitchFamily="18" charset="0"/>
              </a:rPr>
              <a:t> a finite, nonempty set of vertices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E(G):</a:t>
            </a:r>
            <a:r>
              <a:rPr lang="en-US">
                <a:cs typeface="Times New Roman" pitchFamily="18" charset="0"/>
              </a:rPr>
              <a:t> a set of edges (pairs of vertices)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Directed vs. undirected graphs</a:t>
            </a:r>
            <a:endParaRPr lang="en-US" sz="3600" b="1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>
            <a:normAutofit/>
          </a:bodyPr>
          <a:lstStyle/>
          <a:p>
            <a:r>
              <a:rPr lang="en-US" sz="2600" dirty="0">
                <a:ea typeface="MS Mincho" charset="-128"/>
              </a:rPr>
              <a:t>When the edges in a graph have no direction, the graph is called </a:t>
            </a:r>
            <a:r>
              <a:rPr lang="en-US" sz="2600" i="1" dirty="0">
                <a:ea typeface="MS Mincho" charset="-128"/>
              </a:rPr>
              <a:t>undirected</a:t>
            </a:r>
            <a:endParaRPr lang="en-US" sz="2600" dirty="0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r="36243" b="71895"/>
          <a:stretch>
            <a:fillRect/>
          </a:stretch>
        </p:blipFill>
        <p:spPr bwMode="auto">
          <a:xfrm>
            <a:off x="2590800" y="3200400"/>
            <a:ext cx="3886200" cy="3192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ea typeface="MS Mincho" charset="-128"/>
              </a:rPr>
              <a:t>When the edges in a graph have a direction, the graph is called </a:t>
            </a:r>
            <a:r>
              <a:rPr lang="en-US" sz="2600" i="1" dirty="0">
                <a:ea typeface="MS Mincho" charset="-128"/>
              </a:rPr>
              <a:t>directed</a:t>
            </a:r>
            <a:r>
              <a:rPr lang="en-US" sz="2600" dirty="0">
                <a:ea typeface="MS Mincho" charset="-128"/>
              </a:rPr>
              <a:t> (or </a:t>
            </a:r>
            <a:r>
              <a:rPr lang="en-US" sz="2600" i="1" dirty="0">
                <a:ea typeface="MS Mincho" charset="-128"/>
              </a:rPr>
              <a:t>digraph</a:t>
            </a:r>
            <a:r>
              <a:rPr lang="en-US" sz="2600" dirty="0">
                <a:ea typeface="MS Mincho" charset="-128"/>
              </a:rPr>
              <a:t>)</a:t>
            </a:r>
            <a:r>
              <a:rPr lang="en-US" sz="2600" dirty="0"/>
              <a:t> </a:t>
            </a:r>
          </a:p>
        </p:txBody>
      </p:sp>
      <p:pic>
        <p:nvPicPr>
          <p:cNvPr id="512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 t="29227" r="13568" b="34114"/>
          <a:stretch>
            <a:fillRect/>
          </a:stretch>
        </p:blipFill>
        <p:spPr bwMode="auto">
          <a:xfrm>
            <a:off x="2362200" y="3200400"/>
            <a:ext cx="4114800" cy="325278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Directed vs. undirected graphs (cont.)</a:t>
            </a:r>
            <a:endParaRPr lang="en-US" sz="3600" b="1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438400" y="6172200"/>
            <a:ext cx="29384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/>
              <a:t>E(Graph2) = {(1,3) (3,1) (5,9) (9,11) (5,7)</a:t>
            </a:r>
            <a:endParaRPr lang="en-US" sz="14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477000" y="3810000"/>
            <a:ext cx="2667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i="1" dirty="0">
                <a:latin typeface="Times New Roman" pitchFamily="18" charset="0"/>
                <a:ea typeface="MS Mincho" charset="-128"/>
              </a:rPr>
              <a:t>Warning</a:t>
            </a:r>
            <a:r>
              <a:rPr lang="en-US" sz="2200" dirty="0">
                <a:latin typeface="Times New Roman" pitchFamily="18" charset="0"/>
                <a:ea typeface="MS Mincho" charset="-128"/>
              </a:rPr>
              <a:t>: if the graph is directed, the order of the vertices in each edge is important !!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>
            <a:normAutofit/>
          </a:bodyPr>
          <a:lstStyle/>
          <a:p>
            <a:r>
              <a:rPr lang="en-US" sz="2600" dirty="0">
                <a:ea typeface="MS Mincho" charset="-128"/>
              </a:rPr>
              <a:t>Trees are special cases of graphs!!</a:t>
            </a:r>
            <a:r>
              <a:rPr lang="en-US" sz="2600" dirty="0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t="67108"/>
          <a:stretch>
            <a:fillRect/>
          </a:stretch>
        </p:blipFill>
        <p:spPr bwMode="auto">
          <a:xfrm>
            <a:off x="1600200" y="2819400"/>
            <a:ext cx="5867400" cy="3597275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Trees </a:t>
            </a:r>
            <a:r>
              <a:rPr lang="en-US" sz="3600" b="1" dirty="0" err="1">
                <a:ea typeface="MS Mincho" charset="-128"/>
              </a:rPr>
              <a:t>vs</a:t>
            </a:r>
            <a:r>
              <a:rPr lang="en-US" sz="3600" b="1" dirty="0">
                <a:ea typeface="MS Mincho" charset="-128"/>
              </a:rPr>
              <a:t> graphs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itchFamily="18" charset="0"/>
              </a:rPr>
              <a:t>Graph terminology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>
            <a:normAutofit/>
          </a:bodyPr>
          <a:lstStyle/>
          <a:p>
            <a:pPr algn="just"/>
            <a:r>
              <a:rPr lang="en-US" sz="2600" u="sng" dirty="0">
                <a:cs typeface="Times New Roman" pitchFamily="18" charset="0"/>
              </a:rPr>
              <a:t>Adjacent nodes</a:t>
            </a:r>
            <a:r>
              <a:rPr lang="en-US" sz="2600" dirty="0">
                <a:cs typeface="Times New Roman" pitchFamily="18" charset="0"/>
              </a:rPr>
              <a:t>: two nodes are adjacent if they are connected by an edge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600" u="sng" dirty="0">
              <a:cs typeface="Times New Roman" pitchFamily="18" charset="0"/>
            </a:endParaRPr>
          </a:p>
          <a:p>
            <a:pPr algn="just"/>
            <a:endParaRPr lang="en-US" sz="2600" u="sng" dirty="0" smtClean="0">
              <a:cs typeface="Times New Roman" pitchFamily="18" charset="0"/>
            </a:endParaRPr>
          </a:p>
          <a:p>
            <a:pPr algn="just"/>
            <a:endParaRPr lang="en-US" sz="2600" u="sng" dirty="0">
              <a:cs typeface="Times New Roman" pitchFamily="18" charset="0"/>
            </a:endParaRPr>
          </a:p>
          <a:p>
            <a:pPr algn="just"/>
            <a:r>
              <a:rPr lang="en-US" sz="2600" u="sng" dirty="0">
                <a:cs typeface="Times New Roman" pitchFamily="18" charset="0"/>
              </a:rPr>
              <a:t>Path</a:t>
            </a:r>
            <a:r>
              <a:rPr lang="en-US" sz="2600" dirty="0">
                <a:cs typeface="Times New Roman" pitchFamily="18" charset="0"/>
              </a:rPr>
              <a:t>: a sequence of vertices that connect two nodes in a graph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600" u="sng" dirty="0">
                <a:cs typeface="Times New Roman" pitchFamily="18" charset="0"/>
              </a:rPr>
              <a:t>Complete graph</a:t>
            </a:r>
            <a:r>
              <a:rPr lang="en-US" sz="2600" dirty="0">
                <a:cs typeface="Times New Roman" pitchFamily="18" charset="0"/>
              </a:rPr>
              <a:t>: a graph in which every vertex is directly connected to every other vertex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 l="40015" t="41249" r="13568" b="49304"/>
          <a:stretch>
            <a:fillRect/>
          </a:stretch>
        </p:blipFill>
        <p:spPr bwMode="auto">
          <a:xfrm>
            <a:off x="2133600" y="2514600"/>
            <a:ext cx="2438400" cy="92551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105400" y="2583359"/>
            <a:ext cx="243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5 is adjacent to 7</a:t>
            </a:r>
          </a:p>
          <a:p>
            <a:r>
              <a:rPr lang="en-US" sz="2200" dirty="0">
                <a:solidFill>
                  <a:srgbClr val="FF0000"/>
                </a:solidFill>
              </a:rPr>
              <a:t>7 is adjacent from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cs typeface="Times New Roman" pitchFamily="18" charset="0"/>
              </a:rPr>
              <a:t>What is the number of edges in a complete directed graph with N vertices? 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600" dirty="0">
                <a:cs typeface="Times New Roman" pitchFamily="18" charset="0"/>
              </a:rPr>
              <a:t>		</a:t>
            </a:r>
            <a:r>
              <a:rPr lang="en-US" sz="2600" i="1" dirty="0">
                <a:cs typeface="Times New Roman" pitchFamily="18" charset="0"/>
              </a:rPr>
              <a:t>N * (N-1)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/>
          <a:srcRect t="19006" r="60785"/>
          <a:stretch>
            <a:fillRect/>
          </a:stretch>
        </p:blipFill>
        <p:spPr bwMode="auto">
          <a:xfrm>
            <a:off x="3962400" y="2514600"/>
            <a:ext cx="4038600" cy="3871913"/>
          </a:xfrm>
          <a:prstGeom prst="rect">
            <a:avLst/>
          </a:prstGeom>
          <a:noFill/>
        </p:spPr>
      </p:pic>
      <p:graphicFrame>
        <p:nvGraphicFramePr>
          <p:cNvPr id="43008" name="Object 0"/>
          <p:cNvGraphicFramePr>
            <a:graphicFrameLocks noChangeAspect="1"/>
          </p:cNvGraphicFramePr>
          <p:nvPr/>
        </p:nvGraphicFramePr>
        <p:xfrm>
          <a:off x="2438400" y="4038600"/>
          <a:ext cx="838200" cy="392113"/>
        </p:xfrm>
        <a:graphic>
          <a:graphicData uri="http://schemas.openxmlformats.org/presentationml/2006/ole">
            <p:oleObj spid="_x0000_s6146" name="Equation" r:id="rId4" imgW="977760" imgH="457200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1188</Words>
  <Application>Microsoft Office PowerPoint</Application>
  <PresentationFormat>On-screen Show (4:3)</PresentationFormat>
  <Paragraphs>219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Data Structure and Algorithm CSE- 225</vt:lpstr>
      <vt:lpstr>Graph</vt:lpstr>
      <vt:lpstr>What is a graph?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 (cont.)</vt:lpstr>
      <vt:lpstr>Graph terminology (cont.)</vt:lpstr>
      <vt:lpstr>Graph terminology (cont.)</vt:lpstr>
      <vt:lpstr>Graph Representation</vt:lpstr>
      <vt:lpstr>Adjacency Matrix Representation</vt:lpstr>
      <vt:lpstr>Example of Adjacency Matrix</vt:lpstr>
      <vt:lpstr>Another Example of Adj. Matrix</vt:lpstr>
      <vt:lpstr>Pros and Cons of Adjacency Matrices</vt:lpstr>
      <vt:lpstr>Adjacency Lists Representation</vt:lpstr>
      <vt:lpstr>Example of Linked Representation</vt:lpstr>
      <vt:lpstr>Graph implementation (cont.)</vt:lpstr>
      <vt:lpstr>Linked-list implementation </vt:lpstr>
      <vt:lpstr>Graph Traversal Techniques</vt:lpstr>
      <vt:lpstr>Graph Traversal (Contd.)</vt:lpstr>
      <vt:lpstr>Depth-First Search </vt:lpstr>
      <vt:lpstr>Illustration of DFS</vt:lpstr>
      <vt:lpstr>Breadth-First Search </vt:lpstr>
      <vt:lpstr>Illustration of BFS</vt:lpstr>
      <vt:lpstr>Illustration of BFS</vt:lpstr>
      <vt:lpstr>Illustration of BFS</vt:lpstr>
      <vt:lpstr>Illustration of BFS</vt:lpstr>
      <vt:lpstr>Illustration of BFS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36</cp:revision>
  <dcterms:created xsi:type="dcterms:W3CDTF">2016-11-11T15:02:15Z</dcterms:created>
  <dcterms:modified xsi:type="dcterms:W3CDTF">2016-11-29T05:17:21Z</dcterms:modified>
</cp:coreProperties>
</file>