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64" r:id="rId2"/>
    <p:sldId id="257" r:id="rId3"/>
    <p:sldId id="271" r:id="rId4"/>
    <p:sldId id="258" r:id="rId5"/>
    <p:sldId id="272" r:id="rId6"/>
    <p:sldId id="260" r:id="rId7"/>
    <p:sldId id="261" r:id="rId8"/>
    <p:sldId id="273" r:id="rId9"/>
    <p:sldId id="259" r:id="rId10"/>
    <p:sldId id="265" r:id="rId11"/>
    <p:sldId id="262" r:id="rId12"/>
    <p:sldId id="263" r:id="rId13"/>
    <p:sldId id="266" r:id="rId14"/>
    <p:sldId id="267" r:id="rId15"/>
    <p:sldId id="268" r:id="rId16"/>
    <p:sldId id="269" r:id="rId17"/>
    <p:sldId id="270" r:id="rId18"/>
    <p:sldId id="274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5" d="100"/>
          <a:sy n="65" d="100"/>
        </p:scale>
        <p:origin x="-666" y="7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EC4935-CC3C-4930-A991-D3CC02DAF944}" type="datetimeFigureOut">
              <a:rPr lang="en-US" smtClean="0"/>
              <a:pPr/>
              <a:t>12/4/2016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E3927A-00DB-4649-862F-EFCA568FE3F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623220-3A61-4560-84CE-9E89D2D87E86}" type="datetime1">
              <a:rPr lang="en-US" smtClean="0"/>
              <a:pPr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664BB-7DF9-46D8-910C-AD97F2973D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E8FAAB-6DB2-4A3C-AC4F-743A9081C0CA}" type="datetime1">
              <a:rPr lang="en-US" smtClean="0"/>
              <a:pPr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664BB-7DF9-46D8-910C-AD97F2973D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4B0A29-2DB1-49AE-A1EC-33AAF9524849}" type="datetime1">
              <a:rPr lang="en-US" smtClean="0"/>
              <a:pPr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664BB-7DF9-46D8-910C-AD97F2973D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028CA-5215-4F20-A3D0-07A73645D758}" type="datetime1">
              <a:rPr lang="en-US" smtClean="0"/>
              <a:pPr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664BB-7DF9-46D8-910C-AD97F2973D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E38CB0-DF8A-462B-B1E2-66C096615A88}" type="datetime1">
              <a:rPr lang="en-US" smtClean="0"/>
              <a:pPr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664BB-7DF9-46D8-910C-AD97F2973D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CE4F0-2209-4BC3-8AAB-591A7120ED28}" type="datetime1">
              <a:rPr lang="en-US" smtClean="0"/>
              <a:pPr/>
              <a:t>12/4/2016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664BB-7DF9-46D8-910C-AD97F2973D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E19DD-D349-4B5F-B92D-95826A072989}" type="datetime1">
              <a:rPr lang="en-US" smtClean="0"/>
              <a:pPr/>
              <a:t>12/4/2016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664BB-7DF9-46D8-910C-AD97F2973D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A38E86-CE1E-4E48-ABC5-8F339E5E701C}" type="datetime1">
              <a:rPr lang="en-US" smtClean="0"/>
              <a:pPr/>
              <a:t>12/4/2016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664BB-7DF9-46D8-910C-AD97F2973D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086588-0AB3-46B5-A0A9-FF712F89BAF3}" type="datetime1">
              <a:rPr lang="en-US" smtClean="0"/>
              <a:pPr/>
              <a:t>12/4/2016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664BB-7DF9-46D8-910C-AD97F2973D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AF0F6D-AC6C-4E92-A411-B98253E83F63}" type="datetime1">
              <a:rPr lang="en-US" smtClean="0"/>
              <a:pPr/>
              <a:t>12/4/2016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664BB-7DF9-46D8-910C-AD97F2973D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729ED2-DEFD-4E41-98E3-C5B4503094AE}" type="datetime1">
              <a:rPr lang="en-US" smtClean="0"/>
              <a:pPr/>
              <a:t>12/4/2016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664BB-7DF9-46D8-910C-AD97F2973D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ECE725-3F0C-46AC-AC20-1D5260B9E695}" type="datetime1">
              <a:rPr lang="en-US" smtClean="0"/>
              <a:pPr/>
              <a:t>12/4/2016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9664BB-7DF9-46D8-910C-AD97F2973DB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Undirected_graph" TargetMode="External"/><Relationship Id="rId7" Type="http://schemas.openxmlformats.org/officeDocument/2006/relationships/image" Target="../media/image3.png"/><Relationship Id="rId2" Type="http://schemas.openxmlformats.org/officeDocument/2006/relationships/hyperlink" Target="https://en.wikipedia.org/wiki/Connected_graph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en.wikipedia.org/wiki/Spanning_tree" TargetMode="External"/><Relationship Id="rId4" Type="http://schemas.openxmlformats.org/officeDocument/2006/relationships/hyperlink" Target="https://en.wikipedia.org/wiki/Vertex_(graph_theory)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Structure and Algorithm</a:t>
            </a:r>
            <a:br>
              <a:rPr lang="en-US" dirty="0" smtClean="0"/>
            </a:br>
            <a:r>
              <a:rPr lang="en-US" dirty="0" smtClean="0"/>
              <a:t>CSE- 225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Mohammad Abu </a:t>
            </a:r>
            <a:r>
              <a:rPr lang="en-US" dirty="0" err="1" smtClean="0"/>
              <a:t>Yousuf</a:t>
            </a:r>
            <a:endParaRPr lang="en-US" dirty="0" smtClean="0"/>
          </a:p>
          <a:p>
            <a:r>
              <a:rPr lang="en-US" dirty="0" smtClean="0"/>
              <a:t>yousuf@juniv.edu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07F5-28AE-4AE6-8B5B-CE93143D4ECB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743944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US" dirty="0" smtClean="0"/>
              <a:t>Lines 1–3 initialize the set A to the empty set and create |V | trees, one containing each vertex. </a:t>
            </a:r>
          </a:p>
          <a:p>
            <a:pPr algn="just"/>
            <a:r>
              <a:rPr lang="en-US" dirty="0" smtClean="0"/>
              <a:t>The </a:t>
            </a:r>
            <a:r>
              <a:rPr lang="en-US" b="1" dirty="0" smtClean="0"/>
              <a:t>for loop in </a:t>
            </a:r>
            <a:r>
              <a:rPr lang="en-US" dirty="0" smtClean="0"/>
              <a:t>lines 5–8 examines edges in order of weight, from lowest to highest. </a:t>
            </a:r>
          </a:p>
          <a:p>
            <a:pPr algn="just"/>
            <a:r>
              <a:rPr lang="en-US" dirty="0" smtClean="0"/>
              <a:t>The loop checks, for each edge (</a:t>
            </a:r>
            <a:r>
              <a:rPr lang="en-US" dirty="0" err="1" smtClean="0"/>
              <a:t>u,v</a:t>
            </a:r>
            <a:r>
              <a:rPr lang="en-US" dirty="0" smtClean="0"/>
              <a:t>) whether the endpoints u and  v belong to the same tree. If they do, then the edge (</a:t>
            </a:r>
            <a:r>
              <a:rPr lang="en-US" dirty="0" err="1" smtClean="0"/>
              <a:t>u,v</a:t>
            </a:r>
            <a:r>
              <a:rPr lang="en-US" dirty="0" smtClean="0"/>
              <a:t>) cannot be added to the forest without creating a cycle, and the edge is discarded.</a:t>
            </a:r>
          </a:p>
          <a:p>
            <a:pPr algn="just"/>
            <a:r>
              <a:rPr lang="en-US" dirty="0" smtClean="0"/>
              <a:t>Otherwise, the two vertices belong to different trees. In this case, line 7 adds the edge (</a:t>
            </a:r>
            <a:r>
              <a:rPr lang="en-US" dirty="0" err="1" smtClean="0"/>
              <a:t>u,v</a:t>
            </a:r>
            <a:r>
              <a:rPr lang="en-US" dirty="0" smtClean="0"/>
              <a:t>) to A, and line 8 merges the vertices in the two trees.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664BB-7DF9-46D8-910C-AD97F2973DBA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09700" y="304799"/>
            <a:ext cx="7200900" cy="43595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371600" y="5019675"/>
            <a:ext cx="7410893" cy="145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664BB-7DF9-46D8-910C-AD97F2973DBA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10496" y="1066800"/>
            <a:ext cx="8267700" cy="52171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664BB-7DF9-46D8-910C-AD97F2973DBA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Prim’s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58200" cy="4525963"/>
          </a:xfrm>
        </p:spPr>
        <p:txBody>
          <a:bodyPr>
            <a:normAutofit/>
          </a:bodyPr>
          <a:lstStyle/>
          <a:p>
            <a:pPr algn="just"/>
            <a:r>
              <a:rPr lang="en-US" sz="2600" dirty="0" smtClean="0"/>
              <a:t>Prim’s algorithms are greedy algorithm. Each step of a greedy algorithm must make one of several possible choices.</a:t>
            </a:r>
          </a:p>
          <a:p>
            <a:pPr algn="just"/>
            <a:r>
              <a:rPr lang="en-US" sz="2600" dirty="0" smtClean="0"/>
              <a:t>The greedy strategy advocates making the choice that is the best at the moment. </a:t>
            </a:r>
          </a:p>
          <a:p>
            <a:pPr algn="just"/>
            <a:r>
              <a:rPr lang="en-US" sz="2600" dirty="0" smtClean="0"/>
              <a:t>Prim’s algorithm has the property that the edges in the set A always form a single tree.</a:t>
            </a:r>
          </a:p>
          <a:p>
            <a:pPr algn="just"/>
            <a:r>
              <a:rPr lang="en-US" sz="2600" dirty="0" smtClean="0"/>
              <a:t>As Figure shows, the tree starts from an arbitrary root vertex r and grows until the tree spans all the vertices in V .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664BB-7DF9-46D8-910C-AD97F2973DBA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600" dirty="0" smtClean="0"/>
              <a:t>In the algorithm, the connected graph G and the root r of the minimum spanning tree to be grown are inputs to the algorithm. During execution of the algorithm, all vertices that are </a:t>
            </a:r>
            <a:r>
              <a:rPr lang="en-US" sz="2600" i="1" dirty="0" smtClean="0"/>
              <a:t>not in the tree reside in a min-priority </a:t>
            </a:r>
            <a:r>
              <a:rPr lang="en-US" sz="2600" b="1" i="1" dirty="0" smtClean="0"/>
              <a:t>queue Q</a:t>
            </a:r>
            <a:r>
              <a:rPr lang="en-US" sz="2600" i="1" dirty="0" smtClean="0"/>
              <a:t> based on a key attribute. </a:t>
            </a:r>
          </a:p>
          <a:p>
            <a:pPr algn="just"/>
            <a:r>
              <a:rPr lang="en-US" sz="2600" i="1" dirty="0" smtClean="0"/>
              <a:t>For </a:t>
            </a:r>
            <a:r>
              <a:rPr lang="en-US" sz="2600" dirty="0" smtClean="0"/>
              <a:t>each vertex  </a:t>
            </a:r>
            <a:r>
              <a:rPr lang="en-US" sz="2600" b="1" dirty="0" smtClean="0"/>
              <a:t>v</a:t>
            </a:r>
            <a:r>
              <a:rPr lang="en-US" sz="2600" dirty="0" smtClean="0"/>
              <a:t>, the attribute </a:t>
            </a:r>
            <a:r>
              <a:rPr lang="en-US" sz="2600" b="1" dirty="0" err="1" smtClean="0"/>
              <a:t>v.</a:t>
            </a:r>
            <a:r>
              <a:rPr lang="en-US" sz="2600" b="1" i="1" dirty="0" err="1" smtClean="0"/>
              <a:t>key</a:t>
            </a:r>
            <a:r>
              <a:rPr lang="en-US" sz="2600" i="1" dirty="0" smtClean="0"/>
              <a:t> is the minimum weight of any edge connecting  </a:t>
            </a:r>
            <a:r>
              <a:rPr lang="en-US" sz="2600" dirty="0" smtClean="0"/>
              <a:t>to a vertex in the tree; by convention, </a:t>
            </a:r>
            <a:r>
              <a:rPr lang="en-US" sz="2600" b="1" dirty="0" err="1" smtClean="0"/>
              <a:t>v.</a:t>
            </a:r>
            <a:r>
              <a:rPr lang="en-US" sz="2600" b="1" i="1" dirty="0" err="1" smtClean="0"/>
              <a:t>key</a:t>
            </a:r>
            <a:r>
              <a:rPr lang="en-US" sz="2600" b="1" i="1" dirty="0" smtClean="0"/>
              <a:t> = </a:t>
            </a:r>
            <a:r>
              <a:rPr lang="el-GR" sz="2600" b="1" i="1" dirty="0" smtClean="0"/>
              <a:t>α</a:t>
            </a:r>
            <a:r>
              <a:rPr lang="en-US" sz="2600" b="1" i="1" dirty="0" smtClean="0"/>
              <a:t> </a:t>
            </a:r>
            <a:r>
              <a:rPr lang="en-US" sz="2600" i="1" dirty="0" smtClean="0"/>
              <a:t>if there is no such edge. The </a:t>
            </a:r>
            <a:r>
              <a:rPr lang="en-US" sz="2600" dirty="0" smtClean="0"/>
              <a:t>attribute v.</a:t>
            </a:r>
            <a:r>
              <a:rPr lang="el-GR" sz="2600" dirty="0" smtClean="0"/>
              <a:t>π</a:t>
            </a:r>
            <a:r>
              <a:rPr lang="en-US" sz="2600" dirty="0" smtClean="0"/>
              <a:t> names the parent of  in the tree.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664BB-7DF9-46D8-910C-AD97F2973DBA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664BB-7DF9-46D8-910C-AD97F2973DBA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199" y="1524000"/>
            <a:ext cx="4504267" cy="3733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664BB-7DF9-46D8-910C-AD97F2973DBA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1" y="840256"/>
            <a:ext cx="8385330" cy="51795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664BB-7DF9-46D8-910C-AD97F2973DBA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9538" y="609600"/>
            <a:ext cx="8805862" cy="3628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762000" y="4267200"/>
            <a:ext cx="784860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200" dirty="0" smtClean="0"/>
              <a:t>The execution of Prim’s algorithm on the graph from </a:t>
            </a:r>
            <a:r>
              <a:rPr lang="en-US" sz="2200" dirty="0" smtClean="0"/>
              <a:t>Figure, The </a:t>
            </a:r>
            <a:r>
              <a:rPr lang="en-US" sz="2200" dirty="0" smtClean="0"/>
              <a:t>root </a:t>
            </a:r>
            <a:r>
              <a:rPr lang="en-US" sz="2200" dirty="0" smtClean="0"/>
              <a:t>vertex is </a:t>
            </a:r>
            <a:r>
              <a:rPr lang="en-US" sz="2200" dirty="0" smtClean="0"/>
              <a:t>a. Shaded edges are in the tree being grown, and black vertices are in the tree. At each step </a:t>
            </a:r>
            <a:r>
              <a:rPr lang="en-US" sz="2200" dirty="0" smtClean="0"/>
              <a:t>of the </a:t>
            </a:r>
            <a:r>
              <a:rPr lang="en-US" sz="2200" dirty="0" smtClean="0"/>
              <a:t>algorithm, the vertices in the tree determine a cut of the graph, and a light edge crossing the </a:t>
            </a:r>
            <a:r>
              <a:rPr lang="en-US" sz="2200" dirty="0" smtClean="0"/>
              <a:t>cut is </a:t>
            </a:r>
            <a:r>
              <a:rPr lang="en-US" sz="2200" dirty="0" smtClean="0"/>
              <a:t>added to the tree. In the second step, for example, the algorithm has a choice of adding </a:t>
            </a:r>
            <a:r>
              <a:rPr lang="en-US" sz="2200" dirty="0" smtClean="0"/>
              <a:t>either edge (</a:t>
            </a:r>
            <a:r>
              <a:rPr lang="en-US" sz="2200" dirty="0" err="1" smtClean="0"/>
              <a:t>b,c</a:t>
            </a:r>
            <a:r>
              <a:rPr lang="en-US" sz="2200" dirty="0" smtClean="0"/>
              <a:t>) </a:t>
            </a:r>
            <a:r>
              <a:rPr lang="en-US" sz="2200" dirty="0" smtClean="0"/>
              <a:t>or edge </a:t>
            </a:r>
            <a:r>
              <a:rPr lang="en-US" sz="2200" dirty="0" smtClean="0"/>
              <a:t>(</a:t>
            </a:r>
            <a:r>
              <a:rPr lang="en-US" sz="2200" dirty="0" err="1" smtClean="0"/>
              <a:t>a,h</a:t>
            </a:r>
            <a:r>
              <a:rPr lang="en-US" sz="2200" dirty="0" smtClean="0"/>
              <a:t>) </a:t>
            </a:r>
            <a:r>
              <a:rPr lang="en-US" sz="2200" dirty="0" smtClean="0"/>
              <a:t>to the tree since both are light edges crossing the cut.</a:t>
            </a:r>
            <a:endParaRPr lang="en-US" sz="22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1143000"/>
          </a:xfrm>
        </p:spPr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664BB-7DF9-46D8-910C-AD97F2973DBA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90800"/>
            <a:ext cx="8229600" cy="1143000"/>
          </a:xfrm>
        </p:spPr>
        <p:txBody>
          <a:bodyPr/>
          <a:lstStyle/>
          <a:p>
            <a:r>
              <a:rPr lang="en-US" b="1" dirty="0"/>
              <a:t>Minimum Spanning Trees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664BB-7DF9-46D8-910C-AD97F2973DBA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r>
              <a:rPr lang="en-US" sz="2600" dirty="0" smtClean="0"/>
              <a:t>Spanning Trees: A </a:t>
            </a:r>
            <a:r>
              <a:rPr lang="en-US" sz="2600" b="1" dirty="0" err="1" smtClean="0"/>
              <a:t>subgraph</a:t>
            </a:r>
            <a:r>
              <a:rPr lang="en-US" sz="2600" dirty="0" smtClean="0"/>
              <a:t> of a undirected graph G=(V,E) is a spanning tree of G if it is a tree and contains every vertex of G.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664BB-7DF9-46D8-910C-AD97F2973DBA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57400" y="2514600"/>
            <a:ext cx="5619750" cy="4105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066800"/>
            <a:ext cx="8686800" cy="5059363"/>
          </a:xfrm>
        </p:spPr>
        <p:txBody>
          <a:bodyPr>
            <a:normAutofit/>
          </a:bodyPr>
          <a:lstStyle/>
          <a:p>
            <a:pPr algn="just"/>
            <a:r>
              <a:rPr lang="en-US" sz="2600" dirty="0"/>
              <a:t>A minimum spanning tree (MST) or minimum weight spanning </a:t>
            </a:r>
            <a:r>
              <a:rPr lang="en-US" sz="2600" dirty="0" smtClean="0"/>
              <a:t>tree is </a:t>
            </a:r>
            <a:r>
              <a:rPr lang="en-US" sz="2600" dirty="0"/>
              <a:t>a subset of the edges of a </a:t>
            </a:r>
            <a:r>
              <a:rPr lang="en-US" sz="2600" dirty="0">
                <a:hlinkClick r:id="rId2" tooltip="Connected graph"/>
              </a:rPr>
              <a:t>connected</a:t>
            </a:r>
            <a:r>
              <a:rPr lang="en-US" sz="2600" dirty="0"/>
              <a:t>, edge-weighted </a:t>
            </a:r>
            <a:r>
              <a:rPr lang="en-US" sz="2600" dirty="0">
                <a:hlinkClick r:id="rId3" tooltip="Undirected graph"/>
              </a:rPr>
              <a:t>undirected graph</a:t>
            </a:r>
            <a:r>
              <a:rPr lang="en-US" sz="2600" dirty="0"/>
              <a:t> that connects all the </a:t>
            </a:r>
            <a:r>
              <a:rPr lang="en-US" sz="2600" dirty="0">
                <a:hlinkClick r:id="rId4" tooltip="Vertex (graph theory)"/>
              </a:rPr>
              <a:t>vertices</a:t>
            </a:r>
            <a:r>
              <a:rPr lang="en-US" sz="2600" dirty="0"/>
              <a:t> together, without any cycles and with the minimum possible total edge weight. That is, it is a </a:t>
            </a:r>
            <a:r>
              <a:rPr lang="en-US" sz="2600" dirty="0">
                <a:hlinkClick r:id="rId5" tooltip="Spanning tree"/>
              </a:rPr>
              <a:t>spanning tree</a:t>
            </a:r>
            <a:r>
              <a:rPr lang="en-US" sz="2600" dirty="0"/>
              <a:t> whose sum of edge weights is as small as possible.</a:t>
            </a:r>
          </a:p>
        </p:txBody>
      </p:sp>
      <p:pic>
        <p:nvPicPr>
          <p:cNvPr id="2050" name="Picture 2" descr="https://upload.wikimedia.org/wikipedia/commons/thumb/d/d2/Minimum_spanning_tree.svg/300px-Minimum_spanning_tree.svg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886200" y="3505088"/>
            <a:ext cx="4191000" cy="3380740"/>
          </a:xfrm>
          <a:prstGeom prst="rect">
            <a:avLst/>
          </a:prstGeom>
          <a:noFill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762000" y="4419600"/>
            <a:ext cx="2514600" cy="843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762000" y="5638800"/>
            <a:ext cx="220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</a:t>
            </a:r>
            <a:r>
              <a:rPr lang="en-US" dirty="0" smtClean="0"/>
              <a:t>(T) should be minimized to create a MST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664BB-7DF9-46D8-910C-AD97F2973DBA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664BB-7DF9-46D8-910C-AD97F2973DBA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68712" y="1676400"/>
            <a:ext cx="5486400" cy="4367284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5943600" y="2819400"/>
            <a:ext cx="2895600" cy="3323987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just"/>
            <a:r>
              <a:rPr lang="en-US" sz="2200" dirty="0" smtClean="0"/>
              <a:t>A Minimum Spanning Tree in an undirected connected weighted graph is a spanning tree of minimum weight (among all spanning trees). </a:t>
            </a:r>
            <a:r>
              <a:rPr lang="en-US" sz="2400" dirty="0" smtClean="0"/>
              <a:t>There are (V-1) edges in the spanning tree.</a:t>
            </a:r>
            <a:endParaRPr lang="en-US" sz="2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1676400"/>
            <a:ext cx="4876800" cy="2186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914400" y="3962400"/>
            <a:ext cx="7543800" cy="22159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300" dirty="0"/>
              <a:t>A minimum spanning tree for a connected graph. The weights on edges are </a:t>
            </a:r>
            <a:r>
              <a:rPr lang="en-US" sz="2300" dirty="0" smtClean="0"/>
              <a:t>shown, and </a:t>
            </a:r>
            <a:r>
              <a:rPr lang="en-US" sz="2300" dirty="0"/>
              <a:t>the edges in a minimum spanning tree are shaded. The total weight of the tree shown is 37. </a:t>
            </a:r>
            <a:r>
              <a:rPr lang="en-US" sz="2300" dirty="0" smtClean="0"/>
              <a:t>This minimum </a:t>
            </a:r>
            <a:r>
              <a:rPr lang="en-US" sz="2300" dirty="0"/>
              <a:t>spanning tree is not unique: removing the edge </a:t>
            </a:r>
            <a:r>
              <a:rPr lang="en-US" sz="2300" dirty="0" smtClean="0"/>
              <a:t>(b, c) </a:t>
            </a:r>
            <a:r>
              <a:rPr lang="en-US" sz="2300" dirty="0"/>
              <a:t>and replacing it with the edge </a:t>
            </a:r>
            <a:r>
              <a:rPr lang="en-US" sz="2300" dirty="0" smtClean="0"/>
              <a:t>(a, h) yields </a:t>
            </a:r>
            <a:r>
              <a:rPr lang="en-US" sz="2300" dirty="0"/>
              <a:t>another spanning tree with weight 37.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664BB-7DF9-46D8-910C-AD97F2973DBA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Kruskal’s</a:t>
            </a:r>
            <a:r>
              <a:rPr lang="en-US" b="1" dirty="0"/>
              <a:t> </a:t>
            </a:r>
            <a:r>
              <a:rPr lang="en-US" b="1" dirty="0" smtClean="0"/>
              <a:t>algorithm To Find MST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600" dirty="0" err="1"/>
              <a:t>Kruskal’s</a:t>
            </a:r>
            <a:r>
              <a:rPr lang="en-US" sz="2600" dirty="0"/>
              <a:t> algorithm finds a safe edge to add to the growing forest by finding, of </a:t>
            </a:r>
            <a:r>
              <a:rPr lang="en-US" sz="2600" dirty="0" smtClean="0"/>
              <a:t>all the </a:t>
            </a:r>
            <a:r>
              <a:rPr lang="en-US" sz="2600" dirty="0"/>
              <a:t>edges that connect any two trees in the </a:t>
            </a:r>
            <a:r>
              <a:rPr lang="en-US" sz="2600" dirty="0" smtClean="0"/>
              <a:t>forest, an edge (</a:t>
            </a:r>
            <a:r>
              <a:rPr lang="en-US" sz="2600" dirty="0" err="1" smtClean="0"/>
              <a:t>u,v</a:t>
            </a:r>
            <a:r>
              <a:rPr lang="en-US" sz="2600" dirty="0" smtClean="0"/>
              <a:t>) of least weight.</a:t>
            </a:r>
          </a:p>
          <a:p>
            <a:pPr algn="just"/>
            <a:endParaRPr lang="en-US" sz="2600" dirty="0"/>
          </a:p>
          <a:p>
            <a:pPr algn="just"/>
            <a:r>
              <a:rPr lang="en-US" sz="2600" dirty="0" err="1"/>
              <a:t>Kruskal’s</a:t>
            </a:r>
            <a:r>
              <a:rPr lang="en-US" sz="2600" dirty="0"/>
              <a:t> algorithm qualifies as a greedy algorithm </a:t>
            </a:r>
            <a:r>
              <a:rPr lang="en-US" sz="2600" dirty="0" smtClean="0"/>
              <a:t>because at </a:t>
            </a:r>
            <a:r>
              <a:rPr lang="en-US" sz="2600" dirty="0"/>
              <a:t>each step it adds to the forest an edge of least possible weight.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664BB-7DF9-46D8-910C-AD97F2973DBA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fontAlgn="base"/>
            <a:r>
              <a:rPr lang="en-US" sz="2600" dirty="0" smtClean="0"/>
              <a:t>Below are the steps for finding MST using </a:t>
            </a:r>
            <a:r>
              <a:rPr lang="en-US" sz="2600" dirty="0" err="1" smtClean="0"/>
              <a:t>Kruskal’s</a:t>
            </a:r>
            <a:r>
              <a:rPr lang="en-US" sz="2600" dirty="0" smtClean="0"/>
              <a:t> algorithm:</a:t>
            </a:r>
          </a:p>
          <a:p>
            <a:pPr algn="just">
              <a:buNone/>
            </a:pPr>
            <a:r>
              <a:rPr lang="en-US" sz="2600" b="1" dirty="0" smtClean="0"/>
              <a:t>	1.</a:t>
            </a:r>
            <a:r>
              <a:rPr lang="en-US" sz="2600" dirty="0" smtClean="0"/>
              <a:t> Sort all the edges in non-decreasing order of their weight. </a:t>
            </a:r>
          </a:p>
          <a:p>
            <a:pPr algn="just">
              <a:buNone/>
            </a:pPr>
            <a:r>
              <a:rPr lang="en-US" sz="2600" b="1" dirty="0" smtClean="0"/>
              <a:t>	2.</a:t>
            </a:r>
            <a:r>
              <a:rPr lang="en-US" sz="2600" dirty="0" smtClean="0"/>
              <a:t> Pick the smallest edge. Check if it forms a cycle with the spanning tree formed so far. If cycle is not formed, include this edge. Else, discard it. </a:t>
            </a:r>
          </a:p>
          <a:p>
            <a:pPr algn="just">
              <a:buNone/>
            </a:pPr>
            <a:r>
              <a:rPr lang="en-US" sz="2600" b="1" dirty="0" smtClean="0"/>
              <a:t>	3.</a:t>
            </a:r>
            <a:r>
              <a:rPr lang="en-US" sz="2600" dirty="0" smtClean="0"/>
              <a:t> Repeat step#2 until there are (V-1) edges in the spanning tree.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664BB-7DF9-46D8-910C-AD97F2973DBA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95300" y="685800"/>
            <a:ext cx="8267700" cy="34952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Rectangle 4"/>
          <p:cNvSpPr/>
          <p:nvPr/>
        </p:nvSpPr>
        <p:spPr>
          <a:xfrm>
            <a:off x="304800" y="4572000"/>
            <a:ext cx="8458200" cy="18620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2300" dirty="0"/>
              <a:t>The operation </a:t>
            </a:r>
            <a:r>
              <a:rPr lang="en-US" sz="2300" b="1" dirty="0" smtClean="0"/>
              <a:t>FIND-SET(u)</a:t>
            </a:r>
            <a:r>
              <a:rPr lang="en-US" sz="2300" dirty="0" smtClean="0"/>
              <a:t> </a:t>
            </a:r>
            <a:r>
              <a:rPr lang="en-US" sz="2300" dirty="0"/>
              <a:t>returns a representative </a:t>
            </a:r>
            <a:r>
              <a:rPr lang="en-US" sz="2300" dirty="0" smtClean="0"/>
              <a:t>element from </a:t>
            </a:r>
            <a:r>
              <a:rPr lang="en-US" sz="2300" dirty="0"/>
              <a:t>the set that contains u. Thus, we can determine whether two vertices u and </a:t>
            </a:r>
            <a:r>
              <a:rPr lang="en-US" sz="2300" dirty="0" smtClean="0"/>
              <a:t> belong </a:t>
            </a:r>
            <a:r>
              <a:rPr lang="en-US" sz="2300" dirty="0"/>
              <a:t>to the same tree by testing whether </a:t>
            </a:r>
            <a:r>
              <a:rPr lang="en-US" sz="2300" b="1" dirty="0" smtClean="0"/>
              <a:t>FIND-SET(u) equals FIND-SET(v) </a:t>
            </a:r>
            <a:r>
              <a:rPr lang="en-US" sz="2300" dirty="0" smtClean="0"/>
              <a:t>.</a:t>
            </a:r>
          </a:p>
          <a:p>
            <a:pPr algn="just"/>
            <a:r>
              <a:rPr lang="en-US" sz="2300" dirty="0" smtClean="0"/>
              <a:t>To combine trees, </a:t>
            </a:r>
            <a:r>
              <a:rPr lang="en-US" sz="2300" dirty="0" err="1"/>
              <a:t>Kruskal’s</a:t>
            </a:r>
            <a:r>
              <a:rPr lang="en-US" sz="2300" dirty="0"/>
              <a:t> algorithm calls the </a:t>
            </a:r>
            <a:r>
              <a:rPr lang="en-US" sz="2300" dirty="0" smtClean="0"/>
              <a:t>UNION procedure</a:t>
            </a:r>
            <a:r>
              <a:rPr lang="en-US" sz="2300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9664BB-7DF9-46D8-910C-AD97F2973DBA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714</Words>
  <Application>Microsoft Office PowerPoint</Application>
  <PresentationFormat>On-screen Show (4:3)</PresentationFormat>
  <Paragraphs>50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Data Structure and Algorithm CSE- 225</vt:lpstr>
      <vt:lpstr>Minimum Spanning Trees</vt:lpstr>
      <vt:lpstr>Slide 3</vt:lpstr>
      <vt:lpstr>Slide 4</vt:lpstr>
      <vt:lpstr>Slide 5</vt:lpstr>
      <vt:lpstr>Slide 6</vt:lpstr>
      <vt:lpstr>Kruskal’s algorithm To Find MST</vt:lpstr>
      <vt:lpstr>Slide 8</vt:lpstr>
      <vt:lpstr>Slide 9</vt:lpstr>
      <vt:lpstr>Slide 10</vt:lpstr>
      <vt:lpstr>Slide 11</vt:lpstr>
      <vt:lpstr>Slide 12</vt:lpstr>
      <vt:lpstr>Prim’s algorithm</vt:lpstr>
      <vt:lpstr>Slide 14</vt:lpstr>
      <vt:lpstr>Slide 15</vt:lpstr>
      <vt:lpstr>Slide 16</vt:lpstr>
      <vt:lpstr>Slide 17</vt:lpstr>
      <vt:lpstr>Thank you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admin</cp:lastModifiedBy>
  <cp:revision>27</cp:revision>
  <dcterms:created xsi:type="dcterms:W3CDTF">2016-11-29T03:37:06Z</dcterms:created>
  <dcterms:modified xsi:type="dcterms:W3CDTF">2016-12-04T04:55:06Z</dcterms:modified>
</cp:coreProperties>
</file>