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0" r:id="rId2"/>
    <p:sldId id="257" r:id="rId3"/>
    <p:sldId id="258" r:id="rId4"/>
    <p:sldId id="262" r:id="rId5"/>
    <p:sldId id="261" r:id="rId6"/>
    <p:sldId id="263" r:id="rId7"/>
    <p:sldId id="260" r:id="rId8"/>
    <p:sldId id="259" r:id="rId9"/>
    <p:sldId id="264" r:id="rId10"/>
    <p:sldId id="265" r:id="rId11"/>
    <p:sldId id="266" r:id="rId12"/>
    <p:sldId id="267" r:id="rId13"/>
    <p:sldId id="268" r:id="rId14"/>
    <p:sldId id="302" r:id="rId15"/>
    <p:sldId id="303" r:id="rId16"/>
    <p:sldId id="304" r:id="rId17"/>
    <p:sldId id="305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15" autoAdjust="0"/>
  </p:normalViewPr>
  <p:slideViewPr>
    <p:cSldViewPr>
      <p:cViewPr>
        <p:scale>
          <a:sx n="65" d="100"/>
          <a:sy n="65" d="100"/>
        </p:scale>
        <p:origin x="-6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2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EDF49-8EE1-4B78-8C4F-E90FE50FF30B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35C-B3AA-4BA4-8CFF-78ADBB3771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098C-EC78-4498-99E8-D3E1B9D38F73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DF38-CB62-4A2D-AAA5-946B7D299F3C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12C-190A-48B0-8F69-CC6194C6AC4A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41D0-AA6E-47D3-A2BD-1B9CB36D24B6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CDFE-D814-4F49-B29F-742B11A5B09F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41F1-B6C9-474C-A31E-3899A1F058D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069D-2014-4454-947C-A3C17A6471DE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B5E9-D1EC-46BF-A14D-718B2B295EC8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F68-BE6F-437E-9CD3-0E2A16C98C45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DAEC-BCE5-40D6-B8B1-9E00D57F31F2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2979-32C5-4DC5-87AE-A190D1BF8F3B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A7E76-66C5-407C-8ACC-F42443649AFE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F26D-AC54-4B60-8DED-51900C156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CSE- 225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3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algorithm: </a:t>
            </a:r>
            <a:r>
              <a:rPr lang="en-US" sz="3600" dirty="0" smtClean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algorithm: </a:t>
            </a:r>
            <a:r>
              <a:rPr lang="en-US" sz="3600" dirty="0" smtClean="0"/>
              <a:t>Example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Dijkstra’s algorithm: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443841"/>
            <a:ext cx="8458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b="1" i="1" dirty="0" smtClean="0"/>
              <a:t>Bellman-Ford algorithm solves the single-source shortest-paths problem </a:t>
            </a:r>
            <a:r>
              <a:rPr lang="en-US" sz="2600" b="1" i="1" dirty="0" smtClean="0"/>
              <a:t>in </a:t>
            </a:r>
            <a:r>
              <a:rPr lang="en-US" sz="2600" dirty="0" smtClean="0"/>
              <a:t>the </a:t>
            </a:r>
            <a:r>
              <a:rPr lang="en-US" sz="2600" dirty="0" smtClean="0"/>
              <a:t>general case in which edge weights may be negative.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Given </a:t>
            </a:r>
            <a:r>
              <a:rPr lang="en-US" sz="2600" dirty="0" smtClean="0"/>
              <a:t>a weighted, </a:t>
            </a:r>
            <a:r>
              <a:rPr lang="en-US" sz="2600" dirty="0" smtClean="0"/>
              <a:t>directed graph </a:t>
            </a:r>
            <a:r>
              <a:rPr lang="en-US" sz="2600" dirty="0" smtClean="0"/>
              <a:t>G </a:t>
            </a:r>
            <a:r>
              <a:rPr lang="en-US" sz="2600" dirty="0" smtClean="0"/>
              <a:t>=(V,E) </a:t>
            </a:r>
            <a:r>
              <a:rPr lang="en-US" sz="2600" dirty="0" smtClean="0"/>
              <a:t>with source </a:t>
            </a:r>
            <a:r>
              <a:rPr lang="en-US" sz="2600" b="1" dirty="0" smtClean="0"/>
              <a:t>s</a:t>
            </a:r>
            <a:r>
              <a:rPr lang="en-US" sz="2600" dirty="0" smtClean="0"/>
              <a:t> and </a:t>
            </a:r>
            <a:r>
              <a:rPr lang="en-US" sz="2600" dirty="0" smtClean="0"/>
              <a:t>weight w, the Bellman-Ford </a:t>
            </a:r>
            <a:r>
              <a:rPr lang="en-US" sz="2600" dirty="0" smtClean="0"/>
              <a:t>algorithm returns a </a:t>
            </a:r>
            <a:r>
              <a:rPr lang="en-US" sz="2600" dirty="0" err="1" smtClean="0"/>
              <a:t>boolean</a:t>
            </a:r>
            <a:r>
              <a:rPr lang="en-US" sz="2600" dirty="0" smtClean="0"/>
              <a:t> value indicating whether or not there </a:t>
            </a:r>
            <a:r>
              <a:rPr lang="en-US" sz="2600" dirty="0" smtClean="0"/>
              <a:t>is a </a:t>
            </a:r>
            <a:r>
              <a:rPr lang="en-US" sz="2600" dirty="0" smtClean="0"/>
              <a:t>negative-weight cycle that is reachable from the source.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If </a:t>
            </a:r>
            <a:r>
              <a:rPr lang="en-US" sz="2600" dirty="0" smtClean="0"/>
              <a:t>there is such a </a:t>
            </a:r>
            <a:r>
              <a:rPr lang="en-US" sz="2600" dirty="0" smtClean="0"/>
              <a:t>cycle, the </a:t>
            </a:r>
            <a:r>
              <a:rPr lang="en-US" sz="2600" dirty="0" smtClean="0"/>
              <a:t>algorithm indicates that no solution exists. If there is no such cycle, </a:t>
            </a:r>
            <a:r>
              <a:rPr lang="en-US" sz="2600" dirty="0" smtClean="0"/>
              <a:t>the algorithm </a:t>
            </a:r>
            <a:r>
              <a:rPr lang="en-US" sz="2600" dirty="0" smtClean="0"/>
              <a:t>produces the shortest paths and their weights.</a:t>
            </a:r>
            <a:endParaRPr lang="en-US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2274838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/>
              <a:t>The algorithm relaxes edges, progressively decreasing an estimate </a:t>
            </a:r>
            <a:r>
              <a:rPr lang="en-US" sz="2600" dirty="0" err="1" smtClean="0"/>
              <a:t>v.</a:t>
            </a:r>
            <a:r>
              <a:rPr lang="en-US" sz="2600" i="1" dirty="0" err="1" smtClean="0"/>
              <a:t>d</a:t>
            </a:r>
            <a:r>
              <a:rPr lang="en-US" sz="2600" i="1" dirty="0" smtClean="0"/>
              <a:t> </a:t>
            </a:r>
            <a:r>
              <a:rPr lang="en-US" sz="2600" i="1" dirty="0" smtClean="0"/>
              <a:t>on </a:t>
            </a:r>
            <a:r>
              <a:rPr lang="en-US" sz="2600" i="1" dirty="0" smtClean="0"/>
              <a:t>the </a:t>
            </a:r>
            <a:r>
              <a:rPr lang="en-US" sz="2600" dirty="0" smtClean="0"/>
              <a:t>weight </a:t>
            </a:r>
            <a:r>
              <a:rPr lang="en-US" sz="2600" dirty="0" smtClean="0"/>
              <a:t>of a shortest path from the source s to each vertex </a:t>
            </a:r>
            <a:r>
              <a:rPr lang="en-US" sz="2600" dirty="0" smtClean="0"/>
              <a:t>v </a:t>
            </a:r>
            <a:r>
              <a:rPr lang="en-US" sz="2600" dirty="0" smtClean="0"/>
              <a:t>until it </a:t>
            </a:r>
            <a:r>
              <a:rPr lang="en-US" sz="2600" dirty="0" smtClean="0"/>
              <a:t>achieves the </a:t>
            </a:r>
            <a:r>
              <a:rPr lang="en-US" sz="2600" dirty="0" smtClean="0"/>
              <a:t>actual shortest-path weight </a:t>
            </a:r>
            <a:r>
              <a:rPr lang="en-US" sz="2600" dirty="0" smtClean="0"/>
              <a:t>δ(</a:t>
            </a:r>
            <a:r>
              <a:rPr lang="en-US" sz="2600" dirty="0" err="1" smtClean="0"/>
              <a:t>s,v</a:t>
            </a:r>
            <a:r>
              <a:rPr lang="en-US" sz="2600" dirty="0" smtClean="0"/>
              <a:t>). 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 smtClean="0"/>
              <a:t>algorithm returns TRUE if and only </a:t>
            </a:r>
            <a:r>
              <a:rPr lang="en-US" sz="2600" dirty="0" smtClean="0"/>
              <a:t>if the </a:t>
            </a:r>
            <a:r>
              <a:rPr lang="en-US" sz="2600" dirty="0" smtClean="0"/>
              <a:t>graph contains no negative-weight cycles that are reachable from the source.</a:t>
            </a: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09800"/>
            <a:ext cx="4767262" cy="317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10600" cy="45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Bellman-Ford algorithm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48" y="1828800"/>
            <a:ext cx="8976852" cy="415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>
                <a:latin typeface="+mj-lt"/>
              </a:rPr>
              <a:t>we shall focus on the </a:t>
            </a:r>
            <a:r>
              <a:rPr lang="en-US" sz="2600" b="1" i="1" dirty="0" smtClean="0">
                <a:latin typeface="+mj-lt"/>
              </a:rPr>
              <a:t>single-source shortest-paths problem: given </a:t>
            </a:r>
            <a:r>
              <a:rPr lang="en-US" sz="2600" dirty="0" smtClean="0">
                <a:latin typeface="+mj-lt"/>
              </a:rPr>
              <a:t>a graph G =(V, E), we want to find a shortest path from a given </a:t>
            </a:r>
            <a:r>
              <a:rPr lang="en-US" sz="2600" b="1" i="1" dirty="0" smtClean="0">
                <a:latin typeface="+mj-lt"/>
              </a:rPr>
              <a:t>source vertex </a:t>
            </a:r>
            <a:r>
              <a:rPr lang="en-US" sz="2600" dirty="0" smtClean="0">
                <a:latin typeface="+mj-lt"/>
              </a:rPr>
              <a:t>s </a:t>
            </a:r>
            <a:r>
              <a:rPr lang="en-US" sz="2600" dirty="0" smtClean="0">
                <a:latin typeface="+mj-lt"/>
                <a:cs typeface="Arial"/>
              </a:rPr>
              <a:t>ϵ</a:t>
            </a:r>
            <a:r>
              <a:rPr lang="en-US" sz="2600" dirty="0" smtClean="0">
                <a:latin typeface="+mj-lt"/>
              </a:rPr>
              <a:t> V to each vertex  v </a:t>
            </a:r>
            <a:r>
              <a:rPr lang="en-US" sz="2600" dirty="0" smtClean="0">
                <a:latin typeface="+mj-lt"/>
                <a:cs typeface="Arial"/>
              </a:rPr>
              <a:t>ϵ</a:t>
            </a:r>
            <a:r>
              <a:rPr lang="en-US" sz="2600" dirty="0" smtClean="0">
                <a:latin typeface="+mj-lt"/>
              </a:rPr>
              <a:t> V .</a:t>
            </a:r>
            <a:endParaRPr lang="en-US" sz="26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Relaxation: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74020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191000"/>
            <a:ext cx="3981693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71600" y="5943600"/>
            <a:ext cx="6248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/>
              <a:t>Here, each vertex  v </a:t>
            </a:r>
            <a:r>
              <a:rPr lang="en-US" sz="2100" dirty="0" smtClean="0">
                <a:latin typeface="Arial"/>
                <a:cs typeface="Arial"/>
              </a:rPr>
              <a:t>ϵ</a:t>
            </a:r>
            <a:r>
              <a:rPr lang="en-US" sz="2100" dirty="0" smtClean="0"/>
              <a:t> V a </a:t>
            </a:r>
            <a:r>
              <a:rPr lang="en-US" sz="2100" b="1" i="1" dirty="0" smtClean="0"/>
              <a:t>predecessor v.</a:t>
            </a:r>
            <a:r>
              <a:rPr lang="el-GR" sz="2100" b="1" i="1" dirty="0" smtClean="0">
                <a:latin typeface="Arial"/>
                <a:cs typeface="Arial"/>
              </a:rPr>
              <a:t>π</a:t>
            </a:r>
            <a:r>
              <a:rPr lang="en-US" sz="2100" b="1" i="1" dirty="0" smtClean="0"/>
              <a:t> that is either another vertex or NIL.</a:t>
            </a:r>
            <a:endParaRPr lang="en-US" sz="21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484572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043" y="2362200"/>
            <a:ext cx="8610601" cy="63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490511"/>
            <a:ext cx="3429000" cy="15039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3458555"/>
            <a:ext cx="4953000" cy="21040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 err="1" smtClean="0"/>
              <a:t>Dijkstra’s</a:t>
            </a:r>
            <a:r>
              <a:rPr lang="en-US" sz="2600" b="1" dirty="0" smtClean="0"/>
              <a:t> algorithm: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Dijkstra’s</a:t>
            </a:r>
            <a:r>
              <a:rPr lang="en-US" sz="2600" dirty="0" smtClean="0"/>
              <a:t> algorithm solves the single-source shortest-paths problem on a weighted, directed graph G = (V,E) for the case in which all edge weights are nonnegative.</a:t>
            </a:r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429000"/>
            <a:ext cx="4708594" cy="32167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Single-Source Shortest Paths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0"/>
            <a:ext cx="8843962" cy="439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Dijkstra’s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algorithm:</a:t>
            </a:r>
            <a:r>
              <a:rPr lang="en-US" sz="3600" dirty="0" err="1" smtClean="0"/>
              <a:t>Example</a:t>
            </a:r>
            <a:endParaRPr lang="en-US" sz="3600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sym typeface="Symbol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3311525"/>
            <a:ext cx="3032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489200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6525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8051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46974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33115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40195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300831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9179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F26D-AC54-4B60-8DED-51900C15626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387</Words>
  <Application>Microsoft Office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Structure and Algorithm CSE- 225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Dijkstra’s algorithm</vt:lpstr>
      <vt:lpstr>Dijkstra’s algorithm:Example</vt:lpstr>
      <vt:lpstr>Dijkstra’s algorithm: Example</vt:lpstr>
      <vt:lpstr>Slide 11</vt:lpstr>
      <vt:lpstr>Dijkstra’s algorithm: Example</vt:lpstr>
      <vt:lpstr>Slide 13</vt:lpstr>
      <vt:lpstr>The Bellman-Ford algorithm</vt:lpstr>
      <vt:lpstr>The Bellman-Ford algorithm</vt:lpstr>
      <vt:lpstr>The Bellman-Ford algorithm</vt:lpstr>
      <vt:lpstr>The Bellman-Ford algorithm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36</cp:revision>
  <dcterms:created xsi:type="dcterms:W3CDTF">2016-11-11T15:02:15Z</dcterms:created>
  <dcterms:modified xsi:type="dcterms:W3CDTF">2016-12-04T05:35:30Z</dcterms:modified>
</cp:coreProperties>
</file>