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2" r:id="rId3"/>
    <p:sldId id="257" r:id="rId4"/>
    <p:sldId id="28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F64B-A574-4EA3-A01D-2A8EE016456B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F64B-A574-4EA3-A01D-2A8EE016456B}" type="datetimeFigureOut">
              <a:rPr lang="en-US" smtClean="0"/>
              <a:pPr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AF2A8-1EE0-41CE-A464-27E5A45A35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</a:t>
            </a:r>
            <a:br>
              <a:rPr lang="en-US" dirty="0" smtClean="0"/>
            </a:br>
            <a:r>
              <a:rPr lang="en-US" dirty="0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This program will traverse each element of the array to </a:t>
            </a:r>
            <a:r>
              <a:rPr lang="en-US" sz="2600" dirty="0" smtClean="0"/>
              <a:t>calculate the </a:t>
            </a:r>
            <a:r>
              <a:rPr lang="en-US" sz="2600" dirty="0"/>
              <a:t>sum and then calculate &amp; print the average of the </a:t>
            </a:r>
            <a:r>
              <a:rPr lang="en-US" sz="2600" dirty="0" smtClean="0"/>
              <a:t>following array </a:t>
            </a:r>
            <a:r>
              <a:rPr lang="en-US" sz="2600" dirty="0"/>
              <a:t>of integers.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04069"/>
            <a:ext cx="8181975" cy="3520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Traversing in Linear Array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Sorting in Linear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Sorting an array is the ordering the array elements in ascending (increasing </a:t>
            </a:r>
            <a:r>
              <a:rPr lang="en-US" sz="2600" dirty="0" smtClean="0"/>
              <a:t>- from </a:t>
            </a:r>
            <a:r>
              <a:rPr lang="en-US" sz="2600" dirty="0"/>
              <a:t>min to max) or descending (decreasing – from max to min) order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/>
              <a:t>Example:</a:t>
            </a:r>
          </a:p>
          <a:p>
            <a:pPr algn="just">
              <a:buNone/>
            </a:pPr>
            <a:r>
              <a:rPr lang="en-US" sz="2600" dirty="0" smtClean="0"/>
              <a:t>	{</a:t>
            </a:r>
            <a:r>
              <a:rPr lang="en-US" sz="2600" dirty="0"/>
              <a:t>2 1 5 7 4 3} </a:t>
            </a:r>
            <a:r>
              <a:rPr lang="en-US" sz="2600" dirty="0" smtClean="0">
                <a:latin typeface="Arial"/>
                <a:cs typeface="Arial"/>
              </a:rPr>
              <a:t>→</a:t>
            </a:r>
            <a:r>
              <a:rPr lang="en-US" sz="2600" dirty="0" smtClean="0"/>
              <a:t>{</a:t>
            </a:r>
            <a:r>
              <a:rPr lang="en-US" sz="2600" dirty="0"/>
              <a:t>1, 2, 3, 4, 5,7} </a:t>
            </a:r>
            <a:r>
              <a:rPr lang="en-US" sz="2600" b="1" i="1" dirty="0"/>
              <a:t>ascending order</a:t>
            </a:r>
          </a:p>
          <a:p>
            <a:pPr algn="just">
              <a:buNone/>
            </a:pPr>
            <a:r>
              <a:rPr lang="en-US" sz="2600" dirty="0" smtClean="0"/>
              <a:t>	{</a:t>
            </a:r>
            <a:r>
              <a:rPr lang="en-US" sz="2600" dirty="0"/>
              <a:t>2 1 5 7 4 3} </a:t>
            </a:r>
            <a:r>
              <a:rPr lang="en-US" sz="2600" dirty="0" smtClean="0">
                <a:latin typeface="Arial"/>
                <a:cs typeface="Arial"/>
              </a:rPr>
              <a:t>→</a:t>
            </a:r>
            <a:r>
              <a:rPr lang="en-US" sz="2600" dirty="0" smtClean="0"/>
              <a:t>{</a:t>
            </a:r>
            <a:r>
              <a:rPr lang="en-US" sz="2600" dirty="0"/>
              <a:t>7,5, 4, 3, 2, 1} </a:t>
            </a:r>
            <a:r>
              <a:rPr lang="en-US" sz="2600" b="1" i="1" dirty="0"/>
              <a:t>descending order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Bubble </a:t>
            </a:r>
            <a:r>
              <a:rPr lang="en-US" sz="3600" b="1" dirty="0" smtClean="0"/>
              <a:t>Sort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Example:</a:t>
            </a:r>
          </a:p>
          <a:p>
            <a:pPr algn="just"/>
            <a:r>
              <a:rPr lang="en-US" sz="2600" dirty="0"/>
              <a:t>This sorting algorithm is comparison based algorithm in which each pair of adjacent elements is compared and elements are swapped if they are not in order.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57488"/>
            <a:ext cx="8443434" cy="333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>
              <a:buNone/>
            </a:pPr>
            <a:endParaRPr lang="en-US" sz="2600" dirty="0" smtClean="0"/>
          </a:p>
          <a:p>
            <a:pPr algn="just"/>
            <a:r>
              <a:rPr lang="en-US" sz="2600" dirty="0" smtClean="0"/>
              <a:t>This </a:t>
            </a:r>
            <a:r>
              <a:rPr lang="en-US" sz="2600" dirty="0"/>
              <a:t>algorithm is not suitable for large data sets as its average and worst case complexity are of O(n</a:t>
            </a:r>
            <a:r>
              <a:rPr lang="en-US" sz="2600" baseline="30000" dirty="0"/>
              <a:t>2</a:t>
            </a:r>
            <a:r>
              <a:rPr lang="en-US" sz="2600" dirty="0"/>
              <a:t>) where n are no. of items.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Bubble </a:t>
            </a:r>
            <a:r>
              <a:rPr lang="en-US" sz="3600" b="1" dirty="0" smtClean="0"/>
              <a:t>Sort</a:t>
            </a:r>
            <a:endParaRPr lang="en-US" sz="3600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55" y="1600200"/>
            <a:ext cx="9001957" cy="309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1371600" y="-1"/>
            <a:ext cx="7467600" cy="701730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#include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stdio.h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main()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data[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100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i,n,step,temp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printf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"Enter the number of elements to be sorted: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scanf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"%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,&amp;n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;i&lt;n;++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{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printf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"%d. Enter element: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,i+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scanf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"%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d"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,&amp;data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(step=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;step&lt;n;++step)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;i&lt;n-step;++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(data[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]&gt;data[i+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]) 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temp=data[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data[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]=data[i+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data[i+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]=temp;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printf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"In ascending order: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;i&lt;n;++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printf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"%d  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,data[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]);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0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2819400"/>
            <a:ext cx="1143000" cy="990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err="1" smtClean="0"/>
              <a:t>Bubbl</a:t>
            </a:r>
            <a:r>
              <a:rPr lang="en-US" sz="2400" dirty="0" err="1"/>
              <a:t>e</a:t>
            </a:r>
            <a:r>
              <a:rPr lang="en-US" sz="2400" dirty="0" err="1" smtClean="0"/>
              <a:t>sort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Output of previous program:</a:t>
            </a:r>
            <a:endParaRPr lang="en-US" sz="26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667000"/>
            <a:ext cx="7315200" cy="316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Bubble </a:t>
            </a:r>
            <a:r>
              <a:rPr lang="en-US" sz="3600" b="1" dirty="0" smtClean="0"/>
              <a:t>Sort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Case 1) </a:t>
            </a:r>
            <a:r>
              <a:rPr lang="en-US" sz="2600" dirty="0" smtClean="0">
                <a:solidFill>
                  <a:srgbClr val="FF0000"/>
                </a:solidFill>
              </a:rPr>
              <a:t>O(n</a:t>
            </a:r>
            <a:r>
              <a:rPr lang="en-US" sz="2600" dirty="0">
                <a:solidFill>
                  <a:srgbClr val="FF0000"/>
                </a:solidFill>
              </a:rPr>
              <a:t>) (Best case) </a:t>
            </a:r>
            <a:r>
              <a:rPr lang="en-US" sz="2600" dirty="0"/>
              <a:t>This time complexity can occur if the array is already sorted, and that means that no swap occurred and only 1 iteration of n </a:t>
            </a:r>
            <a:r>
              <a:rPr lang="en-US" sz="2600" dirty="0" smtClean="0"/>
              <a:t>elements.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/>
              <a:t>Case 2) </a:t>
            </a:r>
            <a:r>
              <a:rPr lang="en-US" sz="2600" dirty="0">
                <a:solidFill>
                  <a:srgbClr val="FF0000"/>
                </a:solidFill>
              </a:rPr>
              <a:t>O(n^2) (Worst case) </a:t>
            </a:r>
            <a:r>
              <a:rPr lang="en-US" sz="2600" dirty="0"/>
              <a:t>The worst case is if the array is already sorted but in descending order. 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Complexity of bubble sort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Complexity of bubble 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dirty="0" smtClean="0"/>
              <a:t>For an array of size </a:t>
            </a:r>
            <a:r>
              <a:rPr lang="en-US" sz="2600" dirty="0" smtClean="0">
                <a:solidFill>
                  <a:srgbClr val="FF0000"/>
                </a:solidFill>
              </a:rPr>
              <a:t>n</a:t>
            </a:r>
            <a:r>
              <a:rPr lang="en-US" sz="2600" dirty="0" smtClean="0"/>
              <a:t>, in the worst case: </a:t>
            </a:r>
          </a:p>
          <a:p>
            <a:pPr algn="just"/>
            <a:r>
              <a:rPr lang="en-US" sz="2600" dirty="0" smtClean="0"/>
              <a:t>1st passage through the inner loop: </a:t>
            </a:r>
            <a:r>
              <a:rPr lang="en-US" sz="2600" b="1" dirty="0" smtClean="0">
                <a:solidFill>
                  <a:srgbClr val="FF0000"/>
                </a:solidFill>
              </a:rPr>
              <a:t>n-1</a:t>
            </a:r>
            <a:r>
              <a:rPr lang="en-US" sz="2600" dirty="0" smtClean="0"/>
              <a:t> comparisons and </a:t>
            </a:r>
            <a:r>
              <a:rPr lang="en-US" sz="2600" b="1" dirty="0" smtClean="0">
                <a:solidFill>
                  <a:srgbClr val="FF0000"/>
                </a:solidFill>
              </a:rPr>
              <a:t>n-1</a:t>
            </a:r>
            <a:r>
              <a:rPr lang="en-US" sz="2600" dirty="0" smtClean="0"/>
              <a:t> swaps </a:t>
            </a:r>
          </a:p>
          <a:p>
            <a:pPr algn="just"/>
            <a:r>
              <a:rPr lang="en-US" sz="2600" dirty="0" smtClean="0"/>
              <a:t> ... </a:t>
            </a:r>
          </a:p>
          <a:p>
            <a:pPr algn="just"/>
            <a:r>
              <a:rPr lang="en-US" sz="2600" b="1" i="1" dirty="0" smtClean="0">
                <a:solidFill>
                  <a:srgbClr val="FF0000"/>
                </a:solidFill>
              </a:rPr>
              <a:t>(n-1)</a:t>
            </a:r>
            <a:r>
              <a:rPr lang="en-US" sz="2600" b="1" i="1" dirty="0" err="1" smtClean="0">
                <a:solidFill>
                  <a:srgbClr val="FF0000"/>
                </a:solidFill>
              </a:rPr>
              <a:t>st</a:t>
            </a:r>
            <a:r>
              <a:rPr lang="en-US" sz="2600" dirty="0" smtClean="0"/>
              <a:t> passage through the inner loop: one comparison and one swap. </a:t>
            </a:r>
            <a:endParaRPr lang="en-US" sz="2600" dirty="0"/>
          </a:p>
          <a:p>
            <a:pPr algn="just"/>
            <a:r>
              <a:rPr lang="en-US" sz="2600" dirty="0" smtClean="0"/>
              <a:t>All together: </a:t>
            </a:r>
            <a:r>
              <a:rPr lang="en-US" sz="2600" b="1" dirty="0" smtClean="0">
                <a:solidFill>
                  <a:srgbClr val="FF0000"/>
                </a:solidFill>
              </a:rPr>
              <a:t>c ((n-1) + (n-2) + ... + 1), </a:t>
            </a:r>
            <a:r>
              <a:rPr lang="en-US" sz="2600" dirty="0" smtClean="0"/>
              <a:t>where </a:t>
            </a:r>
            <a:r>
              <a:rPr lang="en-US" sz="2600" b="1" dirty="0" smtClean="0">
                <a:solidFill>
                  <a:srgbClr val="FF0000"/>
                </a:solidFill>
              </a:rPr>
              <a:t>c</a:t>
            </a:r>
            <a:r>
              <a:rPr lang="en-US" sz="2600" dirty="0" smtClean="0"/>
              <a:t> is the time required to do one comparison, one swap, check the inner loop condition and increment  j. </a:t>
            </a:r>
          </a:p>
          <a:p>
            <a:pPr algn="just"/>
            <a:r>
              <a:rPr lang="en-US" sz="2600" dirty="0" smtClean="0"/>
              <a:t>We also spend constant time k declaring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i</a:t>
            </a:r>
            <a:r>
              <a:rPr lang="en-US" sz="2600" b="1" i="1" dirty="0" smtClean="0">
                <a:solidFill>
                  <a:srgbClr val="FF0000"/>
                </a:solidFill>
              </a:rPr>
              <a:t>, j, temp </a:t>
            </a:r>
            <a:r>
              <a:rPr lang="en-US" sz="2600" dirty="0" smtClean="0"/>
              <a:t>and initializing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i</a:t>
            </a:r>
            <a:r>
              <a:rPr lang="en-US" sz="2600" dirty="0" smtClean="0"/>
              <a:t>. Outer loop is executed </a:t>
            </a:r>
            <a:r>
              <a:rPr lang="en-US" sz="2600" b="1" i="1" dirty="0" smtClean="0">
                <a:solidFill>
                  <a:srgbClr val="FF0000"/>
                </a:solidFill>
              </a:rPr>
              <a:t>n-1</a:t>
            </a:r>
            <a:r>
              <a:rPr lang="en-US" sz="2600" dirty="0" smtClean="0"/>
              <a:t> times, suppose the cost of checking the loop condition and decrementing </a:t>
            </a:r>
            <a:r>
              <a:rPr lang="en-US" sz="2600" b="1" i="1" dirty="0" err="1" smtClean="0">
                <a:solidFill>
                  <a:srgbClr val="FF0000"/>
                </a:solidFill>
              </a:rPr>
              <a:t>i</a:t>
            </a:r>
            <a:r>
              <a:rPr lang="en-US" sz="2600" dirty="0" smtClean="0"/>
              <a:t> is c1.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553200" cy="287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Complexity of bubble sort</a:t>
            </a:r>
            <a:endParaRPr lang="en-US" sz="3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Searching in Linear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16" y="990600"/>
            <a:ext cx="8576184" cy="4855351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/>
              <a:t>Linear Search:</a:t>
            </a:r>
          </a:p>
          <a:p>
            <a:pPr algn="just"/>
            <a:r>
              <a:rPr lang="en-US" sz="2600" dirty="0"/>
              <a:t>The linear search compares each element of the array with the </a:t>
            </a:r>
            <a:r>
              <a:rPr lang="en-US" sz="2600" b="1" i="1" dirty="0"/>
              <a:t>search </a:t>
            </a:r>
            <a:r>
              <a:rPr lang="en-US" sz="2600" b="1" i="1" dirty="0" smtClean="0"/>
              <a:t>key </a:t>
            </a:r>
            <a:r>
              <a:rPr lang="en-US" sz="2600" dirty="0" smtClean="0"/>
              <a:t>until </a:t>
            </a:r>
            <a:r>
              <a:rPr lang="en-US" sz="2600" dirty="0"/>
              <a:t>the search key is found. To determine that a value is not in the array, </a:t>
            </a:r>
            <a:r>
              <a:rPr lang="en-US" sz="2600" dirty="0" smtClean="0"/>
              <a:t>the program </a:t>
            </a:r>
            <a:r>
              <a:rPr lang="en-US" sz="2600" dirty="0"/>
              <a:t>must compare the search key to every element in the array.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315275"/>
            <a:ext cx="9144000" cy="361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/>
              <a:t>Array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" y="1905000"/>
            <a:ext cx="1447800" cy="914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Linear search</a:t>
            </a:r>
            <a:endParaRPr lang="en-US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378" y="0"/>
            <a:ext cx="6903822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Binary 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It is useful for the large sorted arrays. The binary search algorithm </a:t>
            </a:r>
            <a:r>
              <a:rPr lang="en-US" sz="2600" dirty="0">
                <a:solidFill>
                  <a:srgbClr val="FF0000"/>
                </a:solidFill>
              </a:rPr>
              <a:t>can </a:t>
            </a:r>
            <a:r>
              <a:rPr lang="en-US" sz="2600" dirty="0" smtClean="0">
                <a:solidFill>
                  <a:srgbClr val="FF0000"/>
                </a:solidFill>
              </a:rPr>
              <a:t>only be </a:t>
            </a:r>
            <a:r>
              <a:rPr lang="en-US" sz="2600" dirty="0">
                <a:solidFill>
                  <a:srgbClr val="FF0000"/>
                </a:solidFill>
              </a:rPr>
              <a:t>used with sorted array </a:t>
            </a:r>
            <a:r>
              <a:rPr lang="en-US" sz="2600" dirty="0"/>
              <a:t>and eliminates one half of the elements in the </a:t>
            </a:r>
            <a:r>
              <a:rPr lang="en-US" sz="2600" dirty="0" smtClean="0"/>
              <a:t>array being </a:t>
            </a:r>
            <a:r>
              <a:rPr lang="en-US" sz="2600" dirty="0"/>
              <a:t>searched after each comparison.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Example:</a:t>
            </a:r>
            <a:endParaRPr lang="en-US" sz="2600" b="1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110537" cy="486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Binary Search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66552"/>
            <a:ext cx="9144001" cy="564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1"/>
            <a:ext cx="8556812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b="1" dirty="0" smtClean="0"/>
              <a:t>Computational Complexity of Linear Search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Note </a:t>
            </a:r>
            <a:r>
              <a:rPr lang="en-US" sz="2500" dirty="0"/>
              <a:t>that the </a:t>
            </a:r>
            <a:r>
              <a:rPr lang="en-US" sz="2500" b="1" i="1" dirty="0"/>
              <a:t>Computational Complexity of the Linear Search is </a:t>
            </a:r>
            <a:r>
              <a:rPr lang="en-US" sz="2500" b="1" i="1" dirty="0" smtClean="0"/>
              <a:t>the </a:t>
            </a:r>
            <a:r>
              <a:rPr lang="en-US" sz="2500" dirty="0" smtClean="0"/>
              <a:t>maximum </a:t>
            </a:r>
            <a:r>
              <a:rPr lang="en-US" sz="2500" dirty="0"/>
              <a:t>number of comparisons you need to search the array. As you </a:t>
            </a:r>
            <a:r>
              <a:rPr lang="en-US" sz="2500" dirty="0" smtClean="0"/>
              <a:t>are visiting </a:t>
            </a:r>
            <a:r>
              <a:rPr lang="en-US" sz="2500" dirty="0"/>
              <a:t>all the array elements in the worst case, then, the number </a:t>
            </a:r>
            <a:r>
              <a:rPr lang="en-US" sz="2500" dirty="0" smtClean="0"/>
              <a:t>of comparisons </a:t>
            </a:r>
            <a:r>
              <a:rPr lang="en-US" sz="2500" dirty="0"/>
              <a:t>required is:</a:t>
            </a:r>
          </a:p>
          <a:p>
            <a:pPr>
              <a:buNone/>
            </a:pPr>
            <a:r>
              <a:rPr lang="en-US" sz="2500" b="1" i="1" dirty="0" smtClean="0"/>
              <a:t>			</a:t>
            </a:r>
            <a:r>
              <a:rPr lang="en-US" sz="2500" b="1" i="1" dirty="0" smtClean="0">
                <a:solidFill>
                  <a:srgbClr val="FF0000"/>
                </a:solidFill>
              </a:rPr>
              <a:t>n-1;  </a:t>
            </a:r>
            <a:r>
              <a:rPr lang="en-US" sz="2500" b="1" i="1" dirty="0">
                <a:solidFill>
                  <a:srgbClr val="FF0000"/>
                </a:solidFill>
              </a:rPr>
              <a:t>(n is the size of the array)</a:t>
            </a:r>
          </a:p>
          <a:p>
            <a:pPr>
              <a:buNone/>
            </a:pPr>
            <a:r>
              <a:rPr lang="en-US" sz="2500" b="1" dirty="0"/>
              <a:t>Example:</a:t>
            </a:r>
          </a:p>
          <a:p>
            <a:r>
              <a:rPr lang="en-US" sz="2500" dirty="0"/>
              <a:t>If a given an array of </a:t>
            </a:r>
            <a:r>
              <a:rPr lang="en-US" sz="2500" dirty="0">
                <a:solidFill>
                  <a:srgbClr val="FF0000"/>
                </a:solidFill>
              </a:rPr>
              <a:t>1024 elements</a:t>
            </a:r>
            <a:r>
              <a:rPr lang="en-US" sz="2500" dirty="0"/>
              <a:t>, then the maximum number </a:t>
            </a:r>
            <a:r>
              <a:rPr lang="en-US" sz="2500" dirty="0" smtClean="0"/>
              <a:t>of comparisons </a:t>
            </a:r>
            <a:r>
              <a:rPr lang="en-US" sz="2500" dirty="0"/>
              <a:t>required is:</a:t>
            </a:r>
          </a:p>
          <a:p>
            <a:pPr>
              <a:buNone/>
            </a:pPr>
            <a:r>
              <a:rPr lang="en-US" sz="2500" b="1" i="1" dirty="0" smtClean="0"/>
              <a:t>	</a:t>
            </a:r>
            <a:r>
              <a:rPr lang="en-US" sz="2500" b="1" i="1" dirty="0" smtClean="0">
                <a:solidFill>
                  <a:srgbClr val="FF0000"/>
                </a:solidFill>
              </a:rPr>
              <a:t>n-1 </a:t>
            </a:r>
            <a:r>
              <a:rPr lang="en-US" sz="2500" b="1" i="1" dirty="0">
                <a:solidFill>
                  <a:srgbClr val="FF0000"/>
                </a:solidFill>
              </a:rPr>
              <a:t>= 1023 (As many as 1023 comparisons may be required)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Computational Complexity of Binary Search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 smtClean="0"/>
              <a:t>The </a:t>
            </a:r>
            <a:r>
              <a:rPr lang="en-US" sz="2500" b="1" i="1" dirty="0"/>
              <a:t>Computational Complexity of the Binary Search algorithm is </a:t>
            </a:r>
            <a:r>
              <a:rPr lang="en-US" sz="2500" b="1" i="1" dirty="0" smtClean="0"/>
              <a:t>measured </a:t>
            </a:r>
            <a:r>
              <a:rPr lang="en-US" sz="2500" dirty="0" smtClean="0"/>
              <a:t>by </a:t>
            </a:r>
            <a:r>
              <a:rPr lang="en-US" sz="2500" dirty="0"/>
              <a:t>the maximum (worst case) number of Comparisons it performs for </a:t>
            </a:r>
            <a:r>
              <a:rPr lang="en-US" sz="2500" dirty="0" smtClean="0"/>
              <a:t>searching operations. The </a:t>
            </a:r>
            <a:r>
              <a:rPr lang="en-US" sz="2500" dirty="0"/>
              <a:t>searched array is divided by 2 for each </a:t>
            </a:r>
            <a:r>
              <a:rPr lang="en-US" sz="2500" dirty="0" smtClean="0"/>
              <a:t>comparison/iteration. Therefore</a:t>
            </a:r>
            <a:r>
              <a:rPr lang="en-US" sz="2500" dirty="0"/>
              <a:t>, the maximum number of comparisons is measured by:</a:t>
            </a:r>
          </a:p>
          <a:p>
            <a:pPr algn="just">
              <a:buNone/>
            </a:pPr>
            <a:r>
              <a:rPr lang="en-US" sz="2500" b="1" i="1" dirty="0" smtClean="0"/>
              <a:t>		</a:t>
            </a:r>
            <a:r>
              <a:rPr lang="en-US" sz="2500" b="1" i="1" dirty="0" smtClean="0">
                <a:solidFill>
                  <a:srgbClr val="FF0000"/>
                </a:solidFill>
              </a:rPr>
              <a:t>log(n); </a:t>
            </a:r>
            <a:r>
              <a:rPr lang="en-US" sz="2500" b="1" i="1" dirty="0">
                <a:solidFill>
                  <a:srgbClr val="FF0000"/>
                </a:solidFill>
              </a:rPr>
              <a:t>where n is the size of the array</a:t>
            </a:r>
          </a:p>
          <a:p>
            <a:pPr algn="just">
              <a:buNone/>
            </a:pPr>
            <a:r>
              <a:rPr lang="en-US" sz="2500" b="1" dirty="0"/>
              <a:t>Example:</a:t>
            </a:r>
          </a:p>
          <a:p>
            <a:pPr algn="just"/>
            <a:r>
              <a:rPr lang="en-US" sz="2500" dirty="0"/>
              <a:t>If a given sorted array 1024 elements, then the maximum number </a:t>
            </a:r>
            <a:r>
              <a:rPr lang="en-US" sz="2500" dirty="0" smtClean="0"/>
              <a:t>of comparisons </a:t>
            </a:r>
            <a:r>
              <a:rPr lang="en-US" sz="2500" dirty="0"/>
              <a:t>required is:</a:t>
            </a:r>
          </a:p>
          <a:p>
            <a:pPr algn="just">
              <a:buNone/>
            </a:pPr>
            <a:r>
              <a:rPr lang="en-US" sz="2500" i="1" dirty="0" smtClean="0"/>
              <a:t>	</a:t>
            </a:r>
            <a:r>
              <a:rPr lang="en-US" sz="2500" b="1" i="1" dirty="0" smtClean="0">
                <a:solidFill>
                  <a:srgbClr val="FF0000"/>
                </a:solidFill>
              </a:rPr>
              <a:t>       log(1024</a:t>
            </a:r>
            <a:r>
              <a:rPr lang="en-US" sz="2500" b="1" i="1" dirty="0">
                <a:solidFill>
                  <a:srgbClr val="FF0000"/>
                </a:solidFill>
              </a:rPr>
              <a:t>) = 10 (only 10 comparisons are enough)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Array is a very basic data structure representing </a:t>
            </a:r>
            <a:r>
              <a:rPr lang="en-US" sz="2600" b="1" dirty="0"/>
              <a:t>a group of similar elements, </a:t>
            </a:r>
            <a:r>
              <a:rPr lang="en-US" sz="2600" b="1" dirty="0" smtClean="0"/>
              <a:t>accessed by </a:t>
            </a:r>
            <a:r>
              <a:rPr lang="en-US" sz="2600" b="1" dirty="0"/>
              <a:t>index. Array data structure can be effectively stored inside the computer </a:t>
            </a:r>
            <a:r>
              <a:rPr lang="en-US" sz="2600" b="1" dirty="0" smtClean="0"/>
              <a:t>and </a:t>
            </a:r>
            <a:r>
              <a:rPr lang="en-US" sz="2600" dirty="0" smtClean="0"/>
              <a:t>provides </a:t>
            </a:r>
            <a:r>
              <a:rPr lang="en-US" sz="2600" dirty="0"/>
              <a:t>fast access to the all its elements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/>
              <a:t>Advantages</a:t>
            </a:r>
          </a:p>
          <a:p>
            <a:pPr algn="just">
              <a:buNone/>
            </a:pPr>
            <a:r>
              <a:rPr lang="en-US" sz="2600" dirty="0" smtClean="0"/>
              <a:t>	✔ </a:t>
            </a:r>
            <a:r>
              <a:rPr lang="en-US" sz="2600" dirty="0"/>
              <a:t>No overhead per element.</a:t>
            </a:r>
          </a:p>
          <a:p>
            <a:pPr algn="just">
              <a:buNone/>
            </a:pPr>
            <a:r>
              <a:rPr lang="en-US" sz="2600" dirty="0" smtClean="0"/>
              <a:t>	✔ </a:t>
            </a:r>
            <a:r>
              <a:rPr lang="en-US" sz="2600" dirty="0"/>
              <a:t>Any element of an array can be accessed at O(1) time by its index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 smtClean="0"/>
              <a:t>Drawbacks:</a:t>
            </a:r>
          </a:p>
          <a:p>
            <a:pPr algn="just">
              <a:buNone/>
            </a:pPr>
            <a:r>
              <a:rPr lang="en-US" sz="2600" dirty="0" smtClean="0"/>
              <a:t>	✔ Array data structure is not completely dynamic. Many programming languages provide an opportunity to allocate arrays with arbitrary size (dynamically allocated array), but when this space is used up, a new array of greater size must be </a:t>
            </a:r>
            <a:r>
              <a:rPr lang="en-US" sz="2600" dirty="0"/>
              <a:t>allocated and old data is copied to it.</a:t>
            </a:r>
          </a:p>
          <a:p>
            <a:pPr algn="just">
              <a:buNone/>
            </a:pPr>
            <a:r>
              <a:rPr lang="en-US" sz="2600" dirty="0" smtClean="0"/>
              <a:t>	</a:t>
            </a:r>
          </a:p>
          <a:p>
            <a:pPr algn="just">
              <a:buNone/>
            </a:pPr>
            <a:r>
              <a:rPr lang="en-US" sz="2600" dirty="0"/>
              <a:t>	</a:t>
            </a:r>
            <a:r>
              <a:rPr lang="en-US" sz="2600" dirty="0" smtClean="0"/>
              <a:t>✔ </a:t>
            </a:r>
            <a:r>
              <a:rPr lang="en-US" sz="2600" dirty="0"/>
              <a:t>Insertion and deletion of an element in the array requires to shift O(n) </a:t>
            </a:r>
            <a:r>
              <a:rPr lang="en-US" sz="2600" dirty="0" smtClean="0"/>
              <a:t>elements on </a:t>
            </a:r>
            <a:r>
              <a:rPr lang="en-US" sz="2600" dirty="0"/>
              <a:t>average, where n is size of the array.</a:t>
            </a:r>
            <a:endParaRPr lang="en-US" sz="2600" dirty="0" smtClean="0"/>
          </a:p>
          <a:p>
            <a:pPr algn="just"/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Array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Representation of linear Array in Memory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Calculate the address of any element of an array:</a:t>
            </a:r>
          </a:p>
          <a:p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w= size of the data type in the array</a:t>
            </a:r>
          </a:p>
          <a:p>
            <a:pPr>
              <a:buNone/>
            </a:pPr>
            <a:r>
              <a:rPr lang="en-US" sz="2600" dirty="0" smtClean="0"/>
              <a:t>	Base(A)= Address of the first element of the array</a:t>
            </a:r>
            <a:endParaRPr lang="en-US" sz="2600" dirty="0"/>
          </a:p>
          <a:p>
            <a:r>
              <a:rPr lang="en-US" sz="2600" dirty="0" smtClean="0"/>
              <a:t>For example address of A[5] is:</a:t>
            </a:r>
            <a:endParaRPr lang="en-US" sz="26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39175" cy="221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114800"/>
            <a:ext cx="4800600" cy="25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962650"/>
            <a:ext cx="434763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eft Arrow 10"/>
          <p:cNvSpPr/>
          <p:nvPr/>
        </p:nvSpPr>
        <p:spPr>
          <a:xfrm>
            <a:off x="4114800" y="3352800"/>
            <a:ext cx="3657600" cy="76200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7772400" y="3429000"/>
            <a:ext cx="76200" cy="3062748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172200" y="6490273"/>
            <a:ext cx="1600200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Two-dimensional array:</a:t>
            </a:r>
            <a:endParaRPr lang="en-US" sz="26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2819400"/>
            <a:ext cx="8948737" cy="341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Representation of linear Array in Memory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426" y="457200"/>
            <a:ext cx="9160426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Operations on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1- </a:t>
            </a:r>
            <a:r>
              <a:rPr lang="en-US" sz="2600" b="1" dirty="0">
                <a:solidFill>
                  <a:srgbClr val="FF0000"/>
                </a:solidFill>
              </a:rPr>
              <a:t>Traversing: </a:t>
            </a:r>
            <a:r>
              <a:rPr lang="en-US" sz="2600" b="1" dirty="0"/>
              <a:t>means to visit all the elements of the array in </a:t>
            </a:r>
            <a:r>
              <a:rPr lang="en-US" sz="2600" b="1" dirty="0" smtClean="0"/>
              <a:t>an </a:t>
            </a:r>
            <a:r>
              <a:rPr lang="en-US" sz="2600" dirty="0" smtClean="0"/>
              <a:t>operation </a:t>
            </a:r>
            <a:r>
              <a:rPr lang="en-US" sz="2600" dirty="0"/>
              <a:t>is called traversing.</a:t>
            </a:r>
          </a:p>
          <a:p>
            <a:pPr algn="just"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2- </a:t>
            </a:r>
            <a:r>
              <a:rPr lang="en-US" sz="2600" b="1" dirty="0">
                <a:solidFill>
                  <a:srgbClr val="FF0000"/>
                </a:solidFill>
              </a:rPr>
              <a:t>Insertion: </a:t>
            </a:r>
            <a:r>
              <a:rPr lang="en-US" sz="2600" b="1" dirty="0"/>
              <a:t>means to put values into an array</a:t>
            </a:r>
          </a:p>
          <a:p>
            <a:pPr algn="just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	3- </a:t>
            </a:r>
            <a:r>
              <a:rPr lang="en-US" sz="2600" b="1" dirty="0">
                <a:solidFill>
                  <a:srgbClr val="FF0000"/>
                </a:solidFill>
              </a:rPr>
              <a:t>Deletion / Remove: </a:t>
            </a:r>
            <a:r>
              <a:rPr lang="en-US" sz="2600" b="1" dirty="0"/>
              <a:t>to delete a value from an array.</a:t>
            </a:r>
          </a:p>
          <a:p>
            <a:pPr algn="just">
              <a:buNone/>
            </a:pPr>
            <a:r>
              <a:rPr lang="en-US" sz="2600" b="1" dirty="0" smtClean="0"/>
              <a:t>	</a:t>
            </a:r>
            <a:r>
              <a:rPr lang="en-US" sz="2600" b="1" dirty="0" smtClean="0">
                <a:solidFill>
                  <a:srgbClr val="FF0000"/>
                </a:solidFill>
              </a:rPr>
              <a:t>4- </a:t>
            </a:r>
            <a:r>
              <a:rPr lang="en-US" sz="2600" b="1" dirty="0">
                <a:solidFill>
                  <a:srgbClr val="FF0000"/>
                </a:solidFill>
              </a:rPr>
              <a:t>Sorting: </a:t>
            </a:r>
            <a:r>
              <a:rPr lang="en-US" sz="2600" b="1" dirty="0"/>
              <a:t>Re-arrangement of values in an array in a specific </a:t>
            </a:r>
            <a:r>
              <a:rPr lang="en-US" sz="2600" b="1" dirty="0" smtClean="0"/>
              <a:t>order </a:t>
            </a:r>
            <a:r>
              <a:rPr lang="en-US" sz="2600" dirty="0" smtClean="0"/>
              <a:t>(Ascending </a:t>
            </a:r>
            <a:r>
              <a:rPr lang="en-US" sz="2600" dirty="0"/>
              <a:t>/ Descending) is called sorting.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5- </a:t>
            </a:r>
            <a:r>
              <a:rPr lang="en-US" sz="2600" b="1" dirty="0">
                <a:solidFill>
                  <a:srgbClr val="FF0000"/>
                </a:solidFill>
              </a:rPr>
              <a:t>Searching: </a:t>
            </a:r>
            <a:r>
              <a:rPr lang="en-US" sz="2600" b="1" dirty="0"/>
              <a:t>The process of finding the location of a particular </a:t>
            </a:r>
            <a:r>
              <a:rPr lang="en-US" sz="2600" b="1" dirty="0" smtClean="0"/>
              <a:t>element </a:t>
            </a:r>
            <a:r>
              <a:rPr lang="en-US" sz="2600" dirty="0" smtClean="0"/>
              <a:t>in </a:t>
            </a:r>
            <a:r>
              <a:rPr lang="en-US" sz="2600" dirty="0"/>
              <a:t>an array is called searching. There are two popular </a:t>
            </a:r>
            <a:r>
              <a:rPr lang="en-US" sz="2600" dirty="0" smtClean="0"/>
              <a:t>searching techniques/mechanisms</a:t>
            </a:r>
          </a:p>
          <a:p>
            <a:pPr lvl="1" algn="just"/>
            <a:r>
              <a:rPr lang="en-US" sz="2600" dirty="0" smtClean="0">
                <a:solidFill>
                  <a:srgbClr val="0000FF"/>
                </a:solidFill>
              </a:rPr>
              <a:t>Linear search</a:t>
            </a:r>
          </a:p>
          <a:p>
            <a:pPr lvl="1" algn="just"/>
            <a:r>
              <a:rPr lang="en-US" sz="2600" dirty="0" smtClean="0">
                <a:solidFill>
                  <a:srgbClr val="0000FF"/>
                </a:solidFill>
              </a:rPr>
              <a:t>Binary search</a:t>
            </a: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Traversing in Linear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It </a:t>
            </a:r>
            <a:r>
              <a:rPr lang="en-US" sz="2600" dirty="0"/>
              <a:t>means processing or visiting each element in the array exactly once;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Let ‘A’ is an array stored in the computer’s memory. </a:t>
            </a:r>
            <a:r>
              <a:rPr lang="en-US" sz="2600" dirty="0"/>
              <a:t>If we want to display </a:t>
            </a:r>
            <a:r>
              <a:rPr lang="en-US" sz="2600" dirty="0" smtClean="0"/>
              <a:t>the contents </a:t>
            </a:r>
            <a:r>
              <a:rPr lang="en-US" sz="2600" dirty="0"/>
              <a:t>of </a:t>
            </a:r>
            <a:r>
              <a:rPr lang="en-US" sz="2600" i="1" dirty="0"/>
              <a:t>‘A’, it has to be traversed i.e. by accessing and processing each </a:t>
            </a:r>
            <a:r>
              <a:rPr lang="en-US" sz="2600" i="1" dirty="0" smtClean="0"/>
              <a:t>element </a:t>
            </a:r>
            <a:r>
              <a:rPr lang="en-US" sz="2600" dirty="0" smtClean="0"/>
              <a:t>of </a:t>
            </a:r>
            <a:r>
              <a:rPr lang="en-US" sz="2600" i="1" dirty="0"/>
              <a:t>‘A’ exactly once.</a:t>
            </a:r>
            <a:endParaRPr lang="en-US" sz="26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657600"/>
            <a:ext cx="9144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6D11-41C7-42D6-9B2A-30194489286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812</Words>
  <Application>Microsoft Office PowerPoint</Application>
  <PresentationFormat>On-screen Show (4:3)</PresentationFormat>
  <Paragraphs>144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Data Structure CSE-225</vt:lpstr>
      <vt:lpstr>Array</vt:lpstr>
      <vt:lpstr>Array</vt:lpstr>
      <vt:lpstr>Array</vt:lpstr>
      <vt:lpstr>Representation of linear Array in Memory</vt:lpstr>
      <vt:lpstr>Representation of linear Array in Memory</vt:lpstr>
      <vt:lpstr>Slide 7</vt:lpstr>
      <vt:lpstr>Operations on array</vt:lpstr>
      <vt:lpstr>Traversing in Linear Array</vt:lpstr>
      <vt:lpstr>Traversing in Linear Array</vt:lpstr>
      <vt:lpstr>Sorting in Linear Array</vt:lpstr>
      <vt:lpstr>Bubble Sort</vt:lpstr>
      <vt:lpstr>Bubble Sort</vt:lpstr>
      <vt:lpstr>Slide 14</vt:lpstr>
      <vt:lpstr>Bubble Sort</vt:lpstr>
      <vt:lpstr>Complexity of bubble sort</vt:lpstr>
      <vt:lpstr>Complexity of bubble sort</vt:lpstr>
      <vt:lpstr>Complexity of bubble sort</vt:lpstr>
      <vt:lpstr>Searching in Linear Array</vt:lpstr>
      <vt:lpstr>Slide 20</vt:lpstr>
      <vt:lpstr>Binary Search</vt:lpstr>
      <vt:lpstr>Binary Search</vt:lpstr>
      <vt:lpstr>Slide 23</vt:lpstr>
      <vt:lpstr>Slide 24</vt:lpstr>
      <vt:lpstr>Computational Complexity of Linear Search</vt:lpstr>
      <vt:lpstr>Computational Complexity of Binary Search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</cp:revision>
  <dcterms:created xsi:type="dcterms:W3CDTF">2016-09-06T03:14:35Z</dcterms:created>
  <dcterms:modified xsi:type="dcterms:W3CDTF">2016-09-17T14:52:21Z</dcterms:modified>
</cp:coreProperties>
</file>