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79" r:id="rId2"/>
    <p:sldId id="258" r:id="rId3"/>
    <p:sldId id="257" r:id="rId4"/>
    <p:sldId id="259" r:id="rId5"/>
    <p:sldId id="260" r:id="rId6"/>
    <p:sldId id="261" r:id="rId7"/>
    <p:sldId id="264" r:id="rId8"/>
    <p:sldId id="265" r:id="rId9"/>
    <p:sldId id="262" r:id="rId10"/>
    <p:sldId id="266" r:id="rId11"/>
    <p:sldId id="263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0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5" d="100"/>
          <a:sy n="65" d="100"/>
        </p:scale>
        <p:origin x="-66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1594D3-3F14-49D7-9CC1-FAAF380D57A4}" type="datetimeFigureOut">
              <a:rPr lang="en-US" smtClean="0"/>
              <a:pPr/>
              <a:t>9/11/2016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522C48-E655-4542-B13A-1CB5C061827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7D9C6-B9BB-4E66-AEA8-D69C5EA7C928}" type="datetime1">
              <a:rPr lang="en-US" smtClean="0"/>
              <a:pPr/>
              <a:t>9/11/2016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D41D7-85EA-4DE9-8D08-61B440CE9D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D4F17-B017-4BAD-80DC-E191AFF9104D}" type="datetime1">
              <a:rPr lang="en-US" smtClean="0"/>
              <a:pPr/>
              <a:t>9/11/2016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D41D7-85EA-4DE9-8D08-61B440CE9D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04453-79EC-4E10-8274-5F6C440AAC4E}" type="datetime1">
              <a:rPr lang="en-US" smtClean="0"/>
              <a:pPr/>
              <a:t>9/11/2016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D41D7-85EA-4DE9-8D08-61B440CE9D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4F5CE-8D7B-4472-96AA-A203E77F0D3C}" type="datetime1">
              <a:rPr lang="en-US" smtClean="0"/>
              <a:pPr/>
              <a:t>9/11/2016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D41D7-85EA-4DE9-8D08-61B440CE9D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10D9A-9263-46E6-8C45-6ED2A5DA87D9}" type="datetime1">
              <a:rPr lang="en-US" smtClean="0"/>
              <a:pPr/>
              <a:t>9/11/2016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D41D7-85EA-4DE9-8D08-61B440CE9D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AF1E5-4311-4654-A4A0-181BEAB05329}" type="datetime1">
              <a:rPr lang="en-US" smtClean="0"/>
              <a:pPr/>
              <a:t>9/11/2016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D41D7-85EA-4DE9-8D08-61B440CE9D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C8DE5-F3CA-405C-A3AE-0C20922904DE}" type="datetime1">
              <a:rPr lang="en-US" smtClean="0"/>
              <a:pPr/>
              <a:t>9/11/2016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D41D7-85EA-4DE9-8D08-61B440CE9D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0A3A3-EB58-45A1-B82E-5F7E98013037}" type="datetime1">
              <a:rPr lang="en-US" smtClean="0"/>
              <a:pPr/>
              <a:t>9/11/2016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D41D7-85EA-4DE9-8D08-61B440CE9D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5226E-2371-46AF-9046-4A8086A41540}" type="datetime1">
              <a:rPr lang="en-US" smtClean="0"/>
              <a:pPr/>
              <a:t>9/11/2016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D41D7-85EA-4DE9-8D08-61B440CE9D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41B4C-F302-4155-A797-EA7DD79EFC82}" type="datetime1">
              <a:rPr lang="en-US" smtClean="0"/>
              <a:pPr/>
              <a:t>9/11/2016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D41D7-85EA-4DE9-8D08-61B440CE9D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013C9-738C-4CA8-B0CD-3CED4A8CDC88}" type="datetime1">
              <a:rPr lang="en-US" smtClean="0"/>
              <a:pPr/>
              <a:t>9/11/2016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D41D7-85EA-4DE9-8D08-61B440CE9D8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405CB-9632-45EE-A000-E8D6A6528A73}" type="datetime1">
              <a:rPr lang="en-US" smtClean="0"/>
              <a:pPr/>
              <a:t>9/11/2016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D41D7-85EA-4DE9-8D08-61B440CE9D8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Structure and Algorithm</a:t>
            </a:r>
            <a:br>
              <a:rPr lang="en-US" dirty="0" smtClean="0"/>
            </a:br>
            <a:r>
              <a:rPr lang="en-US" dirty="0" smtClean="0"/>
              <a:t>CSE-225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Mohammad Abu </a:t>
            </a:r>
            <a:r>
              <a:rPr lang="en-US" dirty="0" err="1" smtClean="0"/>
              <a:t>Yousuf</a:t>
            </a:r>
            <a:endParaRPr lang="en-US" dirty="0" smtClean="0"/>
          </a:p>
          <a:p>
            <a:r>
              <a:rPr lang="en-US" dirty="0" smtClean="0"/>
              <a:t>yousuf@juniv.edu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07F5-28AE-4AE6-8B5B-CE93143D4EC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rmAutofit/>
          </a:bodyPr>
          <a:lstStyle/>
          <a:p>
            <a:r>
              <a:rPr lang="en-US" sz="2600" dirty="0"/>
              <a:t>Pop an item off the top of the stack (delete an item)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815706"/>
            <a:ext cx="6324600" cy="4966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/>
              <a:t>Pop Operation</a:t>
            </a:r>
            <a:endParaRPr lang="en-US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D41D7-85EA-4DE9-8D08-61B440CE9D83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Pop Operation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Pop an item off the top of the stack (delete an item)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65" y="2438400"/>
            <a:ext cx="9122887" cy="2557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D41D7-85EA-4DE9-8D08-61B440CE9D83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276600"/>
            <a:ext cx="8475786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152400" y="762000"/>
            <a:ext cx="88392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Here are the minimal operations we'd need for an abstract stack (and their </a:t>
            </a:r>
            <a:r>
              <a:rPr lang="en-US" sz="2200" dirty="0" smtClean="0"/>
              <a:t>typical names</a:t>
            </a:r>
            <a:r>
              <a:rPr lang="en-US" sz="2200" dirty="0"/>
              <a:t>):</a:t>
            </a:r>
          </a:p>
          <a:p>
            <a:r>
              <a:rPr lang="en-US" sz="2200" dirty="0"/>
              <a:t>o </a:t>
            </a:r>
            <a:r>
              <a:rPr lang="en-US" sz="2200" b="1" dirty="0" smtClean="0"/>
              <a:t>Push</a:t>
            </a:r>
            <a:r>
              <a:rPr lang="en-US" sz="2200" dirty="0" smtClean="0"/>
              <a:t>: </a:t>
            </a:r>
            <a:r>
              <a:rPr lang="en-US" sz="2200" dirty="0"/>
              <a:t>Places an element/value on </a:t>
            </a:r>
            <a:r>
              <a:rPr lang="en-US" sz="2200" i="1" dirty="0"/>
              <a:t>top of the stack.</a:t>
            </a:r>
          </a:p>
          <a:p>
            <a:r>
              <a:rPr lang="en-US" sz="2200" dirty="0"/>
              <a:t>o </a:t>
            </a:r>
            <a:r>
              <a:rPr lang="en-US" sz="2200" b="1" dirty="0"/>
              <a:t>Pop</a:t>
            </a:r>
            <a:r>
              <a:rPr lang="en-US" sz="2200" dirty="0"/>
              <a:t>: Removes value/element from </a:t>
            </a:r>
            <a:r>
              <a:rPr lang="en-US" sz="2200" i="1" dirty="0"/>
              <a:t>top of the stack.</a:t>
            </a:r>
          </a:p>
          <a:p>
            <a:r>
              <a:rPr lang="en-US" sz="2200" dirty="0"/>
              <a:t>o </a:t>
            </a:r>
            <a:r>
              <a:rPr lang="en-US" sz="2200" b="1" dirty="0" err="1"/>
              <a:t>IsEmpty</a:t>
            </a:r>
            <a:r>
              <a:rPr lang="en-US" sz="2200" b="1" dirty="0"/>
              <a:t>: </a:t>
            </a:r>
            <a:r>
              <a:rPr lang="en-US" sz="2200" dirty="0"/>
              <a:t>Reports whether the stack is Empty or not.</a:t>
            </a:r>
          </a:p>
          <a:p>
            <a:r>
              <a:rPr lang="en-US" sz="2200" dirty="0"/>
              <a:t>o </a:t>
            </a:r>
            <a:r>
              <a:rPr lang="en-US" sz="2200" b="1" dirty="0" err="1"/>
              <a:t>IsFull</a:t>
            </a:r>
            <a:r>
              <a:rPr lang="en-US" sz="2200" b="1" dirty="0"/>
              <a:t>: </a:t>
            </a:r>
            <a:r>
              <a:rPr lang="en-US" sz="2200" dirty="0"/>
              <a:t>Reports whether the stack is Full or not.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D41D7-85EA-4DE9-8D08-61B440CE9D83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38432"/>
            <a:ext cx="7994543" cy="6086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D41D7-85EA-4DE9-8D08-61B440CE9D83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4461" y="144891"/>
            <a:ext cx="7696200" cy="6678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D41D7-85EA-4DE9-8D08-61B440CE9D83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/>
              <a:t>Application of the Stack (Arithmetic Expressions)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pt-BR" sz="2600" dirty="0" smtClean="0"/>
              <a:t>INFIX </a:t>
            </a:r>
            <a:r>
              <a:rPr lang="pt-BR" sz="2600" dirty="0"/>
              <a:t>, </a:t>
            </a:r>
            <a:r>
              <a:rPr lang="pt-BR" sz="2600" dirty="0" smtClean="0"/>
              <a:t>POST FIX AND PRE FIX NOTATIONS :</a:t>
            </a:r>
          </a:p>
          <a:p>
            <a:pPr algn="just"/>
            <a:endParaRPr lang="pt-BR" sz="2600" dirty="0"/>
          </a:p>
          <a:p>
            <a:pPr algn="just"/>
            <a:endParaRPr lang="pt-BR" sz="2600" dirty="0" smtClean="0"/>
          </a:p>
          <a:p>
            <a:pPr algn="just"/>
            <a:endParaRPr lang="pt-BR" sz="2600" dirty="0"/>
          </a:p>
          <a:p>
            <a:pPr algn="just">
              <a:buNone/>
            </a:pPr>
            <a:r>
              <a:rPr lang="pt-BR" sz="2600" dirty="0" smtClean="0"/>
              <a:t>Example: 3+4 (infix), 3 4 + (postfix), + 3 4 (prefix)</a:t>
            </a:r>
          </a:p>
          <a:p>
            <a:pPr algn="just">
              <a:buNone/>
            </a:pPr>
            <a:endParaRPr lang="pt-BR" sz="2600" dirty="0" smtClean="0"/>
          </a:p>
          <a:p>
            <a:pPr algn="just"/>
            <a:r>
              <a:rPr lang="en-US" sz="2600" dirty="0" smtClean="0"/>
              <a:t>Stacks </a:t>
            </a:r>
            <a:r>
              <a:rPr lang="en-US" sz="2600" dirty="0"/>
              <a:t>are used by compilers to help in the process of converting infix to </a:t>
            </a:r>
            <a:r>
              <a:rPr lang="en-US" sz="2600" dirty="0" smtClean="0"/>
              <a:t>postfix arithmetic </a:t>
            </a:r>
            <a:r>
              <a:rPr lang="en-US" sz="2600" dirty="0"/>
              <a:t>expressions and also evaluating arithmetic expressions. </a:t>
            </a:r>
            <a:endParaRPr lang="en-US" sz="2600" dirty="0" smtClean="0"/>
          </a:p>
          <a:p>
            <a:pPr algn="just"/>
            <a:r>
              <a:rPr lang="en-US" sz="2600" dirty="0" smtClean="0"/>
              <a:t>Arithmetic expressions </a:t>
            </a:r>
            <a:r>
              <a:rPr lang="en-US" sz="2600" dirty="0"/>
              <a:t>consisting variables, constants, arithmetic operators and parentheses.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257425"/>
            <a:ext cx="8184016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D41D7-85EA-4DE9-8D08-61B440CE9D83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To evaluate a complex infix expression, a compiler would first convert the </a:t>
            </a:r>
            <a:r>
              <a:rPr lang="en-US" sz="2600" dirty="0" smtClean="0"/>
              <a:t>expression to </a:t>
            </a:r>
            <a:r>
              <a:rPr lang="en-US" sz="2600" dirty="0"/>
              <a:t>postfix notation, and then evaluate the postfix version of the expression. </a:t>
            </a:r>
            <a:endParaRPr lang="en-US" sz="2600" dirty="0" smtClean="0"/>
          </a:p>
          <a:p>
            <a:r>
              <a:rPr lang="en-US" sz="2600" dirty="0" smtClean="0"/>
              <a:t>We use the </a:t>
            </a:r>
            <a:r>
              <a:rPr lang="en-US" sz="2600" dirty="0"/>
              <a:t>following three levels of precedence for the five binary operations.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4191000"/>
            <a:ext cx="8658447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b="1" dirty="0"/>
              <a:t>Application of the Stack (Arithmetic Expressions)</a:t>
            </a:r>
            <a:endParaRPr lang="en-US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D41D7-85EA-4DE9-8D08-61B440CE9D83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Example:</a:t>
            </a:r>
          </a:p>
          <a:p>
            <a:pPr>
              <a:buNone/>
            </a:pPr>
            <a:r>
              <a:rPr lang="en-US" sz="2600" dirty="0" smtClean="0"/>
              <a:t>				(</a:t>
            </a:r>
            <a:r>
              <a:rPr lang="en-US" sz="2600" dirty="0"/>
              <a:t>66 + 2) * 5 – 567 / 42</a:t>
            </a:r>
          </a:p>
          <a:p>
            <a:pPr>
              <a:buNone/>
            </a:pPr>
            <a:r>
              <a:rPr lang="en-US" sz="2600" b="1" dirty="0" smtClean="0"/>
              <a:t>					to </a:t>
            </a:r>
            <a:r>
              <a:rPr lang="en-US" sz="2600" b="1" dirty="0"/>
              <a:t>postfix</a:t>
            </a:r>
          </a:p>
          <a:p>
            <a:pPr>
              <a:buNone/>
            </a:pPr>
            <a:r>
              <a:rPr lang="en-US" sz="2600" dirty="0" smtClean="0"/>
              <a:t>				66  </a:t>
            </a:r>
            <a:r>
              <a:rPr lang="en-US" sz="2600" dirty="0"/>
              <a:t>22 + 5 * </a:t>
            </a:r>
            <a:r>
              <a:rPr lang="en-US" sz="2600" dirty="0" smtClean="0"/>
              <a:t>567  </a:t>
            </a:r>
            <a:r>
              <a:rPr lang="en-US" sz="2600" dirty="0"/>
              <a:t>42 / –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b="1" dirty="0"/>
              <a:t>Application of the Stack (Arithmetic Expressions)</a:t>
            </a:r>
            <a:endParaRPr lang="en-US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D41D7-85EA-4DE9-8D08-61B440CE9D83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Transforming Infix Expression into Postfix Expression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600" dirty="0"/>
              <a:t>The following algorithm transform the infix expression </a:t>
            </a:r>
            <a:r>
              <a:rPr lang="en-US" sz="2600" b="1" dirty="0"/>
              <a:t>Q into its </a:t>
            </a:r>
            <a:r>
              <a:rPr lang="en-US" sz="2600" b="1" dirty="0" smtClean="0"/>
              <a:t>equivalent </a:t>
            </a:r>
            <a:r>
              <a:rPr lang="en-US" sz="2600" dirty="0" smtClean="0"/>
              <a:t>postfix </a:t>
            </a:r>
            <a:r>
              <a:rPr lang="en-US" sz="2600" dirty="0"/>
              <a:t>expression </a:t>
            </a:r>
            <a:r>
              <a:rPr lang="en-US" sz="2600" b="1" dirty="0"/>
              <a:t>P. It uses a stack to temporary hold the operators and </a:t>
            </a:r>
            <a:r>
              <a:rPr lang="en-US" sz="2600" b="1" dirty="0" smtClean="0"/>
              <a:t>left </a:t>
            </a:r>
            <a:r>
              <a:rPr lang="en-US" sz="2600" dirty="0" smtClean="0"/>
              <a:t>parenthesis.</a:t>
            </a:r>
          </a:p>
          <a:p>
            <a:pPr algn="just"/>
            <a:endParaRPr lang="en-US" sz="2600" dirty="0"/>
          </a:p>
          <a:p>
            <a:pPr algn="just"/>
            <a:endParaRPr lang="en-US" sz="2600" dirty="0"/>
          </a:p>
          <a:p>
            <a:pPr algn="just"/>
            <a:r>
              <a:rPr lang="en-US" sz="2600" dirty="0"/>
              <a:t>The postfix expression will be constructed from left to right using operands from </a:t>
            </a:r>
            <a:r>
              <a:rPr lang="en-US" sz="2600" b="1" dirty="0" smtClean="0"/>
              <a:t>Q </a:t>
            </a:r>
            <a:r>
              <a:rPr lang="en-US" sz="2600" dirty="0" smtClean="0"/>
              <a:t>and </a:t>
            </a:r>
            <a:r>
              <a:rPr lang="en-US" sz="2600" dirty="0"/>
              <a:t>operators popped from STACK.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D41D7-85EA-4DE9-8D08-61B440CE9D83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4920" y="1295400"/>
            <a:ext cx="9128312" cy="5642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>Transforming Infix Expression into Postfix Expression</a:t>
            </a:r>
            <a:endParaRPr lang="en-US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D41D7-85EA-4DE9-8D08-61B440CE9D83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24200"/>
            <a:ext cx="8229600" cy="1143000"/>
          </a:xfrm>
        </p:spPr>
        <p:txBody>
          <a:bodyPr/>
          <a:lstStyle/>
          <a:p>
            <a:r>
              <a:rPr lang="en-US" b="1" dirty="0"/>
              <a:t>STACKS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D41D7-85EA-4DE9-8D08-61B440CE9D8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4525963"/>
          </a:xfrm>
        </p:spPr>
        <p:txBody>
          <a:bodyPr>
            <a:normAutofit/>
          </a:bodyPr>
          <a:lstStyle/>
          <a:p>
            <a:r>
              <a:rPr lang="en-US" sz="2200" dirty="0"/>
              <a:t>Convert </a:t>
            </a:r>
            <a:r>
              <a:rPr lang="en-US" sz="2200" b="1" dirty="0"/>
              <a:t>Q: A+( B * C – ( D / E ^ F ) * G ) * H </a:t>
            </a:r>
            <a:r>
              <a:rPr lang="en-US" sz="2200" dirty="0"/>
              <a:t>into postfix form showing stack status .</a:t>
            </a:r>
          </a:p>
          <a:p>
            <a:r>
              <a:rPr lang="en-US" sz="2200" dirty="0"/>
              <a:t>Now add </a:t>
            </a:r>
            <a:r>
              <a:rPr lang="en-US" sz="2200" b="1" dirty="0">
                <a:solidFill>
                  <a:srgbClr val="FF0000"/>
                </a:solidFill>
              </a:rPr>
              <a:t>“)”</a:t>
            </a:r>
            <a:r>
              <a:rPr lang="en-US" sz="2200" b="1" dirty="0"/>
              <a:t> </a:t>
            </a:r>
            <a:r>
              <a:rPr lang="en-US" sz="2200" dirty="0"/>
              <a:t>at the end of expression </a:t>
            </a:r>
            <a:endParaRPr lang="en-US" sz="2200" dirty="0" smtClean="0"/>
          </a:p>
          <a:p>
            <a:pPr>
              <a:buNone/>
            </a:pPr>
            <a:r>
              <a:rPr lang="en-US" sz="2200" b="1" dirty="0"/>
              <a:t>	</a:t>
            </a:r>
            <a:r>
              <a:rPr lang="en-US" sz="2200" b="1" dirty="0" smtClean="0"/>
              <a:t>A</a:t>
            </a:r>
            <a:r>
              <a:rPr lang="en-US" sz="2200" b="1" dirty="0"/>
              <a:t>+( B * C – ( D / E ^ F ) * G ) * H </a:t>
            </a:r>
            <a:r>
              <a:rPr lang="en-US" sz="2200" b="1" dirty="0" smtClean="0">
                <a:solidFill>
                  <a:srgbClr val="FF0000"/>
                </a:solidFill>
              </a:rPr>
              <a:t>)</a:t>
            </a:r>
            <a:r>
              <a:rPr lang="en-US" sz="2200" b="1" dirty="0" smtClean="0"/>
              <a:t> </a:t>
            </a:r>
            <a:r>
              <a:rPr lang="en-US" sz="2200" dirty="0" smtClean="0"/>
              <a:t>and </a:t>
            </a:r>
            <a:r>
              <a:rPr lang="en-US" sz="2200" dirty="0"/>
              <a:t>also Push a </a:t>
            </a:r>
            <a:r>
              <a:rPr lang="en-US" sz="2200" b="1" dirty="0">
                <a:solidFill>
                  <a:srgbClr val="FF0000"/>
                </a:solidFill>
              </a:rPr>
              <a:t>“(“</a:t>
            </a:r>
            <a:r>
              <a:rPr lang="en-US" sz="2200" b="1" dirty="0"/>
              <a:t> </a:t>
            </a:r>
            <a:r>
              <a:rPr lang="en-US" sz="2200" dirty="0"/>
              <a:t>on Stack</a:t>
            </a:r>
            <a:r>
              <a:rPr lang="en-US" sz="2200" b="1" dirty="0"/>
              <a:t>.</a:t>
            </a:r>
            <a:endParaRPr lang="en-US" sz="220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676401"/>
            <a:ext cx="657585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609600" y="4064913"/>
            <a:ext cx="1143000" cy="43088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/>
              <a:t>E</a:t>
            </a:r>
            <a:r>
              <a:rPr lang="en-US" sz="2200" dirty="0" smtClean="0"/>
              <a:t>xample</a:t>
            </a:r>
            <a:endParaRPr lang="en-US" sz="2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D41D7-85EA-4DE9-8D08-61B440CE9D83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Evaluation of Postfix </a:t>
            </a:r>
            <a:r>
              <a:rPr lang="en-US" sz="3200" b="1" dirty="0" smtClean="0"/>
              <a:t>Expression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n-US" sz="2600" dirty="0"/>
              <a:t>If </a:t>
            </a:r>
            <a:r>
              <a:rPr lang="en-US" sz="2600" dirty="0">
                <a:solidFill>
                  <a:srgbClr val="FF0000"/>
                </a:solidFill>
              </a:rPr>
              <a:t>P</a:t>
            </a:r>
            <a:r>
              <a:rPr lang="en-US" sz="2600" dirty="0"/>
              <a:t> is an arithmetic expression written </a:t>
            </a:r>
            <a:r>
              <a:rPr lang="en-US" sz="2600" b="1" dirty="0"/>
              <a:t>in </a:t>
            </a:r>
            <a:r>
              <a:rPr lang="en-US" sz="2600" b="1" dirty="0">
                <a:solidFill>
                  <a:srgbClr val="FF0000"/>
                </a:solidFill>
              </a:rPr>
              <a:t>postfix notation</a:t>
            </a:r>
            <a:r>
              <a:rPr lang="en-US" sz="2600" b="1" dirty="0"/>
              <a:t>. This </a:t>
            </a:r>
            <a:r>
              <a:rPr lang="en-US" sz="2600" b="1" dirty="0" smtClean="0"/>
              <a:t>algorithm </a:t>
            </a:r>
            <a:r>
              <a:rPr lang="en-US" sz="2600" dirty="0" smtClean="0"/>
              <a:t>uses </a:t>
            </a:r>
            <a:r>
              <a:rPr lang="en-US" sz="2600" dirty="0"/>
              <a:t>STACK to hold operands, and evaluate </a:t>
            </a:r>
            <a:r>
              <a:rPr lang="en-US" sz="2600" b="1" dirty="0"/>
              <a:t>P.</a:t>
            </a:r>
            <a:endParaRPr lang="en-US" sz="2600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2590800"/>
            <a:ext cx="9145243" cy="412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D41D7-85EA-4DE9-8D08-61B440CE9D83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81074" y="1798426"/>
            <a:ext cx="7019926" cy="262117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/>
              <a:t>Evaluation of Postfix </a:t>
            </a:r>
            <a:r>
              <a:rPr lang="en-US" sz="3200" b="1" dirty="0" smtClean="0"/>
              <a:t>Expression</a:t>
            </a:r>
            <a:endParaRPr lang="en-US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D41D7-85EA-4DE9-8D08-61B440CE9D83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744792"/>
            <a:ext cx="8706287" cy="57340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46704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Evaluation of Postfix </a:t>
            </a:r>
            <a:r>
              <a:rPr lang="en-US" sz="3200" b="1" dirty="0" smtClean="0"/>
              <a:t>Expression</a:t>
            </a:r>
            <a:endParaRPr lang="en-US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D41D7-85EA-4DE9-8D08-61B440CE9D83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D41D7-85EA-4DE9-8D08-61B440CE9D83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438400"/>
            <a:ext cx="8229600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600" dirty="0"/>
              <a:t>It is an ordered group of homogeneous items of elements. Elements are added </a:t>
            </a:r>
            <a:r>
              <a:rPr lang="en-US" sz="2600" dirty="0" smtClean="0"/>
              <a:t>to and </a:t>
            </a:r>
            <a:r>
              <a:rPr lang="en-US" sz="2600" dirty="0"/>
              <a:t>removed from the top of the stack (the most recently added items are at </a:t>
            </a:r>
            <a:r>
              <a:rPr lang="en-US" sz="2600" dirty="0" smtClean="0"/>
              <a:t>the top </a:t>
            </a:r>
            <a:r>
              <a:rPr lang="en-US" sz="2600" dirty="0"/>
              <a:t>of the stack). The last element to be added is the first to be removed (</a:t>
            </a:r>
            <a:r>
              <a:rPr lang="en-US" sz="2600" dirty="0" smtClean="0"/>
              <a:t>LIFO: Last </a:t>
            </a:r>
            <a:r>
              <a:rPr lang="en-US" sz="2600" dirty="0"/>
              <a:t>In, First Out</a:t>
            </a:r>
            <a:r>
              <a:rPr lang="en-US" sz="2600" dirty="0" smtClean="0"/>
              <a:t>).</a:t>
            </a:r>
          </a:p>
          <a:p>
            <a:pPr algn="just"/>
            <a:endParaRPr lang="en-US" sz="2600" dirty="0"/>
          </a:p>
          <a:p>
            <a:pPr algn="just"/>
            <a:r>
              <a:rPr lang="en-US" sz="2600" dirty="0"/>
              <a:t>A stack is a list of elements in which an element may be inserted or deleted only </a:t>
            </a:r>
            <a:r>
              <a:rPr lang="en-US" sz="2600" dirty="0" smtClean="0"/>
              <a:t>at one </a:t>
            </a:r>
            <a:r>
              <a:rPr lang="en-US" sz="2600" dirty="0"/>
              <a:t>end, called </a:t>
            </a:r>
            <a:r>
              <a:rPr lang="en-US" sz="2600" b="1" i="1" dirty="0"/>
              <a:t>TOP of the stack. The elements are removed in reverse order of </a:t>
            </a:r>
            <a:r>
              <a:rPr lang="en-US" sz="2600" b="1" i="1" dirty="0" smtClean="0"/>
              <a:t>that </a:t>
            </a:r>
            <a:r>
              <a:rPr lang="en-US" sz="2600" dirty="0" smtClean="0"/>
              <a:t>in </a:t>
            </a:r>
            <a:r>
              <a:rPr lang="en-US" sz="2600" dirty="0"/>
              <a:t>which they were inserted into the stack.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What is STACKS ?</a:t>
            </a:r>
            <a:endParaRPr lang="en-US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D41D7-85EA-4DE9-8D08-61B440CE9D8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2784" y="2286000"/>
            <a:ext cx="8153400" cy="3264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D41D7-85EA-4DE9-8D08-61B440CE9D8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What is STACKS ?</a:t>
            </a:r>
            <a:endParaRPr lang="en-US" sz="3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Basic operations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600" dirty="0" smtClean="0"/>
              <a:t>These </a:t>
            </a:r>
            <a:r>
              <a:rPr lang="en-US" sz="2600" dirty="0"/>
              <a:t>are two basic operations associated with stack:</a:t>
            </a:r>
          </a:p>
          <a:p>
            <a:pPr lvl="1" algn="just"/>
            <a:r>
              <a:rPr lang="en-US" sz="2600" b="1" i="1" dirty="0" smtClean="0">
                <a:solidFill>
                  <a:srgbClr val="FF0000"/>
                </a:solidFill>
              </a:rPr>
              <a:t>Push</a:t>
            </a:r>
            <a:r>
              <a:rPr lang="en-US" sz="2600" b="1" i="1" dirty="0">
                <a:solidFill>
                  <a:srgbClr val="FF0000"/>
                </a:solidFill>
              </a:rPr>
              <a:t>() </a:t>
            </a:r>
            <a:r>
              <a:rPr lang="en-US" sz="2600" b="1" i="1" dirty="0"/>
              <a:t>is the term used to insert/add an element into a stack.</a:t>
            </a:r>
          </a:p>
          <a:p>
            <a:pPr lvl="1" algn="just"/>
            <a:r>
              <a:rPr lang="en-US" sz="2600" b="1" i="1" dirty="0" smtClean="0">
                <a:solidFill>
                  <a:srgbClr val="FF0000"/>
                </a:solidFill>
              </a:rPr>
              <a:t>Pop</a:t>
            </a:r>
            <a:r>
              <a:rPr lang="en-US" sz="2600" b="1" i="1" dirty="0">
                <a:solidFill>
                  <a:srgbClr val="FF0000"/>
                </a:solidFill>
              </a:rPr>
              <a:t>() </a:t>
            </a:r>
            <a:r>
              <a:rPr lang="en-US" sz="2600" b="1" i="1" dirty="0"/>
              <a:t>is the term used to delete/remove an element from a stack.</a:t>
            </a:r>
          </a:p>
          <a:p>
            <a:pPr algn="just"/>
            <a:r>
              <a:rPr lang="en-US" sz="2600" dirty="0" smtClean="0"/>
              <a:t>There </a:t>
            </a:r>
            <a:r>
              <a:rPr lang="en-US" sz="2600" dirty="0"/>
              <a:t>are two ways to represent </a:t>
            </a:r>
            <a:r>
              <a:rPr lang="en-US" sz="2600" i="1" dirty="0"/>
              <a:t>Stack in memory. One is using array and other </a:t>
            </a:r>
            <a:r>
              <a:rPr lang="en-US" sz="2600" i="1" dirty="0" smtClean="0"/>
              <a:t>is </a:t>
            </a:r>
            <a:r>
              <a:rPr lang="en-US" sz="2600" dirty="0" smtClean="0"/>
              <a:t>using </a:t>
            </a:r>
            <a:r>
              <a:rPr lang="en-US" sz="2600" dirty="0"/>
              <a:t>linked list.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D41D7-85EA-4DE9-8D08-61B440CE9D8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Array representation of stacks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600" dirty="0"/>
              <a:t>Usually the stacks are represented in the computer by a linear array. </a:t>
            </a:r>
            <a:endParaRPr lang="en-US" sz="2600" dirty="0" smtClean="0"/>
          </a:p>
          <a:p>
            <a:pPr algn="just"/>
            <a:r>
              <a:rPr lang="en-US" sz="2600" dirty="0" smtClean="0"/>
              <a:t>In </a:t>
            </a:r>
            <a:r>
              <a:rPr lang="en-US" sz="2600" dirty="0"/>
              <a:t>the </a:t>
            </a:r>
            <a:r>
              <a:rPr lang="en-US" sz="2600" dirty="0" smtClean="0"/>
              <a:t>following algorithms/procedures </a:t>
            </a:r>
            <a:r>
              <a:rPr lang="en-US" sz="2600" dirty="0"/>
              <a:t>of pushing and popping an item from the stacks, we </a:t>
            </a:r>
            <a:r>
              <a:rPr lang="en-US" sz="2600" dirty="0" smtClean="0"/>
              <a:t>have considered</a:t>
            </a:r>
            <a:r>
              <a:rPr lang="en-US" sz="2600" dirty="0"/>
              <a:t>, a </a:t>
            </a:r>
            <a:r>
              <a:rPr lang="en-US" sz="2600" dirty="0">
                <a:solidFill>
                  <a:srgbClr val="FF0000"/>
                </a:solidFill>
              </a:rPr>
              <a:t>linear array STACK</a:t>
            </a:r>
            <a:r>
              <a:rPr lang="en-US" sz="2600" dirty="0"/>
              <a:t>, a </a:t>
            </a:r>
            <a:r>
              <a:rPr lang="en-US" sz="2600" dirty="0">
                <a:solidFill>
                  <a:srgbClr val="FF0000"/>
                </a:solidFill>
              </a:rPr>
              <a:t>variable</a:t>
            </a:r>
            <a:r>
              <a:rPr lang="en-US" sz="2600" dirty="0"/>
              <a:t> </a:t>
            </a:r>
            <a:r>
              <a:rPr lang="en-US" sz="2600" dirty="0">
                <a:solidFill>
                  <a:srgbClr val="FF0000"/>
                </a:solidFill>
              </a:rPr>
              <a:t>TOP</a:t>
            </a:r>
            <a:r>
              <a:rPr lang="en-US" sz="2600" dirty="0"/>
              <a:t> which contain the location of </a:t>
            </a:r>
            <a:r>
              <a:rPr lang="en-US" sz="2600" dirty="0" smtClean="0"/>
              <a:t>the top </a:t>
            </a:r>
            <a:r>
              <a:rPr lang="en-US" sz="2600" dirty="0"/>
              <a:t>element of the stack; and a </a:t>
            </a:r>
            <a:r>
              <a:rPr lang="en-US" sz="2600" dirty="0">
                <a:solidFill>
                  <a:srgbClr val="FF0000"/>
                </a:solidFill>
              </a:rPr>
              <a:t>variable</a:t>
            </a:r>
            <a:r>
              <a:rPr lang="en-US" sz="2600" dirty="0"/>
              <a:t> </a:t>
            </a:r>
            <a:r>
              <a:rPr lang="en-US" sz="2600" dirty="0">
                <a:solidFill>
                  <a:srgbClr val="FF0000"/>
                </a:solidFill>
              </a:rPr>
              <a:t>STACKSIZE</a:t>
            </a:r>
            <a:r>
              <a:rPr lang="en-US" sz="2600" dirty="0"/>
              <a:t> which gives the </a:t>
            </a:r>
            <a:r>
              <a:rPr lang="en-US" sz="2600" dirty="0" smtClean="0"/>
              <a:t>maximum number </a:t>
            </a:r>
            <a:r>
              <a:rPr lang="en-US" sz="2600" dirty="0"/>
              <a:t>of elements that can be hold by the stack.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5029200"/>
            <a:ext cx="6858000" cy="1565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D41D7-85EA-4DE9-8D08-61B440CE9D8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447800"/>
            <a:ext cx="8229600" cy="4848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/>
              <a:t>Array representation of stacks</a:t>
            </a:r>
            <a:endParaRPr lang="en-US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D41D7-85EA-4DE9-8D08-61B440CE9D83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rmAutofit/>
          </a:bodyPr>
          <a:lstStyle/>
          <a:p>
            <a:r>
              <a:rPr lang="en-US" sz="2600" dirty="0" smtClean="0"/>
              <a:t>Push an item onto the top of the stack (insert an item)</a:t>
            </a:r>
          </a:p>
          <a:p>
            <a:endParaRPr lang="en-US" sz="26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752600"/>
            <a:ext cx="7277100" cy="4963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/>
              <a:t>Push Operation</a:t>
            </a:r>
            <a:endParaRPr lang="en-US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D41D7-85EA-4DE9-8D08-61B440CE9D83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Push Operation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Push an item onto the top of the stack (insert an item)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2590800"/>
            <a:ext cx="8991601" cy="2467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D41D7-85EA-4DE9-8D08-61B440CE9D83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676</Words>
  <Application>Microsoft Office PowerPoint</Application>
  <PresentationFormat>On-screen Show (4:3)</PresentationFormat>
  <Paragraphs>87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Data Structure and Algorithm CSE-225</vt:lpstr>
      <vt:lpstr>STACKS</vt:lpstr>
      <vt:lpstr>What is STACKS ?</vt:lpstr>
      <vt:lpstr>What is STACKS ?</vt:lpstr>
      <vt:lpstr>Basic operations</vt:lpstr>
      <vt:lpstr>Array representation of stacks</vt:lpstr>
      <vt:lpstr>Array representation of stacks</vt:lpstr>
      <vt:lpstr>Push Operation</vt:lpstr>
      <vt:lpstr>Push Operation</vt:lpstr>
      <vt:lpstr>Pop Operation</vt:lpstr>
      <vt:lpstr>Pop Operation</vt:lpstr>
      <vt:lpstr>Slide 12</vt:lpstr>
      <vt:lpstr>Slide 13</vt:lpstr>
      <vt:lpstr>Slide 14</vt:lpstr>
      <vt:lpstr>Application of the Stack (Arithmetic Expressions)</vt:lpstr>
      <vt:lpstr>Application of the Stack (Arithmetic Expressions)</vt:lpstr>
      <vt:lpstr>Application of the Stack (Arithmetic Expressions)</vt:lpstr>
      <vt:lpstr>Transforming Infix Expression into Postfix Expression</vt:lpstr>
      <vt:lpstr>Transforming Infix Expression into Postfix Expression</vt:lpstr>
      <vt:lpstr>Slide 20</vt:lpstr>
      <vt:lpstr>Evaluation of Postfix Expression</vt:lpstr>
      <vt:lpstr>Evaluation of Postfix Expression</vt:lpstr>
      <vt:lpstr>Evaluation of Postfix Expression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27</cp:revision>
  <dcterms:created xsi:type="dcterms:W3CDTF">2016-09-02T13:36:16Z</dcterms:created>
  <dcterms:modified xsi:type="dcterms:W3CDTF">2016-09-11T17:24:03Z</dcterms:modified>
</cp:coreProperties>
</file>