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284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5" d="100"/>
          <a:sy n="115" d="100"/>
        </p:scale>
        <p:origin x="132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2A5E0AA-F0FF-4A6D-A0F9-32C143AA8A6F}" type="datetimeFigureOut">
              <a:rPr lang="en-US" smtClean="0"/>
              <a:pPr/>
              <a:t>14-Nov-16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175FC0-1ADB-4AC4-917F-C719BCA790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7967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202AA-E8D5-4653-BF45-BAA2F131FF50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26CAF9-2BF5-4B17-9D06-AF2647B04637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1BA30-AED4-4777-8443-702C58BF93F6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1BBA-CF27-49B3-A569-2CC23EB28ED4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71FB2A-D0F1-4007-BD80-E23EAC0915EF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345A6C-43B8-43A9-9CDC-1B3B91CFD306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C0A896-4DDD-42EC-9887-048D2B03148D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C0099-01B6-41E5-AD79-EE8161E1B186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4AA10C-8EAB-4EB8-9BF1-528376720B3D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F087A2-CB9A-40B2-9EFA-29308AAD9E51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92E8FE-D9AD-4453-984A-52EFAADEA0B8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98C06-CCA3-4C41-8FF1-30992477A647}" type="datetime1">
              <a:rPr lang="en-US" smtClean="0"/>
              <a:pPr/>
              <a:t>14-Nov-16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14CC53-86CF-46ED-ACD4-F4BC492F483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Data Structure and Algorithm</a:t>
            </a:r>
            <a:br>
              <a:rPr lang="en-US" dirty="0" smtClean="0"/>
            </a:br>
            <a:r>
              <a:rPr lang="en-US" dirty="0" smtClean="0"/>
              <a:t>CSE-225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Mohammad Abu </a:t>
            </a:r>
            <a:r>
              <a:rPr lang="en-US" dirty="0" err="1" smtClean="0"/>
              <a:t>Yousuf</a:t>
            </a:r>
            <a:endParaRPr lang="en-US" dirty="0" smtClean="0"/>
          </a:p>
          <a:p>
            <a:r>
              <a:rPr lang="en-US" dirty="0" smtClean="0"/>
              <a:t>yousuf@juniv.edu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07F5-28AE-4AE6-8B5B-CE93143D4EC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lnSpcReduction="10000"/>
          </a:bodyPr>
          <a:lstStyle/>
          <a:p>
            <a:pPr algn="just"/>
            <a:r>
              <a:rPr lang="en-US" sz="2600" dirty="0"/>
              <a:t>The </a:t>
            </a:r>
            <a:r>
              <a:rPr lang="en-US" sz="2600" b="1" i="1" dirty="0"/>
              <a:t>running time of an algorithm on a particular input is the number of </a:t>
            </a:r>
            <a:r>
              <a:rPr lang="en-US" sz="2600" b="1" i="1" dirty="0" smtClean="0"/>
              <a:t>primitive </a:t>
            </a:r>
            <a:r>
              <a:rPr lang="en-US" sz="2600" dirty="0" smtClean="0"/>
              <a:t>operations </a:t>
            </a:r>
            <a:r>
              <a:rPr lang="en-US" sz="2600" dirty="0"/>
              <a:t>or “steps” executed</a:t>
            </a:r>
            <a:r>
              <a:rPr lang="en-US" sz="2600" dirty="0" smtClean="0"/>
              <a:t>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It </a:t>
            </a:r>
            <a:r>
              <a:rPr lang="en-US" sz="2600" dirty="0"/>
              <a:t>is convenient to define the notion of step </a:t>
            </a:r>
            <a:r>
              <a:rPr lang="en-US" sz="2600" dirty="0" smtClean="0"/>
              <a:t>so that </a:t>
            </a:r>
            <a:r>
              <a:rPr lang="en-US" sz="2600" dirty="0"/>
              <a:t>it is as machine-independent as possible. For the moment, let us adopt </a:t>
            </a:r>
            <a:r>
              <a:rPr lang="en-US" sz="2600" dirty="0" smtClean="0"/>
              <a:t>the following </a:t>
            </a:r>
            <a:r>
              <a:rPr lang="en-US" sz="2600" dirty="0"/>
              <a:t>view. A constant amount of time is required to execute each line of </a:t>
            </a:r>
            <a:r>
              <a:rPr lang="en-US" sz="2600" dirty="0" smtClean="0"/>
              <a:t>our </a:t>
            </a:r>
            <a:r>
              <a:rPr lang="en-US" sz="2600" dirty="0" err="1" smtClean="0"/>
              <a:t>pseudocode</a:t>
            </a:r>
            <a:r>
              <a:rPr lang="en-US" sz="2600" dirty="0"/>
              <a:t>. </a:t>
            </a:r>
            <a:endParaRPr lang="en-US" sz="2600" dirty="0" smtClean="0"/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One </a:t>
            </a:r>
            <a:r>
              <a:rPr lang="en-US" sz="2600" dirty="0"/>
              <a:t>line may take a different amount of time than another line, </a:t>
            </a:r>
            <a:r>
              <a:rPr lang="en-US" sz="2600" dirty="0" smtClean="0"/>
              <a:t>but we </a:t>
            </a:r>
            <a:r>
              <a:rPr lang="en-US" sz="2600" dirty="0"/>
              <a:t>shall assume that each execution of the </a:t>
            </a:r>
            <a:r>
              <a:rPr lang="en-US" sz="2600" i="1" dirty="0" err="1" smtClean="0"/>
              <a:t>ith</a:t>
            </a:r>
            <a:r>
              <a:rPr lang="en-US" sz="2600" dirty="0" smtClean="0"/>
              <a:t> </a:t>
            </a:r>
            <a:r>
              <a:rPr lang="en-US" sz="2600" dirty="0"/>
              <a:t>line takes time </a:t>
            </a:r>
            <a:r>
              <a:rPr lang="en-US" sz="2600" i="1" dirty="0" err="1" smtClean="0"/>
              <a:t>c</a:t>
            </a:r>
            <a:r>
              <a:rPr lang="en-US" sz="2600" i="1" baseline="-25000" dirty="0" err="1"/>
              <a:t>i</a:t>
            </a:r>
            <a:r>
              <a:rPr lang="en-US" sz="2600" dirty="0" smtClean="0"/>
              <a:t>, </a:t>
            </a:r>
            <a:r>
              <a:rPr lang="en-US" sz="2600" dirty="0"/>
              <a:t>where </a:t>
            </a:r>
            <a:r>
              <a:rPr lang="en-US" sz="2600" i="1" dirty="0" err="1" smtClean="0"/>
              <a:t>c</a:t>
            </a:r>
            <a:r>
              <a:rPr lang="en-US" sz="2600" i="1" baseline="-25000" dirty="0" err="1" smtClean="0"/>
              <a:t>i</a:t>
            </a:r>
            <a:r>
              <a:rPr lang="en-US" sz="2600" baseline="-25000" dirty="0" smtClean="0"/>
              <a:t> </a:t>
            </a:r>
            <a:r>
              <a:rPr lang="en-US" sz="2600" dirty="0" smtClean="0"/>
              <a:t>is a constant</a:t>
            </a:r>
            <a:r>
              <a:rPr lang="en-US" sz="2600" dirty="0"/>
              <a:t>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algorithms(3)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smtClean="0"/>
              <a:t>We start by presenting the INSERTION-SORT procedure with the time </a:t>
            </a:r>
            <a:r>
              <a:rPr lang="en-US" sz="2600" b="1" i="1" dirty="0" smtClean="0"/>
              <a:t>“cost” </a:t>
            </a:r>
            <a:r>
              <a:rPr lang="en-US" sz="2600" dirty="0" smtClean="0"/>
              <a:t>of each statement and the number of times each statement is executed.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For each </a:t>
            </a:r>
            <a:r>
              <a:rPr lang="en-US" sz="2600" b="1" i="1" dirty="0" smtClean="0"/>
              <a:t>j = 2,3,……,n, </a:t>
            </a:r>
            <a:r>
              <a:rPr lang="en-US" sz="2600" dirty="0" smtClean="0"/>
              <a:t>where </a:t>
            </a:r>
            <a:r>
              <a:rPr lang="en-US" sz="2600" b="1" i="1" dirty="0" smtClean="0"/>
              <a:t>n = </a:t>
            </a:r>
            <a:r>
              <a:rPr lang="en-US" sz="2600" b="1" i="1" dirty="0" err="1" smtClean="0"/>
              <a:t>A.length</a:t>
            </a:r>
            <a:r>
              <a:rPr lang="en-US" sz="2600" dirty="0" smtClean="0"/>
              <a:t>, we let </a:t>
            </a:r>
            <a:r>
              <a:rPr lang="en-US" sz="2600" b="1" i="1" dirty="0" err="1" smtClean="0"/>
              <a:t>t</a:t>
            </a:r>
            <a:r>
              <a:rPr lang="en-US" sz="2600" b="1" i="1" baseline="-25000" dirty="0" err="1" smtClean="0"/>
              <a:t>j</a:t>
            </a:r>
            <a:r>
              <a:rPr lang="en-US" sz="2600" dirty="0" smtClean="0"/>
              <a:t> denote the number of times the while loop test in line 5 is executed for that value of </a:t>
            </a:r>
            <a:r>
              <a:rPr lang="en-US" sz="2600" b="1" dirty="0" smtClean="0"/>
              <a:t>j</a:t>
            </a:r>
            <a:r>
              <a:rPr lang="en-US" sz="2600" dirty="0" smtClean="0"/>
              <a:t>. When a for or while loop exits in the usual way (i.e., due to the test in the loop header), the test is executed one time more than the loop body. </a:t>
            </a:r>
          </a:p>
          <a:p>
            <a:pPr algn="just"/>
            <a:r>
              <a:rPr lang="en-US" sz="2600" dirty="0" smtClean="0"/>
              <a:t>We assume that comments are not executable statements, and so they take no time.</a:t>
            </a:r>
            <a:endParaRPr lang="en-US" sz="2600" dirty="0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algorithms(4)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447800"/>
            <a:ext cx="7047089" cy="33528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algorithms(5)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4800" y="1676400"/>
            <a:ext cx="8464692" cy="335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algorithms(6)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905000"/>
            <a:ext cx="8321187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algorithms(7)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457200"/>
            <a:ext cx="7970153" cy="909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914" y="1371600"/>
            <a:ext cx="7240086" cy="54236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Order of growth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066800"/>
            <a:ext cx="8991600" cy="5562600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en-US" sz="2600" dirty="0" smtClean="0"/>
              <a:t>We used some simplifying abstractions to ease our analysis of the INSERTIONSORT procedure. 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First, we ignored the actual cost of each statement, using the constants </a:t>
            </a:r>
            <a:r>
              <a:rPr lang="en-US" sz="2600" b="1" i="1" dirty="0" err="1" smtClean="0"/>
              <a:t>c</a:t>
            </a:r>
            <a:r>
              <a:rPr lang="en-US" sz="2600" b="1" i="1" baseline="-25000" dirty="0" err="1" smtClean="0"/>
              <a:t>i</a:t>
            </a:r>
            <a:r>
              <a:rPr lang="en-US" sz="2600" dirty="0" smtClean="0"/>
              <a:t> to represent these costs.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Then, we observed that even these constants give us more detail than we really need: we expressed the worst-case running time as </a:t>
            </a:r>
            <a:r>
              <a:rPr lang="en-US" sz="2600" b="1" i="1" dirty="0" smtClean="0"/>
              <a:t>an</a:t>
            </a:r>
            <a:r>
              <a:rPr lang="en-US" sz="2600" b="1" i="1" baseline="30000" dirty="0" smtClean="0"/>
              <a:t>2</a:t>
            </a:r>
            <a:r>
              <a:rPr lang="en-US" sz="2600" b="1" i="1" dirty="0" smtClean="0"/>
              <a:t> + </a:t>
            </a:r>
            <a:r>
              <a:rPr lang="en-US" sz="2600" b="1" i="1" dirty="0" err="1" smtClean="0"/>
              <a:t>bn</a:t>
            </a:r>
            <a:r>
              <a:rPr lang="en-US" sz="2600" b="1" i="1" dirty="0" smtClean="0"/>
              <a:t> + c</a:t>
            </a:r>
            <a:r>
              <a:rPr lang="en-US" sz="2600" dirty="0" smtClean="0"/>
              <a:t> for some constants </a:t>
            </a:r>
            <a:r>
              <a:rPr lang="en-US" sz="2600" b="1" i="1" dirty="0" smtClean="0"/>
              <a:t>a, b</a:t>
            </a:r>
            <a:r>
              <a:rPr lang="en-US" sz="2600" dirty="0" smtClean="0"/>
              <a:t>, and </a:t>
            </a:r>
            <a:r>
              <a:rPr lang="en-US" sz="2600" b="1" i="1" dirty="0" smtClean="0"/>
              <a:t>c</a:t>
            </a:r>
            <a:r>
              <a:rPr lang="en-US" sz="2600" dirty="0" smtClean="0"/>
              <a:t> that depend on the statement costs </a:t>
            </a:r>
            <a:r>
              <a:rPr lang="en-US" sz="2600" b="1" i="1" dirty="0" err="1" smtClean="0"/>
              <a:t>c</a:t>
            </a:r>
            <a:r>
              <a:rPr lang="en-US" sz="2600" b="1" i="1" baseline="-25000" dirty="0" err="1" smtClean="0"/>
              <a:t>i</a:t>
            </a:r>
            <a:r>
              <a:rPr lang="en-US" sz="2600" dirty="0" smtClean="0"/>
              <a:t> . We thus ignored not only the actual statement costs, but also the abstract costs </a:t>
            </a:r>
            <a:r>
              <a:rPr lang="en-US" sz="2600" b="1" i="1" dirty="0" err="1" smtClean="0"/>
              <a:t>c</a:t>
            </a:r>
            <a:r>
              <a:rPr lang="en-US" sz="2600" b="1" i="1" baseline="-25000" dirty="0" err="1" smtClean="0"/>
              <a:t>i</a:t>
            </a:r>
            <a:r>
              <a:rPr lang="en-US" sz="2600" dirty="0" smtClean="0"/>
              <a:t> .</a:t>
            </a:r>
          </a:p>
          <a:p>
            <a:pPr algn="just"/>
            <a:endParaRPr lang="en-US" sz="2600" dirty="0" smtClean="0"/>
          </a:p>
          <a:p>
            <a:pPr algn="just"/>
            <a:r>
              <a:rPr lang="en-US" sz="2600" dirty="0" smtClean="0"/>
              <a:t>We shall now make one more simplifying abstraction: it is the rate of growth, or order of growth, of the running time that really interests us.</a:t>
            </a:r>
          </a:p>
          <a:p>
            <a:pPr algn="just"/>
            <a:endParaRPr lang="en-US" sz="2600" dirty="0" smtClean="0"/>
          </a:p>
          <a:p>
            <a:r>
              <a:rPr lang="en-US" sz="2800" dirty="0"/>
              <a:t>We therefore </a:t>
            </a:r>
            <a:r>
              <a:rPr lang="en-US" sz="2800" dirty="0" smtClean="0"/>
              <a:t>consider only </a:t>
            </a:r>
            <a:r>
              <a:rPr lang="en-US" sz="2800" dirty="0"/>
              <a:t>the leading term of a formula (e.g., </a:t>
            </a:r>
            <a:r>
              <a:rPr lang="en-US" sz="2800" b="1" i="1" dirty="0"/>
              <a:t>an</a:t>
            </a:r>
            <a:r>
              <a:rPr lang="en-US" sz="2800" b="1" i="1" baseline="30000" dirty="0"/>
              <a:t>2</a:t>
            </a:r>
            <a:r>
              <a:rPr lang="en-US" sz="2800" dirty="0"/>
              <a:t>), since the lower-order terms </a:t>
            </a:r>
            <a:r>
              <a:rPr lang="en-US" sz="2800" dirty="0" smtClean="0"/>
              <a:t>are relatively </a:t>
            </a:r>
            <a:r>
              <a:rPr lang="en-US" sz="2800" dirty="0"/>
              <a:t>insignificant for large values of n.</a:t>
            </a:r>
            <a:endParaRPr lang="en-US" sz="2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895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800" b="1" dirty="0" smtClean="0"/>
              <a:t>Divide and Conquer </a:t>
            </a:r>
            <a:r>
              <a:rPr lang="en-US" sz="3800" b="1" dirty="0"/>
              <a:t>algorithms</a:t>
            </a:r>
            <a:endParaRPr lang="en-US" sz="3800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800" dirty="0"/>
              <a:t>For </a:t>
            </a:r>
            <a:r>
              <a:rPr lang="en-US" sz="2800" dirty="0" smtClean="0"/>
              <a:t>insertion sort</a:t>
            </a:r>
            <a:r>
              <a:rPr lang="en-US" sz="2800" dirty="0"/>
              <a:t>, we used an </a:t>
            </a:r>
            <a:r>
              <a:rPr lang="en-US" sz="2800" b="1" i="1" dirty="0">
                <a:solidFill>
                  <a:srgbClr val="FF0000"/>
                </a:solidFill>
              </a:rPr>
              <a:t>incremental approach:</a:t>
            </a:r>
            <a:r>
              <a:rPr lang="en-US" sz="2800" b="1" i="1" dirty="0"/>
              <a:t> having sorted the </a:t>
            </a:r>
            <a:r>
              <a:rPr lang="en-US" sz="2800" b="1" i="1" dirty="0" smtClean="0"/>
              <a:t>sub-array A[1…. </a:t>
            </a:r>
            <a:r>
              <a:rPr lang="en-US" sz="2800" b="1" i="1" dirty="0"/>
              <a:t>j </a:t>
            </a:r>
            <a:r>
              <a:rPr lang="en-US" sz="2800" b="1" i="1" dirty="0" smtClean="0"/>
              <a:t>-1], </a:t>
            </a:r>
            <a:r>
              <a:rPr lang="en-US" sz="2800" dirty="0" smtClean="0"/>
              <a:t>we </a:t>
            </a:r>
            <a:r>
              <a:rPr lang="en-US" sz="2800" dirty="0"/>
              <a:t>inserted the single element </a:t>
            </a:r>
            <a:r>
              <a:rPr lang="en-US" sz="2800" dirty="0" smtClean="0"/>
              <a:t>A[j]  </a:t>
            </a:r>
            <a:r>
              <a:rPr lang="en-US" sz="2800" dirty="0"/>
              <a:t>into its proper place, yielding the </a:t>
            </a:r>
            <a:r>
              <a:rPr lang="en-US" sz="2800" dirty="0" smtClean="0"/>
              <a:t>sorted sub-array A[1……j] 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/>
              <a:t>we examine an alternative design approach, known as </a:t>
            </a:r>
            <a:r>
              <a:rPr lang="en-US" sz="2800" dirty="0">
                <a:solidFill>
                  <a:srgbClr val="FF0000"/>
                </a:solidFill>
              </a:rPr>
              <a:t>“</a:t>
            </a:r>
            <a:r>
              <a:rPr lang="en-US" sz="2800" dirty="0" smtClean="0">
                <a:solidFill>
                  <a:srgbClr val="FF0000"/>
                </a:solidFill>
              </a:rPr>
              <a:t>divide and conquer,”. </a:t>
            </a:r>
            <a:r>
              <a:rPr lang="en-US" sz="2800" dirty="0"/>
              <a:t>We’ll use </a:t>
            </a:r>
            <a:r>
              <a:rPr lang="en-US" sz="2800" dirty="0" smtClean="0"/>
              <a:t>divide and conquer </a:t>
            </a:r>
            <a:r>
              <a:rPr lang="en-US" sz="2800" dirty="0"/>
              <a:t>to design a sorting algorithm whose worst-case running time is </a:t>
            </a:r>
            <a:r>
              <a:rPr lang="en-US" sz="2800" dirty="0" smtClean="0"/>
              <a:t>much less </a:t>
            </a:r>
            <a:r>
              <a:rPr lang="en-US" sz="2800" dirty="0"/>
              <a:t>than that of insertion sort.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400" b="1" dirty="0" smtClean="0"/>
              <a:t>The divide-and-conquer approach</a:t>
            </a:r>
            <a:endParaRPr lang="en-US" sz="3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700" dirty="0" smtClean="0"/>
              <a:t>The divide-and-conquer paradigm involves three steps at each level of the recursion:</a:t>
            </a:r>
          </a:p>
          <a:p>
            <a:pPr algn="just">
              <a:buNone/>
            </a:pPr>
            <a:r>
              <a:rPr lang="en-US" sz="2700" b="1" dirty="0" smtClean="0"/>
              <a:t>	Divide</a:t>
            </a:r>
            <a:r>
              <a:rPr lang="en-US" sz="2700" dirty="0" smtClean="0"/>
              <a:t> the problem into a number of sub problems that are smaller instances of the same problem.</a:t>
            </a:r>
          </a:p>
          <a:p>
            <a:pPr algn="just">
              <a:buNone/>
            </a:pPr>
            <a:r>
              <a:rPr lang="en-US" sz="2700" b="1" dirty="0" smtClean="0"/>
              <a:t>	Conque</a:t>
            </a:r>
            <a:r>
              <a:rPr lang="en-US" sz="2700" dirty="0" smtClean="0"/>
              <a:t>r the sub problems by solving them recursively. If the sub problem sizes are small enough, however, just solve the sub problems in a straightforward manner.</a:t>
            </a:r>
          </a:p>
          <a:p>
            <a:pPr algn="just">
              <a:buNone/>
            </a:pPr>
            <a:r>
              <a:rPr lang="en-US" sz="2700" b="1" dirty="0" smtClean="0"/>
              <a:t>	Combine</a:t>
            </a:r>
            <a:r>
              <a:rPr lang="en-US" sz="2700" dirty="0" smtClean="0"/>
              <a:t> the solutions to the sub problems into the solution for the original problem.</a:t>
            </a:r>
          </a:p>
          <a:p>
            <a:pPr algn="just">
              <a:buNone/>
            </a:pP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819400"/>
            <a:ext cx="8229600" cy="1143000"/>
          </a:xfrm>
        </p:spPr>
        <p:txBody>
          <a:bodyPr/>
          <a:lstStyle/>
          <a:p>
            <a:r>
              <a:rPr lang="en-US" dirty="0" smtClean="0"/>
              <a:t>Some Sorting Algorithm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700" dirty="0" smtClean="0"/>
              <a:t>The merge sort algorithm closely follows the divide-and-conquer paradigm. Intuitively, it operates as follows.</a:t>
            </a:r>
          </a:p>
          <a:p>
            <a:pPr algn="just">
              <a:buNone/>
            </a:pPr>
            <a:r>
              <a:rPr lang="en-US" sz="2700" dirty="0" smtClean="0"/>
              <a:t>	Divide: Divide the n-element sequence to be sorted into two subsequences of n=2 elements each.</a:t>
            </a:r>
          </a:p>
          <a:p>
            <a:pPr algn="just">
              <a:buNone/>
            </a:pPr>
            <a:r>
              <a:rPr lang="en-US" sz="2700" dirty="0" smtClean="0"/>
              <a:t>	Conquer: Sort the two subsequences recursively using merge sort.</a:t>
            </a:r>
          </a:p>
          <a:p>
            <a:pPr algn="just">
              <a:buNone/>
            </a:pPr>
            <a:r>
              <a:rPr lang="en-US" sz="2700" dirty="0" smtClean="0"/>
              <a:t>	Combine: Merge the two sorted subsequences to produce the sorted answer</a:t>
            </a:r>
            <a:endParaRPr lang="en-US" sz="27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748" y="2514600"/>
            <a:ext cx="9097011" cy="198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95400" y="329738"/>
            <a:ext cx="6448762" cy="6147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1600200"/>
            <a:ext cx="8262269" cy="2128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57200" y="3733800"/>
            <a:ext cx="8229600" cy="62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838200" y="4572000"/>
            <a:ext cx="7917873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8528" y="2624138"/>
            <a:ext cx="8638789" cy="4233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24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4038600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105400" y="58993"/>
            <a:ext cx="2484929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525528" cy="617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762000"/>
            <a:ext cx="8056306" cy="1809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62200" y="2590800"/>
            <a:ext cx="3652557" cy="2019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57200" y="4648200"/>
            <a:ext cx="8138592" cy="2147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550407"/>
            <a:ext cx="7391400" cy="53696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6019800"/>
            <a:ext cx="8036040" cy="5667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Insertion sort (1)</a:t>
            </a:r>
            <a:endParaRPr lang="en-US" sz="32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838200"/>
            <a:ext cx="793191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19400" y="2670495"/>
            <a:ext cx="3962400" cy="3901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just"/>
            <a:r>
              <a:rPr lang="en-US" sz="2600" dirty="0" err="1" smtClean="0"/>
              <a:t>Pseudocode</a:t>
            </a:r>
            <a:r>
              <a:rPr lang="en-US" sz="2600" dirty="0" smtClean="0"/>
              <a:t> </a:t>
            </a:r>
            <a:r>
              <a:rPr lang="en-US" sz="2600" dirty="0"/>
              <a:t>for insertion sort as a procedure called </a:t>
            </a:r>
            <a:r>
              <a:rPr lang="en-US" sz="2600" dirty="0" smtClean="0"/>
              <a:t>INSERTIONSORT, which </a:t>
            </a:r>
            <a:r>
              <a:rPr lang="en-US" sz="2600" dirty="0"/>
              <a:t>takes as a parameter an array </a:t>
            </a:r>
            <a:r>
              <a:rPr lang="en-US" sz="2600" dirty="0" smtClean="0"/>
              <a:t>A[1…n] </a:t>
            </a:r>
            <a:r>
              <a:rPr lang="en-US" sz="2600" dirty="0"/>
              <a:t>containing a sequence </a:t>
            </a:r>
            <a:r>
              <a:rPr lang="en-US" sz="2600" dirty="0" smtClean="0"/>
              <a:t>of length </a:t>
            </a:r>
            <a:r>
              <a:rPr lang="en-US" sz="2600" dirty="0"/>
              <a:t>n that is to be sorted. (In the code, the number n of elements in A is </a:t>
            </a:r>
            <a:r>
              <a:rPr lang="en-US" sz="2600" dirty="0" smtClean="0"/>
              <a:t>denoted by </a:t>
            </a:r>
            <a:r>
              <a:rPr lang="en-US" sz="2600" dirty="0" err="1" smtClean="0"/>
              <a:t>A.</a:t>
            </a:r>
            <a:r>
              <a:rPr lang="en-US" sz="2600" i="1" dirty="0" err="1" smtClean="0"/>
              <a:t>length</a:t>
            </a:r>
            <a:r>
              <a:rPr lang="en-US" sz="2600" i="1" dirty="0"/>
              <a:t>.) </a:t>
            </a:r>
            <a:endParaRPr lang="en-US" sz="2600" i="1" dirty="0" smtClean="0"/>
          </a:p>
          <a:p>
            <a:pPr algn="just"/>
            <a:r>
              <a:rPr lang="en-US" sz="2600" i="1" dirty="0" smtClean="0"/>
              <a:t>The </a:t>
            </a:r>
            <a:r>
              <a:rPr lang="en-US" sz="2600" i="1" dirty="0"/>
              <a:t>algorithm sorts the input numbers </a:t>
            </a:r>
            <a:r>
              <a:rPr lang="en-US" sz="2600" b="1" i="1" dirty="0"/>
              <a:t>in place: it rearranges </a:t>
            </a:r>
            <a:r>
              <a:rPr lang="en-US" sz="2600" b="1" i="1" dirty="0" smtClean="0"/>
              <a:t>the </a:t>
            </a:r>
            <a:r>
              <a:rPr lang="en-US" sz="2600" dirty="0" smtClean="0"/>
              <a:t>numbers </a:t>
            </a:r>
            <a:r>
              <a:rPr lang="en-US" sz="2600" dirty="0"/>
              <a:t>within the array A, with at most a constant number of them stored </a:t>
            </a:r>
            <a:r>
              <a:rPr lang="en-US" sz="2600" dirty="0" smtClean="0"/>
              <a:t>outside the </a:t>
            </a:r>
            <a:r>
              <a:rPr lang="en-US" sz="2600" dirty="0"/>
              <a:t>array at any time. </a:t>
            </a:r>
            <a:endParaRPr lang="en-US" sz="2600" dirty="0" smtClean="0"/>
          </a:p>
          <a:p>
            <a:pPr algn="just"/>
            <a:r>
              <a:rPr lang="en-US" sz="2600" dirty="0" smtClean="0"/>
              <a:t>The </a:t>
            </a:r>
            <a:r>
              <a:rPr lang="en-US" sz="2600" dirty="0"/>
              <a:t>input array A contains the sorted output sequence </a:t>
            </a:r>
            <a:r>
              <a:rPr lang="en-US" sz="2600" dirty="0" smtClean="0"/>
              <a:t>when the </a:t>
            </a:r>
            <a:r>
              <a:rPr lang="en-US" sz="2600" dirty="0"/>
              <a:t>INSERTION-SORT procedure is finished.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Insertion sort (2)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3318" y="1066800"/>
            <a:ext cx="8594292" cy="2152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2400" y="3581400"/>
            <a:ext cx="8878421" cy="1628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Insertion sort (3)</a:t>
            </a:r>
            <a:endParaRPr lang="en-US" sz="3200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14400" y="1752600"/>
            <a:ext cx="6982075" cy="3276600"/>
          </a:xfrm>
          <a:prstGeom prst="rect">
            <a:avLst/>
          </a:prstGeom>
          <a:noFill/>
          <a:ln w="9525">
            <a:solidFill>
              <a:schemeClr val="accent1"/>
            </a:solidFill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Insertion sort (4)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1371600"/>
            <a:ext cx="8459906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Insertion sort (5)</a:t>
            </a:r>
            <a:endParaRPr lang="en-US" sz="32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algorithms(1)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791200"/>
          </a:xfrm>
        </p:spPr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2800" b="1" dirty="0"/>
              <a:t>Analysis of insertion </a:t>
            </a:r>
            <a:r>
              <a:rPr lang="en-US" sz="2800" b="1" dirty="0" smtClean="0"/>
              <a:t>sort:</a:t>
            </a:r>
          </a:p>
          <a:p>
            <a:pPr algn="just"/>
            <a:r>
              <a:rPr lang="en-US" sz="2800" dirty="0"/>
              <a:t>The time taken by the INSERTION-SORT procedure depends on the input: sorting </a:t>
            </a:r>
            <a:r>
              <a:rPr lang="en-US" sz="2800" dirty="0" smtClean="0"/>
              <a:t>a thousand </a:t>
            </a:r>
            <a:r>
              <a:rPr lang="en-US" sz="2800" dirty="0"/>
              <a:t>numbers takes longer than sorting three numbers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Moreover, </a:t>
            </a:r>
            <a:r>
              <a:rPr lang="en-US" sz="2800" dirty="0" smtClean="0"/>
              <a:t>INSERTIONSORT can </a:t>
            </a:r>
            <a:r>
              <a:rPr lang="en-US" sz="2800" dirty="0"/>
              <a:t>take different amounts of time to sort two input sequences of the </a:t>
            </a:r>
            <a:r>
              <a:rPr lang="en-US" sz="2800" dirty="0" smtClean="0"/>
              <a:t>same size </a:t>
            </a:r>
            <a:r>
              <a:rPr lang="en-US" sz="2800" dirty="0"/>
              <a:t>depending on how nearly sorted they already are</a:t>
            </a:r>
            <a:r>
              <a:rPr lang="en-US" sz="2800" dirty="0" smtClean="0"/>
              <a:t>.</a:t>
            </a:r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 </a:t>
            </a:r>
            <a:r>
              <a:rPr lang="en-US" sz="2800" dirty="0"/>
              <a:t>In general, the time </a:t>
            </a:r>
            <a:r>
              <a:rPr lang="en-US" sz="2800" dirty="0" smtClean="0"/>
              <a:t>taken by </a:t>
            </a:r>
            <a:r>
              <a:rPr lang="en-US" sz="2800" dirty="0"/>
              <a:t>an algorithm grows with the size of the input, so it is traditional to describe </a:t>
            </a:r>
            <a:r>
              <a:rPr lang="en-US" sz="2800" dirty="0" smtClean="0"/>
              <a:t>the running </a:t>
            </a:r>
            <a:r>
              <a:rPr lang="en-US" sz="2800" dirty="0"/>
              <a:t>time of a program as a function of the size of its input. </a:t>
            </a:r>
            <a:endParaRPr lang="en-US" sz="2800" dirty="0" smtClean="0"/>
          </a:p>
          <a:p>
            <a:pPr algn="just"/>
            <a:endParaRPr lang="en-US" sz="2800" dirty="0" smtClean="0"/>
          </a:p>
          <a:p>
            <a:pPr algn="just"/>
            <a:r>
              <a:rPr lang="en-US" sz="2800" dirty="0" smtClean="0"/>
              <a:t>To </a:t>
            </a:r>
            <a:r>
              <a:rPr lang="en-US" sz="2800" dirty="0"/>
              <a:t>do so, we </a:t>
            </a:r>
            <a:r>
              <a:rPr lang="en-US" sz="2800" dirty="0" smtClean="0"/>
              <a:t>need to </a:t>
            </a:r>
            <a:r>
              <a:rPr lang="en-US" sz="2800" dirty="0"/>
              <a:t>define the terms “running time” and “size of input” more carefully.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algn="just"/>
            <a:r>
              <a:rPr lang="en-US" dirty="0"/>
              <a:t>The best notion for </a:t>
            </a:r>
            <a:r>
              <a:rPr lang="en-US" b="1" i="1" dirty="0"/>
              <a:t>input size depends on the problem being studied. For </a:t>
            </a:r>
            <a:r>
              <a:rPr lang="en-US" b="1" i="1" dirty="0" smtClean="0"/>
              <a:t>many </a:t>
            </a:r>
            <a:r>
              <a:rPr lang="en-US" dirty="0" smtClean="0"/>
              <a:t>problems</a:t>
            </a:r>
            <a:r>
              <a:rPr lang="en-US" dirty="0"/>
              <a:t>, such as sorting or computing discrete Fourier transforms, the most </a:t>
            </a:r>
            <a:r>
              <a:rPr lang="en-US" dirty="0" smtClean="0"/>
              <a:t>natural measure </a:t>
            </a:r>
            <a:r>
              <a:rPr lang="en-US" dirty="0"/>
              <a:t>is the </a:t>
            </a:r>
            <a:r>
              <a:rPr lang="en-US" i="1" dirty="0"/>
              <a:t>number of items in the </a:t>
            </a:r>
            <a:r>
              <a:rPr lang="en-US" i="1" dirty="0">
                <a:solidFill>
                  <a:srgbClr val="FF0000"/>
                </a:solidFill>
              </a:rPr>
              <a:t>input—for example, the array size </a:t>
            </a:r>
            <a:r>
              <a:rPr lang="en-US" b="1" i="1" dirty="0" smtClean="0">
                <a:solidFill>
                  <a:srgbClr val="FF0000"/>
                </a:solidFill>
              </a:rPr>
              <a:t>n</a:t>
            </a:r>
            <a:r>
              <a:rPr lang="en-US" i="1" dirty="0" smtClean="0">
                <a:solidFill>
                  <a:srgbClr val="FF0000"/>
                </a:solidFill>
              </a:rPr>
              <a:t> </a:t>
            </a:r>
            <a:r>
              <a:rPr lang="en-US" dirty="0" smtClean="0">
                <a:solidFill>
                  <a:srgbClr val="FF0000"/>
                </a:solidFill>
              </a:rPr>
              <a:t>for </a:t>
            </a:r>
            <a:r>
              <a:rPr lang="en-US" dirty="0">
                <a:solidFill>
                  <a:srgbClr val="FF0000"/>
                </a:solidFill>
              </a:rPr>
              <a:t>sorting</a:t>
            </a:r>
            <a:r>
              <a:rPr lang="en-US" dirty="0"/>
              <a:t>. </a:t>
            </a:r>
            <a:endParaRPr lang="en-US" dirty="0" smtClean="0"/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many other problems, such as multiplying two integers, the </a:t>
            </a:r>
            <a:r>
              <a:rPr lang="en-US" dirty="0" smtClean="0"/>
              <a:t>best measure </a:t>
            </a:r>
            <a:r>
              <a:rPr lang="en-US" dirty="0"/>
              <a:t>of input size is the </a:t>
            </a:r>
            <a:r>
              <a:rPr lang="en-US" i="1" dirty="0"/>
              <a:t>total number of bits needed to represent the input </a:t>
            </a:r>
            <a:r>
              <a:rPr lang="en-US" i="1" dirty="0" smtClean="0"/>
              <a:t>in </a:t>
            </a:r>
            <a:r>
              <a:rPr lang="en-US" dirty="0" smtClean="0"/>
              <a:t>ordinary </a:t>
            </a:r>
            <a:r>
              <a:rPr lang="en-US" dirty="0"/>
              <a:t>binary </a:t>
            </a:r>
            <a:r>
              <a:rPr lang="en-US" dirty="0" smtClean="0"/>
              <a:t>notation.</a:t>
            </a:r>
          </a:p>
          <a:p>
            <a:pPr algn="just"/>
            <a:endParaRPr lang="en-US" dirty="0" smtClean="0"/>
          </a:p>
          <a:p>
            <a:pPr algn="just"/>
            <a:r>
              <a:rPr lang="en-US" dirty="0" smtClean="0"/>
              <a:t>Sometimes</a:t>
            </a:r>
            <a:r>
              <a:rPr lang="en-US" dirty="0"/>
              <a:t>, it is more appropriate to describe the size </a:t>
            </a:r>
            <a:r>
              <a:rPr lang="en-US" dirty="0" smtClean="0"/>
              <a:t>of the </a:t>
            </a:r>
            <a:r>
              <a:rPr lang="en-US" dirty="0"/>
              <a:t>input with two numbers rather than one. For instance, if the input to an </a:t>
            </a:r>
            <a:r>
              <a:rPr lang="en-US" dirty="0" smtClean="0"/>
              <a:t>algorithm is </a:t>
            </a:r>
            <a:r>
              <a:rPr lang="en-US" dirty="0"/>
              <a:t>a graph, the input size can be described by the numbers of vertices </a:t>
            </a:r>
            <a:r>
              <a:rPr lang="en-US" dirty="0" smtClean="0"/>
              <a:t>and edges </a:t>
            </a:r>
            <a:r>
              <a:rPr lang="en-US" dirty="0"/>
              <a:t>in the graph.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639762"/>
          </a:xfrm>
        </p:spPr>
        <p:txBody>
          <a:bodyPr>
            <a:normAutofit/>
          </a:bodyPr>
          <a:lstStyle/>
          <a:p>
            <a:r>
              <a:rPr lang="en-US" sz="3200" b="1" dirty="0"/>
              <a:t>Analyzing </a:t>
            </a:r>
            <a:r>
              <a:rPr lang="en-US" sz="3200" b="1" dirty="0" smtClean="0"/>
              <a:t>algorithms(2)</a:t>
            </a:r>
            <a:endParaRPr lang="en-US" sz="32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14CC53-86CF-46ED-ACD4-F4BC492F4832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919</Words>
  <Application>Microsoft Office PowerPoint</Application>
  <PresentationFormat>On-screen Show (4:3)</PresentationFormat>
  <Paragraphs>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0" baseType="lpstr">
      <vt:lpstr>Arial</vt:lpstr>
      <vt:lpstr>Calibri</vt:lpstr>
      <vt:lpstr>Office Theme</vt:lpstr>
      <vt:lpstr>Data Structure and Algorithm CSE-225</vt:lpstr>
      <vt:lpstr>Some Sorting Algorithm</vt:lpstr>
      <vt:lpstr>Insertion sort (1)</vt:lpstr>
      <vt:lpstr>Insertion sort (2)</vt:lpstr>
      <vt:lpstr>Insertion sort (3)</vt:lpstr>
      <vt:lpstr>Insertion sort (4)</vt:lpstr>
      <vt:lpstr>Insertion sort (5)</vt:lpstr>
      <vt:lpstr>Analyzing algorithms(1)</vt:lpstr>
      <vt:lpstr>Analyzing algorithms(2)</vt:lpstr>
      <vt:lpstr>Analyzing algorithms(3)</vt:lpstr>
      <vt:lpstr>Analyzing algorithms(4)</vt:lpstr>
      <vt:lpstr>Analyzing algorithms(5)</vt:lpstr>
      <vt:lpstr>Analyzing algorithms(6)</vt:lpstr>
      <vt:lpstr>Analyzing algorithms(7)</vt:lpstr>
      <vt:lpstr>PowerPoint Presentation</vt:lpstr>
      <vt:lpstr>Order of growth</vt:lpstr>
      <vt:lpstr>Divide and Conquer algorithms</vt:lpstr>
      <vt:lpstr>PowerPoint Presentation</vt:lpstr>
      <vt:lpstr>The divide-and-conquer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User</dc:creator>
  <cp:lastModifiedBy>Delwar Hosen</cp:lastModifiedBy>
  <cp:revision>23</cp:revision>
  <dcterms:created xsi:type="dcterms:W3CDTF">2015-04-11T04:12:34Z</dcterms:created>
  <dcterms:modified xsi:type="dcterms:W3CDTF">2016-11-14T14:24:19Z</dcterms:modified>
</cp:coreProperties>
</file>