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94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93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5" d="100"/>
          <a:sy n="65" d="100"/>
        </p:scale>
        <p:origin x="-1500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1AFC2A-BDB0-458A-A721-D7492B9C22AF}" type="datetimeFigureOut">
              <a:rPr lang="en-US" smtClean="0"/>
              <a:pPr/>
              <a:t>7/1/2017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4EF630-AB52-4D92-AD6F-5A2E021E78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89190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FB13B7-8E59-4A33-8647-DBCD5E8343A9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CFCAF-B3CB-4107-A3E7-FF3303B1167D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7078DA-8532-4586-B3CB-074B95BF8027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AB4DD-CCE5-4B24-87AE-0D0874D683B9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0E222-7423-48FC-9D40-819B6E899A90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2FF0D-9767-4ABC-A437-4BF3975F1B8B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633C2-087C-4FE2-8A18-DFE383A84E5F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7CACF-D6EE-4E5A-B210-A1EBB0887F9D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69697-6058-4C6D-B173-C7DB270EA701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DCFFE-A72D-4F86-8756-C34F045540D5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8B286-9CC5-43B9-8E37-F513C2304BD9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94BF5A-1FA4-4EE5-8FEF-C6834A5F5EE9}" type="datetime1">
              <a:rPr lang="en-US" smtClean="0"/>
              <a:pPr/>
              <a:t>7/1/2017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E6A47-E464-4A5C-9D3F-8CDDB1DF761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CSE-225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353" y="304800"/>
            <a:ext cx="8859293" cy="624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04800"/>
            <a:ext cx="8716473" cy="343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Heap Sort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" y="1676401"/>
            <a:ext cx="8914723" cy="3597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352800" y="1828800"/>
            <a:ext cx="2981325" cy="3386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204" y="533400"/>
            <a:ext cx="9004549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Autofit/>
          </a:bodyPr>
          <a:lstStyle/>
          <a:p>
            <a:pPr algn="just"/>
            <a:r>
              <a:rPr lang="en-US" sz="2700" dirty="0" smtClean="0"/>
              <a:t>There are two kinds of binary heaps: </a:t>
            </a:r>
            <a:r>
              <a:rPr lang="en-US" sz="2700" b="1" dirty="0" smtClean="0"/>
              <a:t>max-heaps</a:t>
            </a:r>
            <a:r>
              <a:rPr lang="en-US" sz="2700" dirty="0" smtClean="0"/>
              <a:t> and </a:t>
            </a:r>
            <a:r>
              <a:rPr lang="en-US" sz="2700" b="1" dirty="0" smtClean="0"/>
              <a:t>min-heap</a:t>
            </a:r>
            <a:r>
              <a:rPr lang="en-US" sz="2700" dirty="0" smtClean="0"/>
              <a:t>s. In both kinds, the values in the nodes satisfy a heap property, the specifics of which depend on the kind of heap. </a:t>
            </a:r>
          </a:p>
          <a:p>
            <a:pPr algn="just"/>
            <a:r>
              <a:rPr lang="en-US" sz="2700" dirty="0" smtClean="0"/>
              <a:t>In a </a:t>
            </a:r>
            <a:r>
              <a:rPr lang="en-US" sz="2700" b="1" dirty="0" smtClean="0"/>
              <a:t>max-heap</a:t>
            </a:r>
            <a:r>
              <a:rPr lang="en-US" sz="2700" dirty="0" smtClean="0"/>
              <a:t>, the </a:t>
            </a:r>
            <a:r>
              <a:rPr lang="en-US" sz="2700" b="1" dirty="0" smtClean="0"/>
              <a:t>max-heap</a:t>
            </a:r>
            <a:r>
              <a:rPr lang="en-US" sz="2700" dirty="0" smtClean="0"/>
              <a:t> property is that for every node </a:t>
            </a:r>
            <a:r>
              <a:rPr lang="en-US" sz="2700" b="1" i="1" dirty="0" err="1" smtClean="0"/>
              <a:t>i</a:t>
            </a:r>
            <a:r>
              <a:rPr lang="en-US" sz="2700" dirty="0" smtClean="0"/>
              <a:t> other than the root,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dirty="0" smtClean="0"/>
              <a:t>That </a:t>
            </a:r>
            <a:r>
              <a:rPr lang="en-US" sz="2700" dirty="0"/>
              <a:t>is, the value of a node is at most the value of its parent. Thus, the </a:t>
            </a:r>
            <a:r>
              <a:rPr lang="en-US" sz="2700" dirty="0" smtClean="0"/>
              <a:t>largest element </a:t>
            </a:r>
            <a:r>
              <a:rPr lang="en-US" sz="2700" dirty="0"/>
              <a:t>in </a:t>
            </a:r>
            <a:r>
              <a:rPr lang="en-US" sz="2700" b="1" dirty="0" smtClean="0"/>
              <a:t>a max-heap </a:t>
            </a:r>
            <a:r>
              <a:rPr lang="en-US" sz="2700" dirty="0"/>
              <a:t>is stored at the </a:t>
            </a:r>
            <a:r>
              <a:rPr lang="en-US" sz="2700" b="1" dirty="0"/>
              <a:t>root</a:t>
            </a:r>
            <a:r>
              <a:rPr lang="en-US" sz="2700" dirty="0"/>
              <a:t>, and the </a:t>
            </a:r>
            <a:r>
              <a:rPr lang="en-US" sz="2700" dirty="0" err="1"/>
              <a:t>subtree</a:t>
            </a:r>
            <a:r>
              <a:rPr lang="en-US" sz="2700" dirty="0"/>
              <a:t> rooted at a node </a:t>
            </a:r>
            <a:r>
              <a:rPr lang="en-US" sz="2700" dirty="0" smtClean="0"/>
              <a:t>contains values no larger than that contained at the node itself.</a:t>
            </a:r>
            <a:endParaRPr lang="en-US" sz="2700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24200" y="3810000"/>
            <a:ext cx="2457451" cy="479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700" dirty="0"/>
              <a:t>A </a:t>
            </a:r>
            <a:r>
              <a:rPr lang="en-US" sz="2700" b="1" i="1" dirty="0"/>
              <a:t>min-heap is organized </a:t>
            </a:r>
            <a:r>
              <a:rPr lang="en-US" sz="2700" b="1" i="1" dirty="0" smtClean="0"/>
              <a:t>in </a:t>
            </a:r>
            <a:r>
              <a:rPr lang="en-US" sz="2700" dirty="0" smtClean="0"/>
              <a:t>the </a:t>
            </a:r>
            <a:r>
              <a:rPr lang="en-US" sz="2700" dirty="0"/>
              <a:t>opposite way; the </a:t>
            </a:r>
            <a:r>
              <a:rPr lang="en-US" sz="2700" b="1" i="1" dirty="0"/>
              <a:t>min-heap property is that for every node </a:t>
            </a:r>
            <a:r>
              <a:rPr lang="en-US" sz="2700" b="1" i="1" dirty="0" err="1"/>
              <a:t>i</a:t>
            </a:r>
            <a:r>
              <a:rPr lang="en-US" sz="2700" b="1" i="1" dirty="0"/>
              <a:t> other than </a:t>
            </a:r>
            <a:r>
              <a:rPr lang="en-US" sz="2700" b="1" i="1" dirty="0" smtClean="0"/>
              <a:t>the </a:t>
            </a:r>
            <a:r>
              <a:rPr lang="en-US" sz="2700" dirty="0" smtClean="0"/>
              <a:t>root,</a:t>
            </a:r>
          </a:p>
          <a:p>
            <a:pPr algn="just"/>
            <a:endParaRPr lang="en-US" sz="2700" dirty="0"/>
          </a:p>
          <a:p>
            <a:pPr algn="just"/>
            <a:r>
              <a:rPr lang="en-US" sz="2700" dirty="0"/>
              <a:t>The smallest element in a min-heap is at the root.</a:t>
            </a:r>
          </a:p>
          <a:p>
            <a:pPr algn="just"/>
            <a:r>
              <a:rPr lang="en-US" sz="2700" dirty="0"/>
              <a:t>For the </a:t>
            </a:r>
            <a:r>
              <a:rPr lang="en-US" sz="2700" dirty="0" smtClean="0"/>
              <a:t>heap-sort </a:t>
            </a:r>
            <a:r>
              <a:rPr lang="en-US" sz="2700" dirty="0"/>
              <a:t>algorithm, we use max-heaps. Min-heaps </a:t>
            </a:r>
            <a:r>
              <a:rPr lang="en-US" sz="2700" dirty="0" smtClean="0"/>
              <a:t>commonly implement priority queues.</a:t>
            </a:r>
          </a:p>
          <a:p>
            <a:pPr algn="just"/>
            <a:r>
              <a:rPr lang="en-US" sz="2700" dirty="0" smtClean="0"/>
              <a:t>We shall be precise in specifying whether we need a max-heap or a min-heap for any particular application, and when properties apply to either max-heaps or min-heaps, we just use the term “heap.”</a:t>
            </a:r>
            <a:endParaRPr lang="en-US" sz="2700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2667000"/>
            <a:ext cx="2468994" cy="484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/>
              <a:t>Viewing a heap as a tree, we define the </a:t>
            </a:r>
            <a:r>
              <a:rPr lang="en-US" sz="2700" b="1" i="1" dirty="0"/>
              <a:t>height of a node in a heap to be </a:t>
            </a:r>
            <a:r>
              <a:rPr lang="en-US" sz="2700" b="1" i="1" dirty="0" smtClean="0"/>
              <a:t>the </a:t>
            </a:r>
            <a:r>
              <a:rPr lang="en-US" sz="2700" dirty="0" smtClean="0"/>
              <a:t>number </a:t>
            </a:r>
            <a:r>
              <a:rPr lang="en-US" sz="2700" dirty="0"/>
              <a:t>of edges on the longest simple downward path from the node to a leaf, </a:t>
            </a:r>
            <a:r>
              <a:rPr lang="en-US" sz="2700" dirty="0" smtClean="0"/>
              <a:t>and we </a:t>
            </a:r>
            <a:r>
              <a:rPr lang="en-US" sz="2700" dirty="0"/>
              <a:t>define the height of the heap to be the height of its root.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247" y="1752600"/>
            <a:ext cx="8936345" cy="3367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 smtClean="0"/>
              <a:t>Heap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38400"/>
            <a:ext cx="8229600" cy="1143000"/>
          </a:xfrm>
        </p:spPr>
        <p:txBody>
          <a:bodyPr/>
          <a:lstStyle/>
          <a:p>
            <a:r>
              <a:rPr lang="en-US" b="1" dirty="0" err="1"/>
              <a:t>Quicksort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Maintaining the heap property</a:t>
            </a:r>
            <a:endParaRPr lang="en-US" sz="3200" b="1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9307" y="847572"/>
            <a:ext cx="8809945" cy="197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864923" y="2847536"/>
            <a:ext cx="553231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911" y="381000"/>
            <a:ext cx="9042889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200" y="1981200"/>
            <a:ext cx="900303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6142" y="4800600"/>
            <a:ext cx="9047858" cy="172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8870215" cy="6248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71800" y="6096000"/>
            <a:ext cx="114300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Fig: 6.2</a:t>
            </a:r>
            <a:endParaRPr lang="en-US" sz="2200" b="1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3310726"/>
            <a:ext cx="4724400" cy="3318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17" y="1752600"/>
            <a:ext cx="8972007" cy="2829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 smtClean="0"/>
              <a:t>Building a heap</a:t>
            </a:r>
            <a:endParaRPr lang="en-US" sz="3200" b="1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447800"/>
            <a:ext cx="8299917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32936" y="2368060"/>
            <a:ext cx="808672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57400" y="3429000"/>
            <a:ext cx="3962400" cy="1507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457200" y="1447800"/>
            <a:ext cx="281940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 smtClean="0"/>
              <a:t>Example: Build Heap</a:t>
            </a:r>
            <a:endParaRPr lang="en-US" sz="2300" b="1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438400"/>
            <a:ext cx="8634412" cy="360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600200"/>
            <a:ext cx="8222304" cy="2800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33400"/>
            <a:ext cx="8056366" cy="27193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" y="3657600"/>
            <a:ext cx="861885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The </a:t>
            </a:r>
            <a:r>
              <a:rPr lang="en-US" b="1" dirty="0" err="1" smtClean="0"/>
              <a:t>heapsort</a:t>
            </a:r>
            <a:r>
              <a:rPr lang="en-US" b="1" dirty="0" smtClean="0"/>
              <a:t> algorithm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534401" cy="975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168" y="2286000"/>
            <a:ext cx="8457096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981200"/>
            <a:ext cx="4934203" cy="2300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219200"/>
            <a:ext cx="8458200" cy="3092031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5748" y="4326192"/>
            <a:ext cx="8442158" cy="762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272" y="457200"/>
            <a:ext cx="8997398" cy="202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2533650"/>
            <a:ext cx="9121724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583" y="4648200"/>
            <a:ext cx="9108281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905000"/>
            <a:ext cx="8458200" cy="927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828800"/>
            <a:ext cx="7709647" cy="2438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" y="4572000"/>
            <a:ext cx="8693624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Priority queues</a:t>
            </a:r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1524000"/>
            <a:ext cx="8763000" cy="33642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77588" y="762000"/>
            <a:ext cx="8637812" cy="16430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8110" y="3219450"/>
            <a:ext cx="8873490" cy="356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90599" y="1524000"/>
            <a:ext cx="5345327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4114800"/>
            <a:ext cx="4969151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66800" y="152400"/>
            <a:ext cx="6805612" cy="4890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5334000"/>
            <a:ext cx="8354243" cy="1328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95250"/>
            <a:ext cx="7013237" cy="272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2876550"/>
            <a:ext cx="7991751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1752600"/>
            <a:ext cx="8686800" cy="1847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886200"/>
            <a:ext cx="8502316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28816"/>
            <a:ext cx="3295650" cy="67718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75978" y="1905000"/>
            <a:ext cx="3881783" cy="28194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3749" y="228600"/>
            <a:ext cx="8858023" cy="2676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733800"/>
            <a:ext cx="9144000" cy="27328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Running Time</a:t>
            </a:r>
            <a:endParaRPr lang="en-US" sz="3200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284" y="2209800"/>
            <a:ext cx="9085580" cy="2624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Performance of </a:t>
            </a:r>
            <a:r>
              <a:rPr lang="en-US" sz="3200" b="1" dirty="0" err="1"/>
              <a:t>quicksort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 smtClean="0"/>
              <a:t>The running time of </a:t>
            </a:r>
            <a:r>
              <a:rPr lang="en-US" sz="2700" dirty="0" err="1" smtClean="0"/>
              <a:t>quicksort</a:t>
            </a:r>
            <a:r>
              <a:rPr lang="en-US" sz="2700" dirty="0" smtClean="0"/>
              <a:t> depends on whether the partitioning is balanced or unbalanced, which in turn depends on which elements are used for partitioning.</a:t>
            </a:r>
          </a:p>
          <a:p>
            <a:pPr algn="just"/>
            <a:r>
              <a:rPr lang="en-US" sz="2700" dirty="0" smtClean="0"/>
              <a:t>If the partitioning is balanced, the algorithm runs asymptotically as fast as merge </a:t>
            </a:r>
            <a:r>
              <a:rPr lang="en-US" sz="2700" dirty="0"/>
              <a:t>sort</a:t>
            </a:r>
            <a:r>
              <a:rPr lang="en-US" sz="2700" dirty="0" smtClean="0"/>
              <a:t>.</a:t>
            </a:r>
          </a:p>
          <a:p>
            <a:pPr algn="just"/>
            <a:r>
              <a:rPr lang="en-US" sz="2700" dirty="0" smtClean="0"/>
              <a:t> </a:t>
            </a:r>
            <a:r>
              <a:rPr lang="en-US" sz="2700" dirty="0"/>
              <a:t>If the partitioning is unbalanced, however, it can run asymptotically as </a:t>
            </a:r>
            <a:r>
              <a:rPr lang="en-US" sz="2700" dirty="0" smtClean="0"/>
              <a:t>slowly as </a:t>
            </a:r>
            <a:r>
              <a:rPr lang="en-US" sz="2700" dirty="0"/>
              <a:t>insertion sort</a:t>
            </a:r>
            <a:r>
              <a:rPr lang="en-US" sz="2700" dirty="0" smtClean="0"/>
              <a:t>.</a:t>
            </a:r>
          </a:p>
          <a:p>
            <a:pPr algn="just"/>
            <a:r>
              <a:rPr lang="en-US" sz="2700" dirty="0" smtClean="0"/>
              <a:t>Here, </a:t>
            </a:r>
            <a:r>
              <a:rPr lang="en-US" sz="2700" dirty="0"/>
              <a:t>we shall informally investigate how </a:t>
            </a:r>
            <a:r>
              <a:rPr lang="en-US" sz="2700" dirty="0" err="1" smtClean="0"/>
              <a:t>quicksort</a:t>
            </a:r>
            <a:r>
              <a:rPr lang="en-US" sz="2700" dirty="0" smtClean="0"/>
              <a:t> performs </a:t>
            </a:r>
            <a:r>
              <a:rPr lang="en-US" sz="2700" dirty="0"/>
              <a:t>under the assumptions of balanced versus unbalanced partitioning.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E6A47-E464-4A5C-9D3F-8CDDB1DF761C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410</Words>
  <Application>Microsoft Office PowerPoint</Application>
  <PresentationFormat>On-screen Show (4:3)</PresentationFormat>
  <Paragraphs>74</Paragraphs>
  <Slides>37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38" baseType="lpstr">
      <vt:lpstr>Office Theme</vt:lpstr>
      <vt:lpstr>Data Structure and Algorithm CSE-225</vt:lpstr>
      <vt:lpstr>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Running Time</vt:lpstr>
      <vt:lpstr>Performance of quicksort</vt:lpstr>
      <vt:lpstr>PowerPoint Presentation</vt:lpstr>
      <vt:lpstr>PowerPoint Presentation</vt:lpstr>
      <vt:lpstr>Heap Sort</vt:lpstr>
      <vt:lpstr>Heap</vt:lpstr>
      <vt:lpstr>Heap</vt:lpstr>
      <vt:lpstr>Heap</vt:lpstr>
      <vt:lpstr>Heap</vt:lpstr>
      <vt:lpstr>Heap</vt:lpstr>
      <vt:lpstr>Heap</vt:lpstr>
      <vt:lpstr>Heap</vt:lpstr>
      <vt:lpstr>Maintaining the heap property</vt:lpstr>
      <vt:lpstr>PowerPoint Presentation</vt:lpstr>
      <vt:lpstr>PowerPoint Presentation</vt:lpstr>
      <vt:lpstr>Running Time</vt:lpstr>
      <vt:lpstr>Building a heap</vt:lpstr>
      <vt:lpstr>PowerPoint Presentation</vt:lpstr>
      <vt:lpstr>PowerPoint Presentation</vt:lpstr>
      <vt:lpstr>PowerPoint Presentation</vt:lpstr>
      <vt:lpstr>The heapsort algorithm</vt:lpstr>
      <vt:lpstr>PowerPoint Presentation</vt:lpstr>
      <vt:lpstr>PowerPoint Presentation</vt:lpstr>
      <vt:lpstr>Running Time</vt:lpstr>
      <vt:lpstr>PowerPoint Presentation</vt:lpstr>
      <vt:lpstr>Priority queues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user</cp:lastModifiedBy>
  <cp:revision>14</cp:revision>
  <dcterms:created xsi:type="dcterms:W3CDTF">2016-10-08T06:00:38Z</dcterms:created>
  <dcterms:modified xsi:type="dcterms:W3CDTF">2017-07-01T04:39:36Z</dcterms:modified>
</cp:coreProperties>
</file>