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98" r:id="rId3"/>
    <p:sldId id="299" r:id="rId4"/>
    <p:sldId id="300" r:id="rId5"/>
    <p:sldId id="301" r:id="rId6"/>
    <p:sldId id="303" r:id="rId7"/>
    <p:sldId id="304" r:id="rId8"/>
    <p:sldId id="305" r:id="rId9"/>
    <p:sldId id="302" r:id="rId10"/>
    <p:sldId id="306" r:id="rId11"/>
    <p:sldId id="307" r:id="rId12"/>
    <p:sldId id="308" r:id="rId13"/>
    <p:sldId id="309" r:id="rId14"/>
    <p:sldId id="310" r:id="rId15"/>
    <p:sldId id="257" r:id="rId16"/>
    <p:sldId id="273" r:id="rId17"/>
    <p:sldId id="258" r:id="rId18"/>
    <p:sldId id="290" r:id="rId19"/>
    <p:sldId id="262" r:id="rId20"/>
    <p:sldId id="259" r:id="rId21"/>
    <p:sldId id="260" r:id="rId22"/>
    <p:sldId id="312" r:id="rId23"/>
    <p:sldId id="263" r:id="rId24"/>
    <p:sldId id="264" r:id="rId25"/>
    <p:sldId id="267" r:id="rId26"/>
    <p:sldId id="291" r:id="rId27"/>
    <p:sldId id="292" r:id="rId28"/>
    <p:sldId id="294" r:id="rId29"/>
    <p:sldId id="295" r:id="rId30"/>
    <p:sldId id="296" r:id="rId31"/>
    <p:sldId id="311" r:id="rId32"/>
    <p:sldId id="266" r:id="rId33"/>
    <p:sldId id="265" r:id="rId34"/>
    <p:sldId id="270" r:id="rId35"/>
    <p:sldId id="271" r:id="rId36"/>
    <p:sldId id="272" r:id="rId37"/>
    <p:sldId id="297" r:id="rId38"/>
    <p:sldId id="268" r:id="rId39"/>
    <p:sldId id="269" r:id="rId40"/>
    <p:sldId id="280" r:id="rId41"/>
    <p:sldId id="281" r:id="rId42"/>
    <p:sldId id="282" r:id="rId43"/>
    <p:sldId id="283" r:id="rId44"/>
    <p:sldId id="274" r:id="rId45"/>
    <p:sldId id="275" r:id="rId46"/>
    <p:sldId id="276" r:id="rId47"/>
    <p:sldId id="277" r:id="rId48"/>
    <p:sldId id="278" r:id="rId49"/>
    <p:sldId id="279" r:id="rId50"/>
    <p:sldId id="284" r:id="rId51"/>
    <p:sldId id="285" r:id="rId52"/>
    <p:sldId id="286" r:id="rId53"/>
    <p:sldId id="287" r:id="rId54"/>
    <p:sldId id="289" r:id="rId55"/>
    <p:sldId id="28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CC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AB684-A38C-4816-9C29-BCA50824B150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9D1F0-B7D4-4DD6-A957-6DD1D10310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74686-9F34-491C-9BBB-42F747E19407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5AE6-78D6-40B3-9C59-065852B1D9B1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1C1FF-ABCE-49DA-8632-ABBC23BF50C1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CB81-A972-496E-A025-504A138A1EC1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02E-8B31-44DA-AB4D-9DEA64246EB8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E6ABF-F895-4175-BD57-33A1AE4D5276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22C5-3311-4F12-A89B-A86B25FA9326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70B9-DA41-482A-BCB9-F45F14C0046C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58E6-2E87-4F58-BBB0-1BD9CBDAA23C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2583-E92A-4445-9F54-AB14D70F07AA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993EE-A48E-41E7-92AE-AAF858BE1652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04F23-0FC4-4B03-A692-618B67C3F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A/assembly_language.html" TargetMode="External"/><Relationship Id="rId2" Type="http://schemas.openxmlformats.org/officeDocument/2006/relationships/hyperlink" Target="http://www.webopedia.com/TERM/M/machine_langu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L/language.html" TargetMode="External"/><Relationship Id="rId5" Type="http://schemas.openxmlformats.org/officeDocument/2006/relationships/hyperlink" Target="http://www.webopedia.com/TERM/H/high_level_language.html" TargetMode="External"/><Relationship Id="rId4" Type="http://schemas.openxmlformats.org/officeDocument/2006/relationships/hyperlink" Target="http://www.webopedia.com/TERM/H/hardware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Programming Language I</a:t>
            </a:r>
            <a:r>
              <a:rPr lang="en-US" dirty="0" smtClean="0">
                <a:solidFill>
                  <a:srgbClr val="0000CC"/>
                </a:solidFill>
              </a:rPr>
              <a:t/>
            </a:r>
            <a:br>
              <a:rPr lang="en-US" dirty="0" smtClean="0">
                <a:solidFill>
                  <a:srgbClr val="0000CC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CSE115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838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Dr. Mohammad Abu </a:t>
            </a:r>
            <a:r>
              <a:rPr lang="en-US" dirty="0" err="1" smtClean="0">
                <a:solidFill>
                  <a:srgbClr val="C00000"/>
                </a:solidFill>
              </a:rPr>
              <a:t>Yousuf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F2B9-B1F8-486E-BF2B-315B4ADCBC5A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Number System – </a:t>
            </a:r>
            <a:r>
              <a:rPr lang="en-US" sz="3600" b="1" i="1" dirty="0"/>
              <a:t>The Basics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4580" y="1374775"/>
            <a:ext cx="8229600" cy="4949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33400" marR="0" lvl="0" indent="-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are accustomed to using the so-called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decimal number system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 digits ::  0,1,2,3,4,5,6,7,8,9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digit position has a weight which is a power of 10.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234 =  2 x 10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3 x 10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4 x 10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914400" marR="0" lvl="1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250.67 =  2 x 10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5 x 10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0 x 10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6 x 10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+  7 x 10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Autofit/>
          </a:bodyPr>
          <a:lstStyle/>
          <a:p>
            <a:r>
              <a:rPr lang="en-US" sz="3600" b="1" dirty="0"/>
              <a:t>A computer works on the binary number system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374775"/>
            <a:ext cx="8763000" cy="4949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 number system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digits ::  0,1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digit position has a weight which is a power of 2.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101 (Binary) =  1 x 2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0 x 2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1 x 2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5 (Decimal)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11001 (Binary)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=  1 x 2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1 x 2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0 x 2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+  0 x 2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 1 x 2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 25 (Decimal)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Bits and Bytes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single binary digit (0 or 1).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collection of eight bits (say, 01000111).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Depends on the computer.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Typically 4 or 8 bytes (that is, 32 or 64 bits).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Classification of Software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categories: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 Software</a:t>
            </a:r>
          </a:p>
          <a:p>
            <a:pPr marL="1295400" marR="0" lvl="2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to solve a particular problem.</a:t>
            </a:r>
          </a:p>
          <a:p>
            <a:pPr marL="1295400" marR="0" lvl="2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Editor, financial accounting, weather forecasting, etc.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Software</a:t>
            </a:r>
          </a:p>
          <a:p>
            <a:pPr marL="1295400" marR="0" lvl="2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Helps in running other programs.</a:t>
            </a:r>
          </a:p>
          <a:p>
            <a:pPr marL="1295400" marR="0" lvl="2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Compiler, operating system, etc.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Operating Systems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Makes the computer easy to use.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Basically the computer is very difficult to use.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Understands only machine language.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 make computers easy to use.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Categories of operating systems: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user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 user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sharing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Multitasking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C Language Overview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57200" y="10668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dirty="0"/>
              <a:t>The C programming language is a general-purpose, high-level </a:t>
            </a:r>
            <a:r>
              <a:rPr lang="en-US" sz="2800" dirty="0" smtClean="0"/>
              <a:t>language.</a:t>
            </a:r>
          </a:p>
          <a:p>
            <a:pPr algn="just"/>
            <a:endParaRPr lang="en-US" sz="28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Originally </a:t>
            </a:r>
            <a:r>
              <a:rPr lang="en-US" sz="2800" dirty="0"/>
              <a:t>developed by Dennis M. Ritchie </a:t>
            </a:r>
            <a:r>
              <a:rPr lang="en-US" sz="2800" dirty="0" smtClean="0"/>
              <a:t>at </a:t>
            </a:r>
            <a:r>
              <a:rPr lang="en-US" sz="2800" dirty="0"/>
              <a:t>Bell Labs.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C </a:t>
            </a:r>
            <a:r>
              <a:rPr lang="en-US" sz="2800" dirty="0"/>
              <a:t>was originally first implemented on the DEC PDP-11 computer in 1972.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In </a:t>
            </a:r>
            <a:r>
              <a:rPr lang="en-US" sz="2800" dirty="0"/>
              <a:t>1978, Brian Kernighan and Dennis Ritchie produced the first publicly available description of C, now known as the </a:t>
            </a:r>
            <a:r>
              <a:rPr lang="en-US" sz="2800" dirty="0" smtClean="0"/>
              <a:t>K&amp;R standard</a:t>
            </a:r>
            <a:r>
              <a:rPr lang="en-US" sz="2800" dirty="0"/>
              <a:t>. </a:t>
            </a:r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69D3-4A57-4FDA-80F8-9EE506352FFA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066800"/>
            <a:ext cx="8382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800" dirty="0"/>
          </a:p>
          <a:p>
            <a:pPr algn="just">
              <a:buFont typeface="Wingdings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C </a:t>
            </a:r>
            <a:r>
              <a:rPr lang="en-US" sz="2800" dirty="0"/>
              <a:t>was invented to write an operating system called UNIX.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/>
              <a:t>C is a successor of B language, which was introduced around 1970.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 In 1983 the American National Standards Institute (ANSI) formed a committee to establish a standard definition.</a:t>
            </a:r>
          </a:p>
          <a:p>
            <a:pPr lvl="1" algn="just"/>
            <a:r>
              <a:rPr lang="en-US" sz="2800" dirty="0" smtClean="0"/>
              <a:t>--Called ANSI Standard C.</a:t>
            </a:r>
          </a:p>
          <a:p>
            <a:pPr lvl="1" algn="just"/>
            <a:endParaRPr lang="en-US" sz="2800" dirty="0" smtClean="0"/>
          </a:p>
          <a:p>
            <a:pPr algn="just"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/>
              <a:t>The UNIX OS was totally written in C by 1973.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C Language </a:t>
            </a:r>
            <a:r>
              <a:rPr lang="en-US" sz="3600" b="1" dirty="0" smtClean="0"/>
              <a:t>Overview (Cont..)</a:t>
            </a:r>
            <a:endParaRPr lang="en-US" sz="3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96CB-3924-4D95-B206-C72996BE85F7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Why use C?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C has now become a widely used professional language for various reasons. 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/>
              <a:t>Easy to learn </a:t>
            </a:r>
            <a:endParaRPr lang="en-US" sz="28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Structured </a:t>
            </a:r>
            <a:r>
              <a:rPr lang="en-US" sz="2800" dirty="0"/>
              <a:t>language </a:t>
            </a:r>
            <a:endParaRPr lang="en-US" sz="28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/>
              <a:t>It produces efficient programs. </a:t>
            </a:r>
            <a:endParaRPr lang="en-US" sz="28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/>
              <a:t>It can be compiled on a variety of computer platforms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 structured programming paradigm, we write functions (sometimes called: procedures, sub routines, methods) to perform certain tasks within the program. </a:t>
            </a:r>
          </a:p>
          <a:p>
            <a:pPr algn="just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1167-3A97-484F-B63E-2CF406CB1945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Some Terminologies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524000"/>
            <a:ext cx="861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/ Flowchart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step-by-step procedure for solving a particular problem.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Independent of the programming language.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translation of the algorithm/flowchart into a form that can be processed by a computer.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Typically written in a high-level language like C, C++, Java, etc.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/>
              </a:rPr>
              <a:t>What is a program?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>
                <a:effectLst/>
              </a:rPr>
              <a:t>A sequence of instructions that a computer can interpret and execute</a:t>
            </a:r>
            <a:r>
              <a:rPr lang="en-US" sz="3200" dirty="0" smtClean="0"/>
              <a:t>.</a:t>
            </a:r>
          </a:p>
          <a:p>
            <a:pPr algn="just"/>
            <a:endParaRPr lang="en-US" sz="3200" dirty="0" smtClean="0">
              <a:effectLst/>
            </a:endParaRPr>
          </a:p>
          <a:p>
            <a:pPr lvl="1" algn="just"/>
            <a:r>
              <a:rPr lang="en-US" sz="2400" dirty="0" smtClean="0">
                <a:effectLst/>
              </a:rPr>
              <a:t>-If I tell you the way from </a:t>
            </a:r>
            <a:r>
              <a:rPr lang="en-US" sz="2400" dirty="0" err="1" smtClean="0">
                <a:effectLst/>
              </a:rPr>
              <a:t>Bashundhara</a:t>
            </a:r>
            <a:r>
              <a:rPr lang="en-US" sz="2400" dirty="0" smtClean="0">
                <a:effectLst/>
              </a:rPr>
              <a:t> to </a:t>
            </a:r>
            <a:r>
              <a:rPr lang="en-US" sz="2400" dirty="0" err="1"/>
              <a:t>D</a:t>
            </a:r>
            <a:r>
              <a:rPr lang="en-US" sz="2400" dirty="0" err="1" smtClean="0">
                <a:effectLst/>
              </a:rPr>
              <a:t>hanmondi</a:t>
            </a:r>
            <a:r>
              <a:rPr lang="en-US" sz="2400" dirty="0" smtClean="0">
                <a:effectLst/>
              </a:rPr>
              <a:t> … I will tell sequence of instructions…. Any wrong instruction leads to a undesired result.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BCB-1CCF-4965-8E98-D32BE7E341B8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The Evolution of Electronic Computing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796925" y="1374775"/>
            <a:ext cx="0" cy="444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71525" y="5819775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33450" y="5881688"/>
            <a:ext cx="6921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1980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270250" y="5881688"/>
            <a:ext cx="6921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1990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467350" y="5881688"/>
            <a:ext cx="6921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2000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385050" y="5881688"/>
            <a:ext cx="6921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2010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1228725" y="4486275"/>
            <a:ext cx="2438400" cy="1092200"/>
          </a:xfrm>
          <a:prstGeom prst="roundRect">
            <a:avLst>
              <a:gd name="adj" fmla="val 16667"/>
            </a:avLst>
          </a:prstGeom>
          <a:solidFill>
            <a:srgbClr val="023CCE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Arial" pitchFamily="34" charset="0"/>
              </a:rPr>
              <a:t>Computation </a:t>
            </a:r>
          </a:p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Arial" pitchFamily="34" charset="0"/>
              </a:rPr>
              <a:t>became</a:t>
            </a:r>
          </a:p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Arial" pitchFamily="34" charset="0"/>
              </a:rPr>
              <a:t>Free !!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3540125" y="3241675"/>
            <a:ext cx="2438400" cy="1092200"/>
          </a:xfrm>
          <a:prstGeom prst="roundRect">
            <a:avLst>
              <a:gd name="adj" fmla="val 16667"/>
            </a:avLst>
          </a:prstGeom>
          <a:solidFill>
            <a:srgbClr val="005800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Arial" pitchFamily="34" charset="0"/>
              </a:rPr>
              <a:t>Storage</a:t>
            </a:r>
          </a:p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Arial" pitchFamily="34" charset="0"/>
              </a:rPr>
              <a:t>became</a:t>
            </a:r>
          </a:p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Arial" pitchFamily="34" charset="0"/>
              </a:rPr>
              <a:t>Free !!</a:t>
            </a: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5597525" y="1920875"/>
            <a:ext cx="2438400" cy="1092200"/>
          </a:xfrm>
          <a:prstGeom prst="roundRect">
            <a:avLst>
              <a:gd name="adj" fmla="val 16667"/>
            </a:avLst>
          </a:prstGeom>
          <a:solidFill>
            <a:srgbClr val="800000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Arial" pitchFamily="34" charset="0"/>
              </a:rPr>
              <a:t>Communication</a:t>
            </a:r>
          </a:p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Arial" pitchFamily="34" charset="0"/>
              </a:rPr>
              <a:t>becoming</a:t>
            </a:r>
          </a:p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Arial" pitchFamily="34" charset="0"/>
              </a:rPr>
              <a:t>Free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1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P</a:t>
            </a:r>
            <a:r>
              <a:rPr lang="en-US" sz="3600" b="1" dirty="0" smtClean="0"/>
              <a:t>rogramming Language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9906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algn="just"/>
            <a:r>
              <a:rPr lang="en-US" sz="2400" dirty="0" smtClean="0"/>
              <a:t>Three types of programming languages</a:t>
            </a:r>
          </a:p>
          <a:p>
            <a:pPr marL="876300" lvl="1" indent="-419100" algn="just">
              <a:buFontTx/>
              <a:buAutoNum type="arabicPeriod"/>
            </a:pPr>
            <a:r>
              <a:rPr lang="en-US" sz="2400" dirty="0" smtClean="0"/>
              <a:t>Machine languages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Expressed in binary.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Directly understood by the computer.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Not portable; varies from one machine type to another.</a:t>
            </a:r>
          </a:p>
          <a:p>
            <a:pPr lvl="1" algn="just"/>
            <a:r>
              <a:rPr lang="en-US" sz="2400" dirty="0"/>
              <a:t>	</a:t>
            </a:r>
            <a:r>
              <a:rPr lang="en-US" sz="2400" dirty="0" smtClean="0"/>
              <a:t>-Program written for one type of machine will not run on  	 another type of machine.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400" dirty="0" smtClean="0"/>
              <a:t>Difficult to use in writing programs.</a:t>
            </a:r>
          </a:p>
          <a:p>
            <a:pPr marL="876300" lvl="1" indent="-419100" algn="just"/>
            <a:r>
              <a:rPr lang="en-US" sz="2400" dirty="0" smtClean="0"/>
              <a:t>2.    Assembly languages</a:t>
            </a:r>
          </a:p>
          <a:p>
            <a:pPr marL="1295400" lvl="2" indent="-381000" algn="just"/>
            <a:r>
              <a:rPr lang="en-US" sz="2400" dirty="0" smtClean="0"/>
              <a:t>English-like abbreviations representing elementary computer operations (translated via assemblers)</a:t>
            </a:r>
          </a:p>
          <a:p>
            <a:pPr marL="1295400" lvl="2" indent="-381000" algn="just"/>
            <a:r>
              <a:rPr lang="en-US" sz="2400" dirty="0" smtClean="0"/>
              <a:t>Example:</a:t>
            </a:r>
          </a:p>
          <a:p>
            <a:pPr marL="2209800" lvl="4" indent="-381000" algn="just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LOAD   BASEPAY</a:t>
            </a:r>
          </a:p>
          <a:p>
            <a:pPr marL="2209800" lvl="4" indent="-381000" algn="just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ADD    OVERPAY</a:t>
            </a:r>
          </a:p>
          <a:p>
            <a:pPr marL="2209800" lvl="4" indent="-381000" algn="just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STORE  GROSSPAY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2567-1988-4B15-A6C2-8586E43FD88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Programming Language (Cont..)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lvl="1" indent="-419100" algn="just">
              <a:buFontTx/>
              <a:buAutoNum type="arabicPeriod" startAt="3"/>
            </a:pPr>
            <a:r>
              <a:rPr lang="en-US" sz="2400" dirty="0" smtClean="0"/>
              <a:t>High-level languages</a:t>
            </a:r>
          </a:p>
          <a:p>
            <a:pPr marL="1295400" lvl="2" indent="-381000" algn="just"/>
            <a:r>
              <a:rPr lang="en-US" sz="2400" dirty="0" smtClean="0"/>
              <a:t>Codes similar to everyday English</a:t>
            </a:r>
          </a:p>
          <a:p>
            <a:pPr marL="1295400" lvl="2" indent="-381000" algn="just"/>
            <a:r>
              <a:rPr lang="en-US" sz="2400" dirty="0" smtClean="0"/>
              <a:t>Use mathematical notations (translated via compilers)</a:t>
            </a:r>
          </a:p>
          <a:p>
            <a:pPr marL="1295400" lvl="2" indent="-381000" algn="just"/>
            <a:r>
              <a:rPr lang="en-US" sz="2400" dirty="0" smtClean="0"/>
              <a:t>Example:</a:t>
            </a:r>
          </a:p>
          <a:p>
            <a:pPr marL="1752600" lvl="3" indent="-381000" algn="just">
              <a:buFontTx/>
              <a:buNone/>
            </a:pPr>
            <a:r>
              <a:rPr lang="en-US" sz="2400" b="1" dirty="0" err="1" smtClean="0">
                <a:latin typeface="Courier New" pitchFamily="49" charset="0"/>
              </a:rPr>
              <a:t>grossPay</a:t>
            </a:r>
            <a:r>
              <a:rPr lang="en-US" sz="2400" b="1" dirty="0" smtClean="0">
                <a:latin typeface="Courier New" pitchFamily="49" charset="0"/>
              </a:rPr>
              <a:t> = </a:t>
            </a:r>
            <a:r>
              <a:rPr lang="en-US" sz="2400" b="1" dirty="0" err="1" smtClean="0">
                <a:latin typeface="Courier New" pitchFamily="49" charset="0"/>
              </a:rPr>
              <a:t>basePay</a:t>
            </a:r>
            <a:r>
              <a:rPr lang="en-US" sz="2400" b="1" dirty="0" smtClean="0">
                <a:latin typeface="Courier New" pitchFamily="49" charset="0"/>
              </a:rPr>
              <a:t> + </a:t>
            </a:r>
            <a:r>
              <a:rPr lang="en-US" sz="2400" b="1" dirty="0" err="1" smtClean="0">
                <a:latin typeface="Courier New" pitchFamily="49" charset="0"/>
              </a:rPr>
              <a:t>overTimePay</a:t>
            </a:r>
            <a:endParaRPr lang="en-US" sz="2400" b="1" dirty="0">
              <a:latin typeface="Courier New" pitchFamily="49" charset="0"/>
            </a:endParaRPr>
          </a:p>
          <a:p>
            <a:pPr marL="1752600" lvl="3" indent="-381000" algn="just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2400" dirty="0" smtClean="0"/>
              <a:t>High-level languages are easier to use.</a:t>
            </a:r>
          </a:p>
          <a:p>
            <a:pPr lvl="1" algn="just"/>
            <a:r>
              <a:rPr lang="en-US" sz="2400" dirty="0" smtClean="0"/>
              <a:t>	-They are closer to the programmer.</a:t>
            </a:r>
          </a:p>
          <a:p>
            <a:pPr lvl="1" algn="just"/>
            <a:r>
              <a:rPr lang="en-US" sz="2400" dirty="0" smtClean="0"/>
              <a:t>	-Examples:</a:t>
            </a:r>
          </a:p>
          <a:p>
            <a:pPr lvl="2" algn="just"/>
            <a:r>
              <a:rPr lang="en-US" sz="2400" dirty="0" smtClean="0"/>
              <a:t>         </a:t>
            </a:r>
            <a:r>
              <a:rPr lang="en-US" sz="2200" dirty="0" smtClean="0"/>
              <a:t>Fortran, Cobol, C, C++, Java.</a:t>
            </a:r>
          </a:p>
          <a:p>
            <a:pPr lvl="1" algn="just"/>
            <a:r>
              <a:rPr lang="en-US" sz="2400" dirty="0" smtClean="0"/>
              <a:t>	-Requires an elaborate process of translation.</a:t>
            </a:r>
          </a:p>
          <a:p>
            <a:pPr lvl="2" algn="just"/>
            <a:r>
              <a:rPr lang="en-US" sz="2400" dirty="0"/>
              <a:t> </a:t>
            </a:r>
            <a:r>
              <a:rPr lang="en-US" sz="2400" dirty="0" smtClean="0"/>
              <a:t>        </a:t>
            </a:r>
            <a:r>
              <a:rPr lang="en-US" sz="2200" dirty="0" smtClean="0"/>
              <a:t>Using a software called </a:t>
            </a:r>
            <a:r>
              <a:rPr lang="en-US" sz="2200" i="1" dirty="0" smtClean="0">
                <a:solidFill>
                  <a:srgbClr val="993300"/>
                </a:solidFill>
              </a:rPr>
              <a:t>compiler</a:t>
            </a:r>
            <a:r>
              <a:rPr lang="en-US" sz="2200" dirty="0" smtClean="0"/>
              <a:t>.</a:t>
            </a:r>
          </a:p>
          <a:p>
            <a:pPr lvl="1" algn="just"/>
            <a:r>
              <a:rPr lang="en-US" sz="2400" dirty="0" smtClean="0"/>
              <a:t>	-They are portable across platforms.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124A-D5B2-4544-B64C-A6EAF570E815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3000" b="1" u="sng" dirty="0" smtClean="0"/>
              <a:t>Low-level language:</a:t>
            </a:r>
          </a:p>
          <a:p>
            <a:pPr algn="just"/>
            <a:r>
              <a:rPr lang="en-US" sz="2800" dirty="0" smtClean="0"/>
              <a:t>A </a:t>
            </a:r>
            <a:r>
              <a:rPr lang="en-US" sz="2800" dirty="0" smtClean="0">
                <a:hlinkClick r:id="rId2"/>
              </a:rPr>
              <a:t>machine language</a:t>
            </a:r>
            <a:r>
              <a:rPr lang="en-US" sz="2800" dirty="0" smtClean="0"/>
              <a:t> or an </a:t>
            </a:r>
            <a:r>
              <a:rPr lang="en-US" sz="2800" dirty="0" smtClean="0">
                <a:hlinkClick r:id="rId3"/>
              </a:rPr>
              <a:t>assembly language</a:t>
            </a:r>
            <a:r>
              <a:rPr lang="en-US" sz="2800" dirty="0" smtClean="0"/>
              <a:t>. Low-level languages are closer to the </a:t>
            </a:r>
            <a:r>
              <a:rPr lang="en-US" sz="2800" dirty="0" smtClean="0">
                <a:hlinkClick r:id="rId4"/>
              </a:rPr>
              <a:t>hardware</a:t>
            </a:r>
            <a:r>
              <a:rPr lang="en-US" sz="2800" dirty="0" smtClean="0"/>
              <a:t> than are </a:t>
            </a:r>
            <a:r>
              <a:rPr lang="en-US" sz="2800" dirty="0" smtClean="0">
                <a:hlinkClick r:id="rId5"/>
              </a:rPr>
              <a:t>high-level programming languages</a:t>
            </a:r>
            <a:r>
              <a:rPr lang="en-US" sz="2800" dirty="0" smtClean="0"/>
              <a:t>, which are closer to human </a:t>
            </a:r>
            <a:r>
              <a:rPr lang="en-US" sz="2800" dirty="0" smtClean="0">
                <a:hlinkClick r:id="rId6"/>
              </a:rPr>
              <a:t>languages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Programming Language (Cont..)</a:t>
            </a:r>
            <a:endParaRPr 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2971800" y="3352800"/>
            <a:ext cx="1295400" cy="685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304800"/>
            <a:ext cx="8610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From HLL to executable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33400" y="3352800"/>
            <a:ext cx="1524000" cy="838200"/>
          </a:xfrm>
          <a:prstGeom prst="rect">
            <a:avLst/>
          </a:prstGeom>
          <a:solidFill>
            <a:srgbClr val="E0B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Compiler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048000" y="3429000"/>
            <a:ext cx="1295400" cy="685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105400" y="3352800"/>
            <a:ext cx="1524000" cy="838200"/>
          </a:xfrm>
          <a:prstGeom prst="rect">
            <a:avLst/>
          </a:prstGeom>
          <a:solidFill>
            <a:srgbClr val="E0B3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Linker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3124200" y="3505200"/>
            <a:ext cx="1295400" cy="685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Object</a:t>
            </a:r>
          </a:p>
          <a:p>
            <a:pPr algn="ctr"/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Code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33400" y="1905000"/>
            <a:ext cx="1295400" cy="685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09600" y="1981200"/>
            <a:ext cx="1295400" cy="685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685800" y="2057400"/>
            <a:ext cx="12954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HLL</a:t>
            </a:r>
          </a:p>
          <a:p>
            <a:pPr algn="ctr"/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Program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7239000" y="3352800"/>
            <a:ext cx="1295400" cy="685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7315200" y="3429000"/>
            <a:ext cx="1295400" cy="685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7391400" y="3505200"/>
            <a:ext cx="1371600" cy="685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Executable</a:t>
            </a:r>
          </a:p>
          <a:p>
            <a:pPr algn="ctr"/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Code</a:t>
            </a: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5181600" y="4876800"/>
            <a:ext cx="1295400" cy="685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5257800" y="4953000"/>
            <a:ext cx="1295400" cy="685800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5334000" y="5029200"/>
            <a:ext cx="1295400" cy="685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Arial" pitchFamily="34" charset="0"/>
              </a:rPr>
              <a:t>Libraries</a:t>
            </a:r>
          </a:p>
        </p:txBody>
      </p:sp>
      <p:sp>
        <p:nvSpPr>
          <p:cNvPr id="19" name="AutoShape 28"/>
          <p:cNvSpPr>
            <a:spLocks noChangeArrowheads="1"/>
          </p:cNvSpPr>
          <p:nvPr/>
        </p:nvSpPr>
        <p:spPr bwMode="auto">
          <a:xfrm>
            <a:off x="4495800" y="3552825"/>
            <a:ext cx="4572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9"/>
          <p:cNvSpPr>
            <a:spLocks noChangeArrowheads="1"/>
          </p:cNvSpPr>
          <p:nvPr/>
        </p:nvSpPr>
        <p:spPr bwMode="auto">
          <a:xfrm>
            <a:off x="6705600" y="3552825"/>
            <a:ext cx="4572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2286000" y="3552825"/>
            <a:ext cx="4572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 rot="16200000">
            <a:off x="5624513" y="4329112"/>
            <a:ext cx="4572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32"/>
          <p:cNvSpPr>
            <a:spLocks noChangeArrowheads="1"/>
          </p:cNvSpPr>
          <p:nvPr/>
        </p:nvSpPr>
        <p:spPr bwMode="auto">
          <a:xfrm rot="5400000">
            <a:off x="976313" y="2805112"/>
            <a:ext cx="4572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C400-C8B4-4B45-8EFD-FF6117AD2F8E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3076"/>
            <a:ext cx="8610600" cy="762000"/>
          </a:xfrm>
        </p:spPr>
        <p:txBody>
          <a:bodyPr>
            <a:normAutofit/>
          </a:bodyPr>
          <a:lstStyle/>
          <a:p>
            <a:r>
              <a:rPr lang="en-GB" sz="3600" b="1" dirty="0"/>
              <a:t>Some programmer jargon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914400"/>
            <a:ext cx="8763000" cy="563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words that will be used a lot: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code: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stuff you type into the computer. The program you are writing.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 (build):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Taking source code and making a program that the computer can understand.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Executable: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compiled program that the computer can run.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Language: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core part of C central to writing C code.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Library: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Added functions for C programming which are bolted on to do certain tasks.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 file: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Files ending in .h which are included at the start of source code.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9C4E-1FEC-4631-8EC0-A719AB8F0689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Compilation</a:t>
            </a:r>
            <a:endParaRPr lang="en-US" sz="36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143000"/>
            <a:ext cx="83058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Compilation translates your source code (in the file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hello.c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into object code (machine dependent instructions for the particular machine you are on).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Linking the object code will generate an executable file.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0943-0ECA-47F4-8C7C-3CAE56FF2C9A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0308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Problem solving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371600"/>
            <a:ext cx="8153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1: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Clearly specify the problem to be solved.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2: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Draw flowchart or write algorithm.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3: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flowchart (algorithm) into program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4: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 the program into object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5: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Execute the program.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Flowchart: basic symbols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524000" y="1064364"/>
            <a:ext cx="1524000" cy="762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1371600" y="2207364"/>
            <a:ext cx="1752600" cy="685800"/>
          </a:xfrm>
          <a:prstGeom prst="flowChartInputOut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95400" y="3350364"/>
            <a:ext cx="16764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962400" y="1216764"/>
            <a:ext cx="7620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962400" y="2359764"/>
            <a:ext cx="7620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3962400" y="3578964"/>
            <a:ext cx="7620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3886200" y="4874364"/>
            <a:ext cx="7620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791200" y="1216764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Computation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791200" y="2283564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Input / Output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791200" y="3502764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Decision Box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91200" y="4798164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Start / Stop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1371600" y="4721964"/>
            <a:ext cx="1600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3"/>
          <p:cNvSpPr>
            <a:spLocks noChangeShapeType="1"/>
          </p:cNvSpPr>
          <p:nvPr/>
        </p:nvSpPr>
        <p:spPr bwMode="auto">
          <a:xfrm>
            <a:off x="2057400" y="5883275"/>
            <a:ext cx="0" cy="457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3886200" y="5883275"/>
            <a:ext cx="7620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791200" y="5807075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" pitchFamily="34" charset="0"/>
              </a:rPr>
              <a:t>Flow of control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1: </a:t>
            </a:r>
            <a:r>
              <a:rPr lang="en-US" sz="3600" b="1" i="1" dirty="0">
                <a:solidFill>
                  <a:srgbClr val="333399"/>
                </a:solidFill>
              </a:rPr>
              <a:t>Adding three numbers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200400" y="2590800"/>
            <a:ext cx="2133600" cy="6096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READ  A, B, C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76600" y="3581400"/>
            <a:ext cx="1981200" cy="6096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 = A + B + C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124200" y="4648200"/>
            <a:ext cx="2057400" cy="6096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OUTPUT  S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429000" y="5638800"/>
            <a:ext cx="1600200" cy="6858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STOP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3505200" y="1600200"/>
            <a:ext cx="1600200" cy="6858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START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267200" y="2286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267200" y="3200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267200" y="41910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267200" y="5257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2: </a:t>
            </a:r>
            <a:r>
              <a:rPr lang="en-US" sz="3600" b="1" i="1" dirty="0">
                <a:solidFill>
                  <a:srgbClr val="333399"/>
                </a:solidFill>
              </a:rPr>
              <a:t>Larger of two numbers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657600" y="1447800"/>
            <a:ext cx="13716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START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905000" y="5486400"/>
            <a:ext cx="13716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STOP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276600" y="2362200"/>
            <a:ext cx="2209800" cy="5334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READ  X, Y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181600" y="4495800"/>
            <a:ext cx="1905000" cy="5334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OUTPUT  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29000" y="3352800"/>
            <a:ext cx="1828800" cy="8382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X&gt;Y?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1600200" y="4572000"/>
            <a:ext cx="1981200" cy="5334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OUTPUT  X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343400" y="1981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343400" y="2895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257800" y="3733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2667000" y="3733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248400" y="37338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667000" y="37338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410200" y="5486400"/>
            <a:ext cx="13716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STOP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6096000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590800" y="5105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590800" y="3367088"/>
            <a:ext cx="10668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YES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562600" y="3367088"/>
            <a:ext cx="10668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>
            <a:noAutofit/>
          </a:bodyPr>
          <a:lstStyle/>
          <a:p>
            <a:r>
              <a:rPr lang="en-US" sz="3600" b="1" dirty="0"/>
              <a:t>Home Computer @ </a:t>
            </a:r>
            <a:r>
              <a:rPr lang="en-US" sz="3600" b="1" dirty="0" smtClean="0"/>
              <a:t>2015: </a:t>
            </a:r>
            <a:r>
              <a:rPr lang="en-US" sz="2800" b="1" i="1" dirty="0">
                <a:solidFill>
                  <a:srgbClr val="000099"/>
                </a:solidFill>
              </a:rPr>
              <a:t>Predicted versus Real</a:t>
            </a:r>
            <a:endParaRPr lang="en-US" sz="2800" b="1" dirty="0">
              <a:solidFill>
                <a:srgbClr val="000099"/>
              </a:solidFill>
            </a:endParaRPr>
          </a:p>
        </p:txBody>
      </p:sp>
      <p:pic>
        <p:nvPicPr>
          <p:cNvPr id="7" name="Picture 3" descr="old-computer-thum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7086600" cy="5314950"/>
          </a:xfrm>
          <a:prstGeom prst="rect">
            <a:avLst/>
          </a:prstGeom>
          <a:noFill/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019925" y="1660525"/>
            <a:ext cx="1895475" cy="396875"/>
          </a:xfrm>
          <a:prstGeom prst="rect">
            <a:avLst/>
          </a:prstGeom>
          <a:solidFill>
            <a:srgbClr val="004600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Predicted in 1954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5918200" y="2768600"/>
            <a:ext cx="3048000" cy="2667000"/>
            <a:chOff x="3728" y="1744"/>
            <a:chExt cx="1920" cy="1680"/>
          </a:xfrm>
        </p:grpSpPr>
        <p:pic>
          <p:nvPicPr>
            <p:cNvPr id="10" name="Picture 6" descr="imac_g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28" y="1744"/>
              <a:ext cx="1920" cy="1680"/>
            </a:xfrm>
            <a:prstGeom prst="rect">
              <a:avLst/>
            </a:prstGeom>
            <a:noFill/>
          </p:spPr>
        </p:pic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030" y="3103"/>
              <a:ext cx="546" cy="250"/>
            </a:xfrm>
            <a:prstGeom prst="rect">
              <a:avLst/>
            </a:prstGeom>
            <a:solidFill>
              <a:schemeClr val="folHlink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Reality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29256" y="3048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3: </a:t>
            </a:r>
            <a:r>
              <a:rPr lang="en-US" sz="3600" b="1" i="1" dirty="0">
                <a:solidFill>
                  <a:srgbClr val="333399"/>
                </a:solidFill>
              </a:rPr>
              <a:t>Largest of three numbers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657600" y="1371600"/>
            <a:ext cx="1371600" cy="5334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START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276600" y="2133600"/>
            <a:ext cx="2209800" cy="5334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READ  X, Y, Z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505200" y="4572000"/>
            <a:ext cx="1828800" cy="8382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Max &gt; Z?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429000" y="2895600"/>
            <a:ext cx="1828800" cy="838200"/>
          </a:xfrm>
          <a:prstGeom prst="flowChartDecision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IS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X &gt; Y?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133600" y="3810000"/>
            <a:ext cx="12954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Max = X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334000" y="3810000"/>
            <a:ext cx="1295400" cy="3810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Max = Y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1524000" y="5257800"/>
            <a:ext cx="1981200" cy="3810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OUTPUT  Max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5181600" y="5257800"/>
            <a:ext cx="1981200" cy="3810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OUTPUT  Z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1905000" y="5791200"/>
            <a:ext cx="13716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STOP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5410200" y="5791200"/>
            <a:ext cx="1371600" cy="4572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STOP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4343400" y="1905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4343400" y="2667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5257800" y="3352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2743200" y="33528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943600" y="3352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2743200" y="3352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743200" y="43434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V="1">
            <a:off x="2743200" y="4191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V="1">
            <a:off x="6019800" y="41910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419600" y="4343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5334000" y="4953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2514600" y="4953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6019800" y="4953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6096000" y="5638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2514600" y="4953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2514600" y="563880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2743200" y="29718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YES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362200" y="46482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YES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334000" y="29718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NO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638800" y="4648200"/>
            <a:ext cx="1066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4495800" y="1447800"/>
            <a:ext cx="4495800" cy="4618038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#include &lt;stdio.h&gt;</a:t>
            </a: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/* FIND THE LARGEST OF THREE NUMBERS */</a:t>
            </a:r>
          </a:p>
          <a:p>
            <a:endParaRPr lang="en-US" sz="8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main()</a:t>
            </a: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{</a:t>
            </a: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int   a, b, c, max;</a:t>
            </a: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scanf (“%d %d %d”, &amp;x, &amp;y, &amp;z);</a:t>
            </a:r>
          </a:p>
          <a:p>
            <a:endParaRPr lang="en-US" sz="18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if  (x&gt;y) </a:t>
            </a: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	max = x;</a:t>
            </a: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else max = y;</a:t>
            </a:r>
          </a:p>
          <a:p>
            <a:endParaRPr lang="en-US" sz="18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</a:endParaRP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if (max &gt; z)</a:t>
            </a: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	printf(“Largest is %d”, max);</a:t>
            </a: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else printf(“Largest is %d”, z);</a:t>
            </a: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}</a:t>
            </a:r>
          </a:p>
          <a:p>
            <a:r>
              <a:rPr lang="en-US" sz="1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rPr>
              <a:t>             </a:t>
            </a:r>
          </a:p>
        </p:txBody>
      </p:sp>
      <p:sp>
        <p:nvSpPr>
          <p:cNvPr id="7" name="AutoShape 37"/>
          <p:cNvSpPr>
            <a:spLocks noChangeArrowheads="1"/>
          </p:cNvSpPr>
          <p:nvPr/>
        </p:nvSpPr>
        <p:spPr bwMode="auto">
          <a:xfrm>
            <a:off x="76200" y="4343400"/>
            <a:ext cx="4419600" cy="1600200"/>
          </a:xfrm>
          <a:prstGeom prst="wedgeRoundRectCallout">
            <a:avLst>
              <a:gd name="adj1" fmla="val 59806"/>
              <a:gd name="adj2" fmla="val 199"/>
              <a:gd name="adj3" fmla="val 16667"/>
            </a:avLst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304800" y="2895600"/>
            <a:ext cx="3886200" cy="1371600"/>
          </a:xfrm>
          <a:prstGeom prst="wedgeRoundRectCallout">
            <a:avLst>
              <a:gd name="adj1" fmla="val 68792"/>
              <a:gd name="adj2" fmla="val 16319"/>
              <a:gd name="adj3" fmla="val 16667"/>
            </a:avLst>
          </a:prstGeom>
          <a:solidFill>
            <a:srgbClr val="CCECFF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 3: </a:t>
            </a:r>
            <a:r>
              <a:rPr lang="en-US" sz="3600" b="1" i="1" dirty="0">
                <a:solidFill>
                  <a:srgbClr val="333399"/>
                </a:solidFill>
              </a:rPr>
              <a:t>Largest of three numbers</a:t>
            </a:r>
          </a:p>
        </p:txBody>
      </p: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76200" y="1752600"/>
            <a:ext cx="4343400" cy="3962400"/>
            <a:chOff x="192" y="864"/>
            <a:chExt cx="3552" cy="3072"/>
          </a:xfrm>
        </p:grpSpPr>
        <p:sp>
          <p:nvSpPr>
            <p:cNvPr id="11" name="Oval 3"/>
            <p:cNvSpPr>
              <a:spLocks noChangeArrowheads="1"/>
            </p:cNvSpPr>
            <p:nvPr/>
          </p:nvSpPr>
          <p:spPr bwMode="auto">
            <a:xfrm>
              <a:off x="1536" y="864"/>
              <a:ext cx="864" cy="336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START</a:t>
              </a: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>
              <a:off x="1296" y="1344"/>
              <a:ext cx="1392" cy="336"/>
            </a:xfrm>
            <a:prstGeom prst="flowChartInputOutpu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READ  X, Y, Z</a:t>
              </a: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1440" y="2880"/>
              <a:ext cx="1152" cy="528"/>
            </a:xfrm>
            <a:prstGeom prst="flowChartDecision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IS</a:t>
              </a:r>
            </a:p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Max &gt; Z?</a:t>
              </a: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1392" y="1824"/>
              <a:ext cx="1152" cy="528"/>
            </a:xfrm>
            <a:prstGeom prst="flowChartDecision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IS</a:t>
              </a:r>
            </a:p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X &gt; Y?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576" y="2400"/>
              <a:ext cx="816" cy="24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Max = X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2592" y="2400"/>
              <a:ext cx="816" cy="24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Max = Y</a:t>
              </a:r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192" y="3312"/>
              <a:ext cx="1248" cy="240"/>
            </a:xfrm>
            <a:prstGeom prst="flowChartInputOutpu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OUTPUT  Max</a:t>
              </a:r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2496" y="3312"/>
              <a:ext cx="1248" cy="240"/>
            </a:xfrm>
            <a:prstGeom prst="flowChartInputOutpu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OUTPUT  Z</a:t>
              </a: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432" y="3648"/>
              <a:ext cx="864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STOP</a:t>
              </a: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2640" y="3648"/>
              <a:ext cx="864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itchFamily="34" charset="0"/>
                </a:rPr>
                <a:t>STOP</a:t>
              </a: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968" y="120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968" y="16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2544" y="211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flipH="1">
              <a:off x="960" y="211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2976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960" y="21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960" y="2736"/>
              <a:ext cx="20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0"/>
            <p:cNvSpPr>
              <a:spLocks noChangeShapeType="1"/>
            </p:cNvSpPr>
            <p:nvPr/>
          </p:nvSpPr>
          <p:spPr bwMode="auto">
            <a:xfrm flipV="1">
              <a:off x="960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 flipV="1">
              <a:off x="3024" y="264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2016" y="273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2592" y="312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H="1">
              <a:off x="816" y="3120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3024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>
              <a:off x="3072" y="355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816" y="31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816" y="355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961" y="1872"/>
              <a:ext cx="671" cy="2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YES</a:t>
              </a:r>
            </a:p>
          </p:txBody>
        </p:sp>
        <p:sp>
          <p:nvSpPr>
            <p:cNvPr id="38" name="Text Box 30"/>
            <p:cNvSpPr txBox="1">
              <a:spLocks noChangeArrowheads="1"/>
            </p:cNvSpPr>
            <p:nvPr/>
          </p:nvSpPr>
          <p:spPr bwMode="auto">
            <a:xfrm>
              <a:off x="720" y="2928"/>
              <a:ext cx="672" cy="2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YES</a:t>
              </a:r>
            </a:p>
          </p:txBody>
        </p:sp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2592" y="1872"/>
              <a:ext cx="672" cy="2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NO</a:t>
              </a:r>
            </a:p>
          </p:txBody>
        </p:sp>
        <p:sp>
          <p:nvSpPr>
            <p:cNvPr id="40" name="Text Box 32"/>
            <p:cNvSpPr txBox="1">
              <a:spLocks noChangeArrowheads="1"/>
            </p:cNvSpPr>
            <p:nvPr/>
          </p:nvSpPr>
          <p:spPr bwMode="auto">
            <a:xfrm>
              <a:off x="2785" y="2928"/>
              <a:ext cx="671" cy="2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solidFill>
                    <a:srgbClr val="33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NO</a:t>
              </a:r>
            </a:p>
          </p:txBody>
        </p:sp>
      </p:grp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3200400" y="2514600"/>
            <a:ext cx="1676400" cy="609600"/>
          </a:xfrm>
          <a:prstGeom prst="line">
            <a:avLst/>
          </a:prstGeom>
          <a:noFill/>
          <a:ln w="28575">
            <a:solidFill>
              <a:srgbClr val="59009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Our First C Program: Hello World</a:t>
            </a:r>
            <a:endParaRPr lang="en-US" sz="3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71600" y="1524000"/>
            <a:ext cx="5867400" cy="35398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3546" tIns="45952" rIns="93546" bIns="45952">
            <a:spAutoFit/>
          </a:bodyPr>
          <a:lstStyle/>
          <a:p>
            <a:pPr defTabSz="944563">
              <a:spcBef>
                <a:spcPct val="50000"/>
              </a:spcBef>
              <a:buSzTx/>
              <a:buFontTx/>
              <a:buNone/>
            </a:pPr>
            <a:r>
              <a:rPr lang="en-US" sz="3200" b="0" dirty="0">
                <a:solidFill>
                  <a:schemeClr val="hlink"/>
                </a:solidFill>
              </a:rPr>
              <a:t>#include &lt;</a:t>
            </a:r>
            <a:r>
              <a:rPr lang="en-US" sz="3200" b="0" dirty="0" err="1">
                <a:solidFill>
                  <a:schemeClr val="hlink"/>
                </a:solidFill>
              </a:rPr>
              <a:t>stdio.h</a:t>
            </a:r>
            <a:r>
              <a:rPr lang="en-US" sz="3200" b="0" dirty="0">
                <a:solidFill>
                  <a:schemeClr val="hlink"/>
                </a:solidFill>
              </a:rPr>
              <a:t>&gt;</a:t>
            </a:r>
          </a:p>
          <a:p>
            <a:pPr defTabSz="944563">
              <a:spcBef>
                <a:spcPct val="50000"/>
              </a:spcBef>
              <a:buSzTx/>
              <a:buFontTx/>
              <a:buNone/>
            </a:pPr>
            <a:r>
              <a:rPr lang="en-US" sz="3200" b="0" dirty="0" smtClean="0">
                <a:solidFill>
                  <a:schemeClr val="hlink"/>
                </a:solidFill>
              </a:rPr>
              <a:t>main </a:t>
            </a:r>
            <a:r>
              <a:rPr lang="en-US" sz="3200" b="0" dirty="0">
                <a:solidFill>
                  <a:schemeClr val="hlink"/>
                </a:solidFill>
              </a:rPr>
              <a:t>( )</a:t>
            </a:r>
          </a:p>
          <a:p>
            <a:pPr defTabSz="944563">
              <a:spcBef>
                <a:spcPct val="50000"/>
              </a:spcBef>
              <a:buSzTx/>
              <a:buFontTx/>
              <a:buNone/>
            </a:pPr>
            <a:r>
              <a:rPr lang="en-US" sz="3200" b="0" dirty="0">
                <a:solidFill>
                  <a:schemeClr val="hlink"/>
                </a:solidFill>
              </a:rPr>
              <a:t>{</a:t>
            </a:r>
          </a:p>
          <a:p>
            <a:pPr marL="473075" lvl="1" defTabSz="944563">
              <a:spcBef>
                <a:spcPct val="50000"/>
              </a:spcBef>
              <a:buSzTx/>
              <a:buFontTx/>
              <a:buNone/>
            </a:pPr>
            <a:r>
              <a:rPr lang="en-US" sz="3200" b="0" dirty="0" err="1">
                <a:solidFill>
                  <a:schemeClr val="hlink"/>
                </a:solidFill>
              </a:rPr>
              <a:t>printf</a:t>
            </a:r>
            <a:r>
              <a:rPr lang="en-US" sz="3200" b="0" dirty="0">
                <a:solidFill>
                  <a:schemeClr val="hlink"/>
                </a:solidFill>
              </a:rPr>
              <a:t> ("Hello, World!\n</a:t>
            </a:r>
            <a:r>
              <a:rPr lang="en-US" sz="3200" b="0" dirty="0" smtClean="0">
                <a:solidFill>
                  <a:schemeClr val="hlink"/>
                </a:solidFill>
              </a:rPr>
              <a:t>");</a:t>
            </a:r>
            <a:endParaRPr lang="en-US" sz="3200" b="0" dirty="0">
              <a:solidFill>
                <a:schemeClr val="hlink"/>
              </a:solidFill>
            </a:endParaRPr>
          </a:p>
          <a:p>
            <a:pPr defTabSz="944563">
              <a:spcBef>
                <a:spcPct val="50000"/>
              </a:spcBef>
              <a:buSzTx/>
              <a:buFontTx/>
              <a:buNone/>
            </a:pPr>
            <a:r>
              <a:rPr lang="en-US" sz="3200" b="0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5ECC-2358-4DD3-8EF4-54A75016418F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GB" sz="3600" b="1" dirty="0"/>
              <a:t>Our First C Program: Hello World</a:t>
            </a:r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048453" y="1828812"/>
            <a:ext cx="5918200" cy="3113088"/>
          </a:xfrm>
          <a:prstGeom prst="rect">
            <a:avLst/>
          </a:prstGeom>
          <a:solidFill>
            <a:srgbClr val="E5E5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 #include &lt;stdio.h&gt;</a:t>
            </a:r>
          </a:p>
          <a:p>
            <a:endParaRPr lang="en-US" sz="18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 /* </a:t>
            </a:r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Courier New" pitchFamily="49" charset="0"/>
              </a:rPr>
              <a:t>This program prints “Hello World”</a:t>
            </a:r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*/ </a:t>
            </a:r>
          </a:p>
          <a:p>
            <a:endParaRPr lang="en-US" sz="18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endParaRPr lang="en-US" sz="18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 main()</a:t>
            </a: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	printf(“Hello World!\n”);</a:t>
            </a:r>
          </a:p>
          <a:p>
            <a:r>
              <a:rPr lang="en-US" sz="1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800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292928" y="4038612"/>
            <a:ext cx="3279775" cy="1214438"/>
            <a:chOff x="480" y="2832"/>
            <a:chExt cx="2066" cy="765"/>
          </a:xfrm>
        </p:grpSpPr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480" y="3360"/>
              <a:ext cx="2066" cy="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Brackets define code blocks</a:t>
              </a:r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 flipH="1" flipV="1">
              <a:off x="624" y="2832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 flipH="1" flipV="1">
              <a:off x="624" y="3120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740728" y="4343412"/>
            <a:ext cx="4092575" cy="757238"/>
            <a:chOff x="1392" y="3024"/>
            <a:chExt cx="2578" cy="477"/>
          </a:xfrm>
        </p:grpSpPr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2640" y="3264"/>
              <a:ext cx="1330" cy="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Library command</a:t>
              </a: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 flipH="1" flipV="1">
              <a:off x="1392" y="3024"/>
              <a:ext cx="12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2207328" y="3200412"/>
            <a:ext cx="5184775" cy="457200"/>
            <a:chOff x="1056" y="2304"/>
            <a:chExt cx="3266" cy="288"/>
          </a:xfrm>
        </p:grpSpPr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352" y="2304"/>
              <a:ext cx="1970" cy="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main( ) means “</a:t>
              </a:r>
              <a:r>
                <a:rPr lang="en-US" sz="1800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start here” </a:t>
              </a:r>
              <a:endParaRPr 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endParaRPr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1056" y="2400"/>
              <a:ext cx="12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2435928" y="1600212"/>
            <a:ext cx="3200400" cy="533400"/>
            <a:chOff x="1200" y="1296"/>
            <a:chExt cx="2016" cy="336"/>
          </a:xfrm>
        </p:grpSpPr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166" y="1296"/>
              <a:ext cx="1050" cy="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Preprocessor</a:t>
              </a: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 flipH="1">
              <a:off x="1200" y="1440"/>
              <a:ext cx="96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32"/>
          <p:cNvGrpSpPr>
            <a:grpSpLocks/>
          </p:cNvGrpSpPr>
          <p:nvPr/>
        </p:nvGrpSpPr>
        <p:grpSpPr bwMode="auto">
          <a:xfrm>
            <a:off x="4798128" y="2209812"/>
            <a:ext cx="3775075" cy="457200"/>
            <a:chOff x="2688" y="1680"/>
            <a:chExt cx="2378" cy="288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552" y="1680"/>
              <a:ext cx="1514" cy="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Comments are good</a:t>
              </a:r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H="1">
              <a:off x="2688" y="1776"/>
              <a:ext cx="86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B915-3E50-4AD4-9F7B-508D8D3228F3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85800" y="941472"/>
            <a:ext cx="7772400" cy="426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 Comments</a:t>
            </a:r>
          </a:p>
          <a:p>
            <a:pPr lvl="1"/>
            <a:r>
              <a:rPr lang="en-US" sz="2400" dirty="0" smtClean="0"/>
              <a:t>Text surrounded by </a:t>
            </a:r>
            <a:r>
              <a:rPr lang="en-US" sz="2400" b="1" dirty="0" smtClean="0">
                <a:latin typeface="Courier New" pitchFamily="49" charset="0"/>
              </a:rPr>
              <a:t>/*</a:t>
            </a:r>
            <a:r>
              <a:rPr lang="en-US" sz="2400" dirty="0" smtClean="0"/>
              <a:t> and </a:t>
            </a:r>
            <a:r>
              <a:rPr lang="en-US" sz="2400" b="1" dirty="0" smtClean="0">
                <a:latin typeface="Courier New" pitchFamily="49" charset="0"/>
              </a:rPr>
              <a:t>*/</a:t>
            </a:r>
            <a:r>
              <a:rPr lang="en-US" sz="2400" dirty="0" smtClean="0"/>
              <a:t> is ignored by computer Used to describe program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Courier New" pitchFamily="49" charset="0"/>
              </a:rPr>
              <a:t> #include &lt;</a:t>
            </a:r>
            <a:r>
              <a:rPr lang="en-US" sz="2400" b="1" dirty="0" err="1" smtClean="0">
                <a:latin typeface="Courier New" pitchFamily="49" charset="0"/>
              </a:rPr>
              <a:t>stdio.h</a:t>
            </a:r>
            <a:r>
              <a:rPr lang="en-US" sz="2400" b="1" dirty="0" smtClean="0">
                <a:latin typeface="Courier New" pitchFamily="49" charset="0"/>
              </a:rPr>
              <a:t>&gt;</a:t>
            </a:r>
          </a:p>
          <a:p>
            <a:pPr lvl="1"/>
            <a:r>
              <a:rPr lang="en-US" sz="2400" dirty="0" smtClean="0"/>
              <a:t>Preprocessor directive</a:t>
            </a:r>
          </a:p>
          <a:p>
            <a:pPr lvl="2"/>
            <a:r>
              <a:rPr lang="en-US" sz="2400" dirty="0" smtClean="0"/>
              <a:t>Tells computer to load contents of a certain file</a:t>
            </a:r>
          </a:p>
          <a:p>
            <a:pPr lvl="1"/>
            <a:r>
              <a:rPr lang="en-US" sz="2400" b="1" dirty="0" smtClean="0">
                <a:latin typeface="Courier New" pitchFamily="49" charset="0"/>
              </a:rPr>
              <a:t>&lt;</a:t>
            </a:r>
            <a:r>
              <a:rPr lang="en-US" sz="2400" b="1" dirty="0" err="1" smtClean="0">
                <a:latin typeface="Courier New" pitchFamily="49" charset="0"/>
              </a:rPr>
              <a:t>stdio.h</a:t>
            </a:r>
            <a:r>
              <a:rPr lang="en-US" sz="2400" b="1" dirty="0" smtClean="0">
                <a:latin typeface="Courier New" pitchFamily="49" charset="0"/>
              </a:rPr>
              <a:t>&gt;</a:t>
            </a:r>
            <a:r>
              <a:rPr lang="en-US" sz="2400" dirty="0" smtClean="0"/>
              <a:t> allows standard input/output operations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main()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 programs contain one or more functions, exactly one of which must be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main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Parenthesis used to indicate a function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means that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"returns" an integer value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Braces (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{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indicate a block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bodies of all functions must be contained in braces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2572"/>
            <a:ext cx="8610600" cy="762000"/>
          </a:xfrm>
        </p:spPr>
        <p:txBody>
          <a:bodyPr>
            <a:normAutofit/>
          </a:bodyPr>
          <a:lstStyle/>
          <a:p>
            <a:r>
              <a:rPr lang="en-GB" sz="3600" b="1" dirty="0"/>
              <a:t>Our First C Program: Hello </a:t>
            </a:r>
            <a:r>
              <a:rPr lang="en-GB" sz="3600" b="1" dirty="0" smtClean="0"/>
              <a:t>World (Cont..)</a:t>
            </a:r>
            <a:endParaRPr lang="en-GB" sz="36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3AC1-1674-432C-B146-1DF3BBAC87B8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85800" y="1037304"/>
            <a:ext cx="77724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printf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"Welcome to C!\n"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Instructs computer to perform an action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Specifically, prints the string of characters within quotes (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“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”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Entire line called a statement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statements must end with a semicolon (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Escape character (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\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Indicates that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should do something out of the ordinary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\n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newline character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2572"/>
            <a:ext cx="8610600" cy="762000"/>
          </a:xfrm>
        </p:spPr>
        <p:txBody>
          <a:bodyPr>
            <a:normAutofit/>
          </a:bodyPr>
          <a:lstStyle/>
          <a:p>
            <a:r>
              <a:rPr lang="en-GB" sz="3600" b="1" dirty="0"/>
              <a:t>Our First C Program: Hello </a:t>
            </a:r>
            <a:r>
              <a:rPr lang="en-GB" sz="3600" b="1" dirty="0" smtClean="0"/>
              <a:t>World (Cont..)</a:t>
            </a:r>
            <a:endParaRPr lang="en-GB" sz="36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ABD9-1D31-4188-90C9-65E5D69878AB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85800" y="1066800"/>
            <a:ext cx="77724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0;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way to exit a function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return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in this case, means that the program terminated normally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 brace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Indicates end of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main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been reached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Linker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 function is called, linker locates it in the library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Inserts it into object program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function name is misspelled, the linker will produce an error because it will not be able to find function in the library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42572"/>
            <a:ext cx="8610600" cy="762000"/>
          </a:xfrm>
        </p:spPr>
        <p:txBody>
          <a:bodyPr>
            <a:normAutofit/>
          </a:bodyPr>
          <a:lstStyle/>
          <a:p>
            <a:r>
              <a:rPr lang="en-GB" sz="3600" b="1" dirty="0"/>
              <a:t>Our First C Program: Hello </a:t>
            </a:r>
            <a:r>
              <a:rPr lang="en-GB" sz="3600" b="1" dirty="0" smtClean="0"/>
              <a:t>World (Cont..)</a:t>
            </a:r>
            <a:endParaRPr lang="en-GB" sz="36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C7F8-01A9-4B2E-A3AB-847252C191CE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Example 1: </a:t>
            </a:r>
            <a:r>
              <a:rPr lang="en-US" sz="3600" b="1" i="1" dirty="0">
                <a:solidFill>
                  <a:srgbClr val="333399"/>
                </a:solidFill>
              </a:rPr>
              <a:t>Adding two numbers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57200" y="2362200"/>
            <a:ext cx="2133600" cy="6096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READ  A, B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3400" y="3352800"/>
            <a:ext cx="1981200" cy="6096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C = A + B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81000" y="4419600"/>
            <a:ext cx="2057400" cy="609600"/>
          </a:xfrm>
          <a:prstGeom prst="flowChartInputOutpu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PRINT  C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85800" y="5410200"/>
            <a:ext cx="1600200" cy="6858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STOP</a:t>
            </a: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762000" y="1371600"/>
            <a:ext cx="1600200" cy="6858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START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524000" y="20574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524000" y="2971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524000" y="3962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524000" y="5029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657600" y="1600200"/>
            <a:ext cx="4648200" cy="4064000"/>
          </a:xfrm>
          <a:prstGeom prst="rect">
            <a:avLst/>
          </a:prstGeom>
          <a:solidFill>
            <a:srgbClr val="E5E5FF"/>
          </a:solidFill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Courier New" pitchFamily="49" charset="0"/>
              </a:rPr>
              <a:t>#include &lt;stdio.h&gt;</a:t>
            </a:r>
          </a:p>
          <a:p>
            <a:r>
              <a:rPr lang="en-US" sz="2000">
                <a:latin typeface="Courier New" pitchFamily="49" charset="0"/>
              </a:rPr>
              <a:t>main()</a:t>
            </a:r>
          </a:p>
          <a:p>
            <a:r>
              <a:rPr lang="en-US" sz="2000">
                <a:latin typeface="Courier New" pitchFamily="49" charset="0"/>
              </a:rPr>
              <a:t>{</a:t>
            </a:r>
          </a:p>
          <a:p>
            <a:r>
              <a:rPr lang="en-US" sz="2000">
                <a:latin typeface="Courier New" pitchFamily="49" charset="0"/>
              </a:rPr>
              <a:t>  int a, b, c;</a:t>
            </a:r>
          </a:p>
          <a:p>
            <a:r>
              <a:rPr lang="en-US" sz="2000">
                <a:latin typeface="Courier New" pitchFamily="49" charset="0"/>
              </a:rPr>
              <a:t>  </a:t>
            </a:r>
          </a:p>
          <a:p>
            <a:r>
              <a:rPr lang="en-US" sz="2000">
                <a:latin typeface="Courier New" pitchFamily="49" charset="0"/>
              </a:rPr>
              <a:t>  scanf(“%d%d”,&amp;a, &amp;b);</a:t>
            </a: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c = a + b;</a:t>
            </a: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printf(“%d”,c);</a:t>
            </a:r>
          </a:p>
          <a:p>
            <a:r>
              <a:rPr lang="en-US" sz="2000">
                <a:latin typeface="Courier New" pitchFamily="49" charset="0"/>
              </a:rPr>
              <a:t>}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553200" y="2057400"/>
            <a:ext cx="2390775" cy="376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Variable Declaration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5029200" y="2209800"/>
            <a:ext cx="1524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667000" y="2667000"/>
            <a:ext cx="1219200" cy="533400"/>
          </a:xfrm>
          <a:prstGeom prst="line">
            <a:avLst/>
          </a:prstGeom>
          <a:noFill/>
          <a:ln w="28575">
            <a:solidFill>
              <a:srgbClr val="59009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2667000" y="3581400"/>
            <a:ext cx="1219200" cy="533400"/>
          </a:xfrm>
          <a:prstGeom prst="line">
            <a:avLst/>
          </a:prstGeom>
          <a:noFill/>
          <a:ln w="28575">
            <a:solidFill>
              <a:srgbClr val="59009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2667000" y="4648200"/>
            <a:ext cx="1219200" cy="533400"/>
          </a:xfrm>
          <a:prstGeom prst="line">
            <a:avLst/>
          </a:prstGeom>
          <a:noFill/>
          <a:ln w="28575">
            <a:solidFill>
              <a:srgbClr val="59009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8763"/>
            <a:ext cx="8153400" cy="808037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r>
              <a:rPr lang="en-US" sz="3600" b="1" dirty="0" smtClean="0"/>
              <a:t>2 : </a:t>
            </a:r>
            <a:r>
              <a:rPr lang="en-US" sz="3600" b="1" i="1" dirty="0" smtClean="0">
                <a:solidFill>
                  <a:srgbClr val="0033CC"/>
                </a:solidFill>
              </a:rPr>
              <a:t>Area of a circle</a:t>
            </a:r>
            <a:endParaRPr lang="en-US" sz="3600" b="1" i="1" dirty="0">
              <a:solidFill>
                <a:srgbClr val="0033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990600"/>
            <a:ext cx="86868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 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radius;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chemeClr val="hlink"/>
                </a:solidFill>
              </a:rPr>
              <a:t>      float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area;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("Enter radius (i.e. 10) : ");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"%d", &amp;radius);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area = 3.14159 * radius * radius;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("\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nArea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%f\n\n", area);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0;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C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7F91-081B-4805-B34B-378F018B3A3F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1787"/>
            <a:ext cx="8077200" cy="808037"/>
          </a:xfrm>
        </p:spPr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612072"/>
            <a:ext cx="84582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 ()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10;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("\n");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for (j = 0; j &lt; i+1; j++ )	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 "A");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("\n");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CA" sz="2400" b="0" i="0" u="none" strike="noStrike" kern="1200" cap="none" spc="0" normalizeH="0" baseline="0" noProof="0" dirty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4BAB1-2512-4756-BCB1-C33906E13867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Storage has become free!!</a:t>
            </a:r>
          </a:p>
        </p:txBody>
      </p:sp>
      <p:pic>
        <p:nvPicPr>
          <p:cNvPr id="7" name="Picture 3" descr="KennedyTapeDr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38" y="2546350"/>
            <a:ext cx="2417762" cy="3625850"/>
          </a:xfrm>
          <a:prstGeom prst="rect">
            <a:avLst/>
          </a:prstGeom>
          <a:noFill/>
        </p:spPr>
      </p:pic>
      <p:pic>
        <p:nvPicPr>
          <p:cNvPr id="8" name="Picture 4" descr="geedom_GUP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88200" y="1320800"/>
            <a:ext cx="1498600" cy="1498600"/>
          </a:xfrm>
          <a:prstGeom prst="rect">
            <a:avLst/>
          </a:prstGeom>
          <a:noFill/>
        </p:spPr>
      </p:pic>
      <p:pic>
        <p:nvPicPr>
          <p:cNvPr id="9" name="Picture 5" descr="_huge_5mb_hard_disk_driv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12900"/>
            <a:ext cx="3840163" cy="4178300"/>
          </a:xfrm>
          <a:prstGeom prst="rect">
            <a:avLst/>
          </a:prstGeom>
          <a:noFill/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28600" y="2133600"/>
            <a:ext cx="24066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Magnetic Tape Drive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365625" y="5791200"/>
            <a:ext cx="2584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5 MB Hard Disk [1956]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010400" y="2986088"/>
            <a:ext cx="1787669" cy="36933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8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GB Pen Drive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Structure of a C program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C program consists of one or more functions.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of the functions must be called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program will always begin by executing the main function.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function must contain: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function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which consists of the function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followed by an optional list of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arguments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enclosed in parentheses.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list of argument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declarations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compound statement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which comprises the remainder of the function.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D929-45DA-4BA3-96E5-E5FBD5DEBBC5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58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Desirable Programming Style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779220"/>
            <a:ext cx="8610600" cy="6078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program should be clearly written.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should be easy to follow the program logic.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Meaningful variable names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 variable/constant names meaningful to enhance program clarity.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‘area’ instead of ‘a’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‘radius’ instead of ‘r’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comments in the program to make it easy to understand.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Never use too many comments.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 indentation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400" dirty="0" smtClean="0"/>
              <a:t>	  </a:t>
            </a:r>
            <a:r>
              <a:rPr lang="en-US" sz="2400" b="1" dirty="0" smtClean="0"/>
              <a:t>--</a:t>
            </a:r>
            <a:r>
              <a:rPr lang="en-US" sz="2400" dirty="0" smtClean="0"/>
              <a:t> Use proper indentation.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Structure of the program should be immediately visible.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9245-A96C-4E17-BFA2-85FAB1489ECE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Indentation Example: </a:t>
            </a:r>
            <a:r>
              <a:rPr lang="en-US" sz="3600" i="1" dirty="0">
                <a:solidFill>
                  <a:srgbClr val="590096"/>
                </a:solidFill>
              </a:rPr>
              <a:t>Good Style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8153400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#include &lt;</a:t>
            </a:r>
            <a:r>
              <a:rPr lang="en-US" sz="1800" dirty="0" err="1">
                <a:solidFill>
                  <a:srgbClr val="000099"/>
                </a:solidFill>
                <a:latin typeface="Arial" pitchFamily="34" charset="0"/>
              </a:rPr>
              <a:t>stdio.h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&gt;</a:t>
            </a:r>
          </a:p>
          <a:p>
            <a:endParaRPr lang="en-US" sz="1800" dirty="0">
              <a:solidFill>
                <a:srgbClr val="000099"/>
              </a:solidFill>
              <a:latin typeface="Arial" pitchFamily="34" charset="0"/>
            </a:endParaRP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/* FIND THE LARGEST OF THREE NUMBERS */</a:t>
            </a:r>
          </a:p>
          <a:p>
            <a:endParaRPr lang="en-US" sz="1800" dirty="0">
              <a:solidFill>
                <a:srgbClr val="000099"/>
              </a:solidFill>
              <a:latin typeface="Arial" pitchFamily="34" charset="0"/>
            </a:endParaRP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main()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{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	</a:t>
            </a:r>
            <a:r>
              <a:rPr lang="en-US" sz="1800" dirty="0" err="1">
                <a:solidFill>
                  <a:srgbClr val="000099"/>
                </a:solidFill>
                <a:latin typeface="Arial" pitchFamily="34" charset="0"/>
              </a:rPr>
              <a:t>int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   a, b, c;</a:t>
            </a:r>
          </a:p>
          <a:p>
            <a:endParaRPr lang="en-US" sz="1800" dirty="0">
              <a:solidFill>
                <a:srgbClr val="000099"/>
              </a:solidFill>
              <a:latin typeface="Arial" pitchFamily="34" charset="0"/>
            </a:endParaRP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	</a:t>
            </a:r>
            <a:r>
              <a:rPr lang="en-US" sz="1800" dirty="0" err="1">
                <a:solidFill>
                  <a:srgbClr val="000099"/>
                </a:solidFill>
                <a:latin typeface="Arial" pitchFamily="34" charset="0"/>
              </a:rPr>
              <a:t>scanf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(“%</a:t>
            </a:r>
            <a:r>
              <a:rPr lang="en-US" sz="1800" dirty="0" err="1">
                <a:solidFill>
                  <a:srgbClr val="000099"/>
                </a:solidFill>
                <a:latin typeface="Arial" pitchFamily="34" charset="0"/>
              </a:rPr>
              <a:t>d%d%d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”, &amp;a, &amp;b, &amp;c);</a:t>
            </a:r>
          </a:p>
          <a:p>
            <a:endParaRPr lang="en-US" sz="1800" dirty="0">
              <a:solidFill>
                <a:srgbClr val="000099"/>
              </a:solidFill>
              <a:latin typeface="Arial" pitchFamily="34" charset="0"/>
            </a:endParaRP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	if  ((a&gt;b) &amp;&amp; (a&gt;c))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             	</a:t>
            </a:r>
            <a:r>
              <a:rPr lang="en-US" sz="1800" dirty="0" smtClean="0">
                <a:solidFill>
                  <a:srgbClr val="000099"/>
                </a:solidFill>
                <a:latin typeface="Arial" pitchFamily="34" charset="0"/>
              </a:rPr>
              <a:t>	</a:t>
            </a:r>
            <a:r>
              <a:rPr lang="en-US" sz="1800" dirty="0" err="1" smtClean="0">
                <a:solidFill>
                  <a:srgbClr val="000099"/>
                </a:solidFill>
                <a:latin typeface="Arial" pitchFamily="34" charset="0"/>
              </a:rPr>
              <a:t>printf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(“\n Largest is %d”, a);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	else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             		if  (b&gt;c)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                 		</a:t>
            </a:r>
            <a:r>
              <a:rPr lang="en-US" sz="1800" dirty="0" err="1" smtClean="0">
                <a:solidFill>
                  <a:srgbClr val="000099"/>
                </a:solidFill>
                <a:latin typeface="Arial" pitchFamily="34" charset="0"/>
              </a:rPr>
              <a:t>printf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(“\n Largest is %d”, b);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             		else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                 		</a:t>
            </a:r>
            <a:r>
              <a:rPr lang="en-US" sz="1800" dirty="0" err="1" smtClean="0">
                <a:solidFill>
                  <a:srgbClr val="000099"/>
                </a:solidFill>
                <a:latin typeface="Arial" pitchFamily="34" charset="0"/>
              </a:rPr>
              <a:t>printf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(“\n Largest is %d”, c);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BA757-2D56-4CE1-81D6-4E344B0AC8DA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Indentation Example: </a:t>
            </a:r>
            <a:r>
              <a:rPr lang="en-US" sz="3600" b="1" i="1" dirty="0">
                <a:solidFill>
                  <a:srgbClr val="590096"/>
                </a:solidFill>
              </a:rPr>
              <a:t>Bad Style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1371600"/>
            <a:ext cx="815340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#include &lt;</a:t>
            </a:r>
            <a:r>
              <a:rPr lang="en-US" sz="1800" dirty="0" err="1">
                <a:solidFill>
                  <a:srgbClr val="000099"/>
                </a:solidFill>
                <a:latin typeface="Arial" pitchFamily="34" charset="0"/>
              </a:rPr>
              <a:t>stdio.h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&gt;</a:t>
            </a:r>
          </a:p>
          <a:p>
            <a:endParaRPr lang="en-US" sz="1800" dirty="0">
              <a:solidFill>
                <a:srgbClr val="000099"/>
              </a:solidFill>
              <a:latin typeface="Arial" pitchFamily="34" charset="0"/>
            </a:endParaRP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/* FIND THE LARGEST OF THREE NUMBERS */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main()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{</a:t>
            </a:r>
          </a:p>
          <a:p>
            <a:r>
              <a:rPr lang="en-US" sz="1800" dirty="0" err="1">
                <a:solidFill>
                  <a:srgbClr val="000099"/>
                </a:solidFill>
                <a:latin typeface="Arial" pitchFamily="34" charset="0"/>
              </a:rPr>
              <a:t>int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   a, b, c;</a:t>
            </a:r>
          </a:p>
          <a:p>
            <a:r>
              <a:rPr lang="en-US" sz="1800" dirty="0" err="1">
                <a:solidFill>
                  <a:srgbClr val="000099"/>
                </a:solidFill>
                <a:latin typeface="Arial" pitchFamily="34" charset="0"/>
              </a:rPr>
              <a:t>scanf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(“%</a:t>
            </a:r>
            <a:r>
              <a:rPr lang="en-US" sz="1800" dirty="0" err="1">
                <a:solidFill>
                  <a:srgbClr val="000099"/>
                </a:solidFill>
                <a:latin typeface="Arial" pitchFamily="34" charset="0"/>
              </a:rPr>
              <a:t>d%d%d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”, &amp;a, &amp;b, &amp;c);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if  ((a&gt;b) &amp;&amp; (a&gt;c))</a:t>
            </a:r>
          </a:p>
          <a:p>
            <a:r>
              <a:rPr lang="en-US" sz="1800" dirty="0" err="1">
                <a:solidFill>
                  <a:srgbClr val="000099"/>
                </a:solidFill>
                <a:latin typeface="Arial" pitchFamily="34" charset="0"/>
              </a:rPr>
              <a:t>printf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(“\n Largest is %d”, a);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    else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if  (b&gt;c)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  </a:t>
            </a:r>
            <a:r>
              <a:rPr lang="en-US" sz="1800" dirty="0" err="1">
                <a:solidFill>
                  <a:srgbClr val="000099"/>
                </a:solidFill>
                <a:latin typeface="Arial" pitchFamily="34" charset="0"/>
              </a:rPr>
              <a:t>printf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(“\n Largest is %d”, b);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else</a:t>
            </a:r>
          </a:p>
          <a:p>
            <a:r>
              <a:rPr lang="en-US" sz="1800" dirty="0" err="1">
                <a:solidFill>
                  <a:srgbClr val="000099"/>
                </a:solidFill>
                <a:latin typeface="Arial" pitchFamily="34" charset="0"/>
              </a:rPr>
              <a:t>printf</a:t>
            </a:r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(“\n Largest is %d”, c);</a:t>
            </a:r>
          </a:p>
          <a:p>
            <a:r>
              <a:rPr lang="en-US" sz="1800" dirty="0">
                <a:solidFill>
                  <a:srgbClr val="000099"/>
                </a:solidFill>
                <a:latin typeface="Arial" pitchFamily="34" charset="0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70EA-6F61-4E21-8572-D3E3C9EB332E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85800"/>
          </a:xfrm>
        </p:spPr>
        <p:txBody>
          <a:bodyPr>
            <a:normAutofit/>
          </a:bodyPr>
          <a:lstStyle/>
          <a:p>
            <a:r>
              <a:rPr lang="en-GB" sz="3600" b="1" dirty="0"/>
              <a:t>Keywords of C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7432" y="1088916"/>
            <a:ext cx="8458200" cy="4649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control (6) –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if, else, return, switch, case, default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Loops (5) –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for, do, while, break, continue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 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(5) –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float, double, char, void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2800" dirty="0"/>
              <a:t>S</a:t>
            </a:r>
            <a:r>
              <a:rPr kumimoji="0" lang="en-GB" sz="28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tructures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(3) –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struct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typedef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union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Counting and sizing things (2) –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enum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sizeof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BAEC-792F-4DF3-B8A8-7040C31FB246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Keywords of C (Cont..)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229600" cy="252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/>
              <a:t>Rare but still useful </a:t>
            </a:r>
            <a:r>
              <a:rPr lang="en-GB" sz="2800" i="1" dirty="0"/>
              <a:t>types </a:t>
            </a:r>
            <a:r>
              <a:rPr lang="en-GB" sz="2800" dirty="0"/>
              <a:t>(7) – </a:t>
            </a:r>
            <a:r>
              <a:rPr lang="en-GB" sz="2800" dirty="0">
                <a:latin typeface="Courier New" pitchFamily="49" charset="0"/>
              </a:rPr>
              <a:t>extern, signed, unsigned, long, short, static, const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/>
              <a:t>Evil keywords which we avoid (1) – </a:t>
            </a:r>
            <a:r>
              <a:rPr lang="en-GB" sz="2800" dirty="0" err="1">
                <a:latin typeface="Courier New" pitchFamily="49" charset="0"/>
              </a:rPr>
              <a:t>goto</a:t>
            </a:r>
            <a:endParaRPr lang="en-GB" sz="2800" dirty="0">
              <a:latin typeface="Courier New" pitchFamily="49" charset="0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2800" dirty="0"/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GB" sz="2800" dirty="0" smtClean="0"/>
              <a:t>(3</a:t>
            </a:r>
            <a:r>
              <a:rPr lang="en-GB" sz="2800" dirty="0"/>
              <a:t>) – </a:t>
            </a:r>
            <a:r>
              <a:rPr lang="en-GB" sz="2800" dirty="0">
                <a:latin typeface="Courier New" pitchFamily="49" charset="0"/>
              </a:rPr>
              <a:t>auto, register, volatile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7CC2-152A-4EAD-9F66-6141A38D694A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The C Character Set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 language alphabet: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Uppercase letters ‘A’ to ‘Z’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Lowercase letters ‘a’ to ‘z’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Digits ‘0’ to ‘9’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Certain special characters: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1200" y="4218024"/>
            <a:ext cx="4953000" cy="1768475"/>
          </a:xfrm>
          <a:prstGeom prst="rect">
            <a:avLst/>
          </a:prstGeom>
          <a:solidFill>
            <a:srgbClr val="E1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</a:rPr>
              <a:t>!       #       %       ^       &amp;       *       (       )  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n-US" sz="2000">
                <a:latin typeface="Arial" pitchFamily="34" charset="0"/>
              </a:rPr>
              <a:t>       _       +        =       ~       [        ]       \ 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</a:rPr>
              <a:t> |       ;        :       ‘         “        {        }       ,     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</a:rPr>
              <a:t>.        &lt;       &gt;      /         ?       blank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B9C8-BA7B-425E-88A7-5937074C6045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GB" sz="3600" b="1" dirty="0"/>
              <a:t>Some simple operations for variables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740" y="1103676"/>
            <a:ext cx="8915400" cy="5525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addition to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can also use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+=,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-=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*=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/=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(modulo)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n++ 	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59009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increment 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n-- 	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59009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decrement n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a+=5 	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59009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is equivalent to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		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= a+5;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a-=5	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59009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is equivalent to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		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= a-5;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a*=5	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59009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is equivalent to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		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= a*5;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a/=5	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590096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is equivalent to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		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= a/5;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Courier New" pitchFamily="49" charset="0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(x % y)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gives the remainder when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x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is divided by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y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FA06F-27CA-4052-80CC-E2ADFA4F0D9E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Identifiers and Keywords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155300"/>
            <a:ext cx="861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Identifiers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Names given to various program elements (variables, constants, functions, etc.)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consist of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letters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the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underscore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(‘_’) character, with no space between.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character must be a letter or underscore.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identifier can be arbitrary long.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C compilers recognize only the first few characters of the name (16 or 31).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sensitive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‘area’, ‘AREA’ and ‘Area’ are all different.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59FB-9A2F-465D-973B-E9EC11444D99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Valid and Invalid Identifiers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4221163" cy="502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 identifiers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abc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simple_interest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a123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stud_name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Empl_1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Empl_2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avg_empl_salary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94238" y="1295400"/>
            <a:ext cx="4221162" cy="5029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Invalid identifiers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10abc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my-name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“hello”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interest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(area)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%rate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83F9-F5DE-49B4-A972-CA13CF733096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Communication??</a:t>
            </a:r>
          </a:p>
        </p:txBody>
      </p:sp>
      <p:pic>
        <p:nvPicPr>
          <p:cNvPr id="7" name="Picture 3" descr="pho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95600"/>
            <a:ext cx="2374900" cy="1577975"/>
          </a:xfrm>
          <a:prstGeom prst="rect">
            <a:avLst/>
          </a:prstGeom>
          <a:noFill/>
        </p:spPr>
      </p:pic>
      <p:pic>
        <p:nvPicPr>
          <p:cNvPr id="8" name="Picture 4" descr="flash-on-iph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676400"/>
            <a:ext cx="2589213" cy="461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20456" y="258763"/>
            <a:ext cx="8991600" cy="808037"/>
          </a:xfrm>
        </p:spPr>
        <p:txBody>
          <a:bodyPr>
            <a:normAutofit/>
          </a:bodyPr>
          <a:lstStyle/>
          <a:p>
            <a:r>
              <a:rPr lang="en-US" sz="3600" b="1" dirty="0"/>
              <a:t>C Variables Names (1)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95520"/>
            <a:ext cx="8686800" cy="555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 Names: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Names may contain letters, digits and underscores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first character must be a letter or an underscore.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underscore can be used but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watch out!!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matters!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keywords cannot be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used as variable names.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55516" y="4171344"/>
            <a:ext cx="7935719" cy="267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3546" tIns="45952" rIns="93546" bIns="45952">
            <a:spAutoFit/>
          </a:bodyPr>
          <a:lstStyle/>
          <a:p>
            <a:pPr defTabSz="944563">
              <a:spcBef>
                <a:spcPct val="50000"/>
              </a:spcBef>
              <a:buSzTx/>
              <a:buFontTx/>
              <a:buNone/>
            </a:pPr>
            <a:r>
              <a:rPr lang="en-US" sz="2400" b="0" dirty="0">
                <a:solidFill>
                  <a:schemeClr val="hlink"/>
                </a:solidFill>
              </a:rPr>
              <a:t>present, hello, y2x3, r2d3, ...		/* OK */</a:t>
            </a:r>
          </a:p>
          <a:p>
            <a:pPr defTabSz="944563">
              <a:spcBef>
                <a:spcPct val="50000"/>
              </a:spcBef>
              <a:buSzTx/>
              <a:buFontTx/>
              <a:buNone/>
            </a:pPr>
            <a:r>
              <a:rPr lang="en-US" sz="2400" b="0" dirty="0">
                <a:solidFill>
                  <a:schemeClr val="hlink"/>
                </a:solidFill>
              </a:rPr>
              <a:t>_1993_tar_return			/* OK but don’t */</a:t>
            </a:r>
          </a:p>
          <a:p>
            <a:pPr defTabSz="944563">
              <a:spcBef>
                <a:spcPct val="50000"/>
              </a:spcBef>
              <a:buSzTx/>
              <a:buFontTx/>
              <a:buNone/>
            </a:pPr>
            <a:r>
              <a:rPr lang="en-US" sz="2400" b="0" dirty="0" err="1">
                <a:solidFill>
                  <a:schemeClr val="hlink"/>
                </a:solidFill>
              </a:rPr>
              <a:t>Hello#there</a:t>
            </a:r>
            <a:r>
              <a:rPr lang="en-US" sz="2400" b="0" dirty="0">
                <a:solidFill>
                  <a:schemeClr val="hlink"/>
                </a:solidFill>
              </a:rPr>
              <a:t>				/* illegal */</a:t>
            </a:r>
          </a:p>
          <a:p>
            <a:pPr defTabSz="944563">
              <a:spcBef>
                <a:spcPct val="50000"/>
              </a:spcBef>
              <a:buSzTx/>
              <a:buFontTx/>
              <a:buNone/>
            </a:pPr>
            <a:r>
              <a:rPr lang="en-US" sz="2400" b="0" dirty="0">
                <a:solidFill>
                  <a:schemeClr val="hlink"/>
                </a:solidFill>
              </a:rPr>
              <a:t>double					/* shouldn’t work */</a:t>
            </a:r>
          </a:p>
          <a:p>
            <a:pPr defTabSz="944563">
              <a:spcBef>
                <a:spcPct val="50000"/>
              </a:spcBef>
              <a:buSzTx/>
              <a:buFontTx/>
              <a:buNone/>
            </a:pPr>
            <a:r>
              <a:rPr lang="en-US" sz="2400" b="0" dirty="0">
                <a:solidFill>
                  <a:schemeClr val="hlink"/>
                </a:solidFill>
              </a:rPr>
              <a:t>2fartogo					/* illegal */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09F7-3893-4619-8AD2-63C14201F3FE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8763"/>
            <a:ext cx="8991600" cy="808037"/>
          </a:xfrm>
        </p:spPr>
        <p:txBody>
          <a:bodyPr>
            <a:normAutofit/>
          </a:bodyPr>
          <a:lstStyle/>
          <a:p>
            <a:r>
              <a:rPr lang="en-US" sz="3600" b="1" dirty="0"/>
              <a:t>C Variables Names (2)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8600" y="1143000"/>
            <a:ext cx="8610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Suggestions regarding variable names: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variable names that are descriptive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adopt and stick to a standard naming convention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sometimes it is useful to do this consistently for the entire software development site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AVOID: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 names starting with an underscore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often used by the operating system and easy to miss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AVOID: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uppercase only variable names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generally these are pre-processor macros (later)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96D7-4993-47AF-BA3D-55C860D8D2C3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046913" cy="742950"/>
          </a:xfrm>
          <a:ln/>
        </p:spPr>
        <p:txBody>
          <a:bodyPr lIns="83598" tIns="41799" rIns="83598" bIns="41799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3600" b="1" dirty="0"/>
              <a:t>Data Types in </a:t>
            </a:r>
            <a:r>
              <a:rPr lang="en-GB" sz="3600" b="1" dirty="0" smtClean="0"/>
              <a:t>C (1)</a:t>
            </a:r>
            <a:endParaRPr lang="en-GB" sz="36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54450" y="1219200"/>
            <a:ext cx="8120062" cy="4792662"/>
          </a:xfrm>
          <a:prstGeom prst="rect">
            <a:avLst/>
          </a:prstGeom>
          <a:ln/>
        </p:spPr>
        <p:txBody>
          <a:bodyPr vert="horz" lIns="83598" tIns="41799" rIns="83598" bIns="41799" rtlCol="0">
            <a:no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::    integer quantity</a:t>
            </a:r>
          </a:p>
          <a:p>
            <a:pPr marL="838200" marR="0" lvl="1" indent="-381000" algn="l" defTabSz="457200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Typically occupies 4 bytes (32 bits) in memory.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::  single character</a:t>
            </a:r>
          </a:p>
          <a:p>
            <a:pPr marL="838200" marR="0" lvl="1" indent="-381000" algn="l" defTabSz="457200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Typically occupies 1 </a:t>
            </a: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byet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(8 bits) in memory.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::  floating-point number (a number with a decimal point)</a:t>
            </a:r>
          </a:p>
          <a:p>
            <a:pPr marL="838200" marR="0" lvl="1" indent="-381000" algn="l" defTabSz="457200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Typically occupies 4 bytes (32 bits) in memory.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endParaRPr kumimoji="0" lang="en-GB" sz="1200" b="0" i="0" u="none" strike="noStrike" kern="1200" cap="none" spc="0" normalizeH="0" baseline="0" noProof="0" dirty="0" smtClean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738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  double-precision floating-point number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86F9-CB11-4443-9845-15F3F46CA9A0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8763"/>
            <a:ext cx="8991600" cy="808037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Data Types in C (2)</a:t>
            </a:r>
            <a:endParaRPr lang="en-CA" sz="3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143000"/>
            <a:ext cx="9296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a number of qualifiers which can be applied to the basic types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 of data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"shorter"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&lt;= number of bits in an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also just write "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onotype Sorts" pitchFamily="2" charset="2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"longer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", &gt;= number of bits in an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often the same number of bits as an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also just write "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 double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generally extended precision floating point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083EB-DB3E-4ADF-9268-89D8524502E6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8763"/>
            <a:ext cx="8991600" cy="808037"/>
          </a:xfrm>
        </p:spPr>
        <p:txBody>
          <a:bodyPr>
            <a:normAutofit/>
          </a:bodyPr>
          <a:lstStyle/>
          <a:p>
            <a:r>
              <a:rPr lang="en-GB" sz="3600" b="1" dirty="0" smtClean="0"/>
              <a:t>Data Types in C (3)</a:t>
            </a:r>
            <a:endParaRPr lang="en-CA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143000"/>
            <a:ext cx="96774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 and unsigned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unsigned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v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 with no sign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has 32-bits, range from 0..2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 works with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short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unsigned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number from 0 to 255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signed char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number from –128 to 127 (8-bit signed value) 		     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Monotype Sorts" pitchFamily="2" charset="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similar to byte in Java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E458-843C-4123-9002-A2CDE1A88B85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Some Examples of Data </a:t>
            </a:r>
            <a:r>
              <a:rPr lang="en-US" sz="3600" b="1" dirty="0" smtClean="0"/>
              <a:t>Types</a:t>
            </a:r>
            <a:endParaRPr lang="en-US" sz="36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0,  25,  -156,  12345,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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99820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‘a’,    ‘A’,    ‘*’,    ‘/’,    ‘ 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23.54,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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0.00345,  25.0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13AE6-E0C0-4EDD-BD64-77456D8395B6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Basic organization of a computer system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732" y="1037411"/>
            <a:ext cx="8859485" cy="504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Arithmetic Logic Unit &amp; Control Unit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Arithmetic Logic Unit of a computer system is the place where the actual executions of instructions takes place during processing operation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Control Unit of a computer system manages and coordinates the operations of all other components of the computer system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Central Processing Unit (CPU)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491" y="2133600"/>
            <a:ext cx="7600709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3886200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It is the brain of a computer system.</a:t>
            </a:r>
          </a:p>
          <a:p>
            <a:pPr algn="just"/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It is responsible for controlling the operations of all other units of a computer system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77C6-1375-4FD9-B949-FF40E55E530D}" type="datetime1">
              <a:rPr lang="en-US" smtClean="0"/>
              <a:pPr/>
              <a:t>1/5/2016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04F23-0FC4-4B03-A692-618B67C3FC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CPU </a:t>
            </a:r>
            <a:r>
              <a:rPr lang="en-US" sz="3600" b="1"/>
              <a:t>(</a:t>
            </a:r>
            <a:r>
              <a:rPr lang="en-US" sz="3600" b="1" smtClean="0"/>
              <a:t>Cont…)</a:t>
            </a:r>
            <a:endParaRPr lang="en-US" sz="36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computations take place here in order for the computer to perform a designated task.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has a large number of registers which temporarily store data and programs (instructions).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has functional units to carry out arithmetic and logic operations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retrieves instructions from the memory, interprets (decodes) them, and performs the requested operation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Fetch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Decode  Execute cycle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CPU is also referred to as the processor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2621</Words>
  <Application>Microsoft Office PowerPoint</Application>
  <PresentationFormat>On-screen Show (4:3)</PresentationFormat>
  <Paragraphs>667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Programming Language I CSE115</vt:lpstr>
      <vt:lpstr>The Evolution of Electronic Computing</vt:lpstr>
      <vt:lpstr>Home Computer @ 2015: Predicted versus Real</vt:lpstr>
      <vt:lpstr>Storage has become free!!</vt:lpstr>
      <vt:lpstr>Communication??</vt:lpstr>
      <vt:lpstr>Basic organization of a computer system</vt:lpstr>
      <vt:lpstr>Arithmetic Logic Unit &amp; Control Unit</vt:lpstr>
      <vt:lpstr>Central Processing Unit (CPU)</vt:lpstr>
      <vt:lpstr>CPU (Cont…)</vt:lpstr>
      <vt:lpstr>Number System – The Basics</vt:lpstr>
      <vt:lpstr>A computer works on the binary number system</vt:lpstr>
      <vt:lpstr>Bits and Bytes</vt:lpstr>
      <vt:lpstr>Classification of Software</vt:lpstr>
      <vt:lpstr>Operating Systems</vt:lpstr>
      <vt:lpstr>C Language Overview</vt:lpstr>
      <vt:lpstr>C Language Overview (Cont..)</vt:lpstr>
      <vt:lpstr>Why use C?</vt:lpstr>
      <vt:lpstr>Some Terminologies</vt:lpstr>
      <vt:lpstr>What is a program?</vt:lpstr>
      <vt:lpstr>Programming Language</vt:lpstr>
      <vt:lpstr>Programming Language (Cont..)</vt:lpstr>
      <vt:lpstr>Programming Language (Cont..)</vt:lpstr>
      <vt:lpstr>Slide 23</vt:lpstr>
      <vt:lpstr>Some programmer jargon</vt:lpstr>
      <vt:lpstr>Compilation</vt:lpstr>
      <vt:lpstr>Problem solving</vt:lpstr>
      <vt:lpstr>Flowchart: basic symbols</vt:lpstr>
      <vt:lpstr>Example 1: Adding three numbers</vt:lpstr>
      <vt:lpstr>Example 2: Larger of two numbers</vt:lpstr>
      <vt:lpstr>Example 3: Largest of three numbers</vt:lpstr>
      <vt:lpstr>Example 3: Largest of three numbers</vt:lpstr>
      <vt:lpstr>Our First C Program: Hello World</vt:lpstr>
      <vt:lpstr>Our First C Program: Hello World</vt:lpstr>
      <vt:lpstr>Our First C Program: Hello World (Cont..)</vt:lpstr>
      <vt:lpstr>Our First C Program: Hello World (Cont..)</vt:lpstr>
      <vt:lpstr>Our First C Program: Hello World (Cont..)</vt:lpstr>
      <vt:lpstr>Example 1: Adding two numbers</vt:lpstr>
      <vt:lpstr>Example 2 : Area of a circle</vt:lpstr>
      <vt:lpstr>Example 3</vt:lpstr>
      <vt:lpstr>Structure of a C program</vt:lpstr>
      <vt:lpstr>Desirable Programming Style</vt:lpstr>
      <vt:lpstr>Indentation Example: Good Style</vt:lpstr>
      <vt:lpstr>Indentation Example: Bad Style</vt:lpstr>
      <vt:lpstr>Keywords of C</vt:lpstr>
      <vt:lpstr>Keywords of C (Cont..)</vt:lpstr>
      <vt:lpstr>The C Character Set</vt:lpstr>
      <vt:lpstr>Some simple operations for variables</vt:lpstr>
      <vt:lpstr>Identifiers and Keywords</vt:lpstr>
      <vt:lpstr>Valid and Invalid Identifiers</vt:lpstr>
      <vt:lpstr>C Variables Names (1)</vt:lpstr>
      <vt:lpstr>C Variables Names (2)</vt:lpstr>
      <vt:lpstr>Data Types in C (1)</vt:lpstr>
      <vt:lpstr>Data Types in C (2)</vt:lpstr>
      <vt:lpstr>Data Types in C (3)</vt:lpstr>
      <vt:lpstr>Some Examples of Data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84</cp:revision>
  <dcterms:created xsi:type="dcterms:W3CDTF">2015-01-19T05:09:34Z</dcterms:created>
  <dcterms:modified xsi:type="dcterms:W3CDTF">2016-01-05T02:32:07Z</dcterms:modified>
</cp:coreProperties>
</file>