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59" r:id="rId5"/>
    <p:sldId id="260" r:id="rId6"/>
    <p:sldId id="261" r:id="rId7"/>
    <p:sldId id="262" r:id="rId8"/>
    <p:sldId id="263" r:id="rId9"/>
    <p:sldId id="264" r:id="rId10"/>
    <p:sldId id="266" r:id="rId11"/>
    <p:sldId id="267" r:id="rId12"/>
    <p:sldId id="268" r:id="rId13"/>
    <p:sldId id="269" r:id="rId14"/>
    <p:sldId id="280"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5" d="100"/>
          <a:sy n="65" d="100"/>
        </p:scale>
        <p:origin x="-666"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E38B9B-A5F6-4D90-98C6-414229CE0593}" type="datetimeFigureOut">
              <a:rPr lang="en-US" smtClean="0"/>
              <a:pPr/>
              <a:t>3/28/2015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38B9B-A5F6-4D90-98C6-414229CE0593}" type="datetimeFigureOut">
              <a:rPr lang="en-US" smtClean="0"/>
              <a:pPr/>
              <a:t>3/28/2015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38B9B-A5F6-4D90-98C6-414229CE0593}" type="datetimeFigureOut">
              <a:rPr lang="en-US" smtClean="0"/>
              <a:pPr/>
              <a:t>3/28/2015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38B9B-A5F6-4D90-98C6-414229CE0593}" type="datetimeFigureOut">
              <a:rPr lang="en-US" smtClean="0"/>
              <a:pPr/>
              <a:t>3/28/2015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E38B9B-A5F6-4D90-98C6-414229CE0593}" type="datetimeFigureOut">
              <a:rPr lang="en-US" smtClean="0"/>
              <a:pPr/>
              <a:t>3/28/2015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E38B9B-A5F6-4D90-98C6-414229CE0593}" type="datetimeFigureOut">
              <a:rPr lang="en-US" smtClean="0"/>
              <a:pPr/>
              <a:t>3/28/2015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E38B9B-A5F6-4D90-98C6-414229CE0593}" type="datetimeFigureOut">
              <a:rPr lang="en-US" smtClean="0"/>
              <a:pPr/>
              <a:t>3/28/2015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E38B9B-A5F6-4D90-98C6-414229CE0593}" type="datetimeFigureOut">
              <a:rPr lang="en-US" smtClean="0"/>
              <a:pPr/>
              <a:t>3/28/2015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38B9B-A5F6-4D90-98C6-414229CE0593}" type="datetimeFigureOut">
              <a:rPr lang="en-US" smtClean="0"/>
              <a:pPr/>
              <a:t>3/28/2015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38B9B-A5F6-4D90-98C6-414229CE0593}" type="datetimeFigureOut">
              <a:rPr lang="en-US" smtClean="0"/>
              <a:pPr/>
              <a:t>3/28/2015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38B9B-A5F6-4D90-98C6-414229CE0593}" type="datetimeFigureOut">
              <a:rPr lang="en-US" smtClean="0"/>
              <a:pPr/>
              <a:t>3/28/2015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DCF19-967B-4E10-8C57-F1EAA133BC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38B9B-A5F6-4D90-98C6-414229CE0593}" type="datetimeFigureOut">
              <a:rPr lang="en-US" smtClean="0"/>
              <a:pPr/>
              <a:t>3/28/2015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DCF19-967B-4E10-8C57-F1EAA133BC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CSE115</a:t>
            </a:r>
            <a:endParaRPr lang="en-US" dirty="0"/>
          </a:p>
        </p:txBody>
      </p:sp>
      <p:sp>
        <p:nvSpPr>
          <p:cNvPr id="3" name="Subtitle 2"/>
          <p:cNvSpPr>
            <a:spLocks noGrp="1"/>
          </p:cNvSpPr>
          <p:nvPr>
            <p:ph type="subTitle" idx="1"/>
          </p:nvPr>
        </p:nvSpPr>
        <p:spPr/>
        <p:txBody>
          <a:bodyPr/>
          <a:lstStyle/>
          <a:p>
            <a:r>
              <a:rPr lang="en-US" smtClean="0"/>
              <a:t>Lecture 12</a:t>
            </a:r>
            <a:endParaRPr lang="en-US" dirty="0" smtClean="0"/>
          </a:p>
          <a:p>
            <a:endParaRPr lang="en-US" dirty="0" smtClean="0"/>
          </a:p>
          <a:p>
            <a:r>
              <a:rPr lang="en-US" dirty="0" smtClean="0"/>
              <a:t>Dr. Mohammad Abu </a:t>
            </a:r>
            <a:r>
              <a:rPr lang="en-US" dirty="0" err="1" smtClean="0"/>
              <a:t>Yousuf</a:t>
            </a:r>
            <a:r>
              <a:rPr lang="en-US" dirty="0" smtClean="0"/>
              <a:t> (MAY)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sz="2700" dirty="0" smtClean="0"/>
          </a:p>
          <a:p>
            <a:endParaRPr lang="en-US" sz="2700" dirty="0" smtClean="0"/>
          </a:p>
          <a:p>
            <a:endParaRPr lang="en-US" sz="2700" dirty="0" smtClean="0"/>
          </a:p>
          <a:p>
            <a:endParaRPr lang="en-US" sz="2700" dirty="0" smtClean="0"/>
          </a:p>
          <a:p>
            <a:endParaRPr lang="en-US" sz="2700" dirty="0" smtClean="0"/>
          </a:p>
          <a:p>
            <a:r>
              <a:rPr lang="en-US" sz="2700" dirty="0" smtClean="0"/>
              <a:t>When the program is executed, the following output is generated.</a:t>
            </a:r>
          </a:p>
          <a:p>
            <a:pPr>
              <a:buNone/>
            </a:pPr>
            <a:r>
              <a:rPr lang="en-US" sz="2700" b="1" dirty="0" smtClean="0"/>
              <a:t>		*</a:t>
            </a:r>
            <a:r>
              <a:rPr lang="en-US" sz="2700" b="1" dirty="0" err="1" smtClean="0"/>
              <a:t>pv</a:t>
            </a:r>
            <a:r>
              <a:rPr lang="en-US" sz="2700" b="1" dirty="0" smtClean="0"/>
              <a:t>=3   v=3</a:t>
            </a:r>
          </a:p>
          <a:p>
            <a:pPr>
              <a:buNone/>
            </a:pPr>
            <a:r>
              <a:rPr lang="en-US" sz="2700" b="1" dirty="0" smtClean="0"/>
              <a:t>		*</a:t>
            </a:r>
            <a:r>
              <a:rPr lang="en-US" sz="2700" b="1" dirty="0" err="1" smtClean="0"/>
              <a:t>pv</a:t>
            </a:r>
            <a:r>
              <a:rPr lang="en-US" sz="2700" b="1" dirty="0" smtClean="0"/>
              <a:t>=0   v=0</a:t>
            </a:r>
            <a:endParaRPr lang="en-US" sz="2700" dirty="0"/>
          </a:p>
        </p:txBody>
      </p:sp>
      <p:pic>
        <p:nvPicPr>
          <p:cNvPr id="1027" name="Picture 3"/>
          <p:cNvPicPr>
            <a:picLocks noChangeAspect="1" noChangeArrowheads="1"/>
          </p:cNvPicPr>
          <p:nvPr/>
        </p:nvPicPr>
        <p:blipFill>
          <a:blip r:embed="rId2"/>
          <a:srcRect/>
          <a:stretch>
            <a:fillRect/>
          </a:stretch>
        </p:blipFill>
        <p:spPr bwMode="auto">
          <a:xfrm>
            <a:off x="381000" y="762000"/>
            <a:ext cx="8501857" cy="327125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3600" b="1" dirty="0" smtClean="0"/>
              <a:t>POINTER DECLARATIONS</a:t>
            </a:r>
            <a:endParaRPr lang="en-US" sz="3600" dirty="0"/>
          </a:p>
        </p:txBody>
      </p:sp>
      <p:sp>
        <p:nvSpPr>
          <p:cNvPr id="3" name="Content Placeholder 2"/>
          <p:cNvSpPr>
            <a:spLocks noGrp="1"/>
          </p:cNvSpPr>
          <p:nvPr>
            <p:ph idx="1"/>
          </p:nvPr>
        </p:nvSpPr>
        <p:spPr>
          <a:xfrm>
            <a:off x="93408" y="762000"/>
            <a:ext cx="8915400" cy="5364163"/>
          </a:xfrm>
        </p:spPr>
        <p:txBody>
          <a:bodyPr>
            <a:noAutofit/>
          </a:bodyPr>
          <a:lstStyle/>
          <a:p>
            <a:r>
              <a:rPr lang="en-US" sz="2600" dirty="0" smtClean="0"/>
              <a:t>Thus, a pointer declaration may be written in general terms </a:t>
            </a:r>
            <a:r>
              <a:rPr lang="en-US" sz="2600" b="1" dirty="0" smtClean="0"/>
              <a:t>as</a:t>
            </a:r>
          </a:p>
          <a:p>
            <a:pPr>
              <a:buNone/>
            </a:pPr>
            <a:r>
              <a:rPr lang="en-US" sz="2600" b="1" i="1" dirty="0" smtClean="0"/>
              <a:t>		data- type *</a:t>
            </a:r>
            <a:r>
              <a:rPr lang="en-US" sz="2600" b="1" i="1" dirty="0" err="1" smtClean="0"/>
              <a:t>ptvar</a:t>
            </a:r>
            <a:r>
              <a:rPr lang="en-US" sz="2600" b="1" i="1" dirty="0" smtClean="0"/>
              <a:t>;</a:t>
            </a:r>
          </a:p>
          <a:p>
            <a:pPr algn="just">
              <a:buNone/>
            </a:pPr>
            <a:r>
              <a:rPr lang="en-US" sz="2600" dirty="0" smtClean="0"/>
              <a:t>	where </a:t>
            </a:r>
            <a:r>
              <a:rPr lang="en-US" sz="2600" dirty="0" err="1" smtClean="0"/>
              <a:t>ptvar</a:t>
            </a:r>
            <a:r>
              <a:rPr lang="en-US" sz="2600" dirty="0" smtClean="0"/>
              <a:t> is the name of the pointer variable, and data-type refers to the data type of the pointer’s object. Remember that an asterisk must precede </a:t>
            </a:r>
            <a:r>
              <a:rPr lang="en-US" sz="2600" dirty="0" err="1" smtClean="0"/>
              <a:t>ptvar</a:t>
            </a:r>
            <a:r>
              <a:rPr lang="en-US" sz="2600" dirty="0" smtClean="0"/>
              <a:t>.</a:t>
            </a:r>
          </a:p>
          <a:p>
            <a:r>
              <a:rPr lang="en-US" sz="2600" dirty="0" smtClean="0"/>
              <a:t>Example:</a:t>
            </a:r>
          </a:p>
          <a:p>
            <a:pPr>
              <a:buNone/>
            </a:pPr>
            <a:r>
              <a:rPr lang="en-US" sz="2600" dirty="0" smtClean="0"/>
              <a:t>		 </a:t>
            </a:r>
            <a:r>
              <a:rPr lang="pl-PL" sz="2600" b="1" dirty="0" smtClean="0"/>
              <a:t>float </a:t>
            </a:r>
            <a:r>
              <a:rPr lang="en-US" sz="2600" b="1" dirty="0" smtClean="0"/>
              <a:t>u</a:t>
            </a:r>
            <a:r>
              <a:rPr lang="pl-PL" sz="2600" b="1" dirty="0" smtClean="0"/>
              <a:t>, v;</a:t>
            </a:r>
          </a:p>
          <a:p>
            <a:pPr>
              <a:buNone/>
            </a:pPr>
            <a:r>
              <a:rPr lang="pt-BR" sz="2600" b="1" dirty="0" smtClean="0"/>
              <a:t>		float *pv;</a:t>
            </a:r>
          </a:p>
          <a:p>
            <a:pPr algn="just"/>
            <a:r>
              <a:rPr lang="en-US" sz="2600" dirty="0" smtClean="0"/>
              <a:t>The first line declares u and v to be floating-point variables. The second line declares </a:t>
            </a:r>
            <a:r>
              <a:rPr lang="en-US" sz="2600" dirty="0" err="1" smtClean="0"/>
              <a:t>pv</a:t>
            </a:r>
            <a:r>
              <a:rPr lang="en-US" sz="2600" dirty="0" smtClean="0"/>
              <a:t> to be a pointer variable whose object is a floating-point quantity; i.e., </a:t>
            </a:r>
            <a:r>
              <a:rPr lang="en-US" sz="2600" dirty="0" err="1" smtClean="0"/>
              <a:t>pv</a:t>
            </a:r>
            <a:r>
              <a:rPr lang="en-US" sz="2600" dirty="0" smtClean="0"/>
              <a:t> points to a floating-point quantity. Note that </a:t>
            </a:r>
            <a:r>
              <a:rPr lang="en-US" sz="2600" dirty="0" err="1" smtClean="0"/>
              <a:t>pv</a:t>
            </a:r>
            <a:r>
              <a:rPr lang="en-US" sz="2600" dirty="0" smtClean="0"/>
              <a:t> represents an address, not a floating-point quantity.</a:t>
            </a: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sz="2600" dirty="0" smtClean="0"/>
              <a:t>Within a variable declaration, a pointer variable can be initialized by assigning it the address of another variable. Remember that  the variable whose address is assigned to the pointer variable must have been declared earlier in the program.</a:t>
            </a:r>
          </a:p>
          <a:p>
            <a:pPr algn="just"/>
            <a:r>
              <a:rPr lang="en-US" sz="2600" dirty="0" smtClean="0"/>
              <a:t>Example:</a:t>
            </a:r>
          </a:p>
          <a:p>
            <a:pPr>
              <a:buNone/>
            </a:pPr>
            <a:r>
              <a:rPr lang="en-US" sz="2800" b="1" dirty="0" smtClean="0"/>
              <a:t>		</a:t>
            </a:r>
            <a:r>
              <a:rPr lang="pl-PL" sz="2800" b="1" dirty="0" smtClean="0"/>
              <a:t>float </a:t>
            </a:r>
            <a:r>
              <a:rPr lang="en-US" sz="2800" b="1" dirty="0" smtClean="0"/>
              <a:t>u</a:t>
            </a:r>
            <a:r>
              <a:rPr lang="pl-PL" sz="2800" b="1" dirty="0" smtClean="0"/>
              <a:t>, v;</a:t>
            </a:r>
          </a:p>
          <a:p>
            <a:pPr>
              <a:buNone/>
            </a:pPr>
            <a:r>
              <a:rPr lang="pt-BR" sz="2800" b="1" dirty="0" smtClean="0"/>
              <a:t>		float *pv = &amp;v;</a:t>
            </a:r>
          </a:p>
          <a:p>
            <a:pPr algn="just">
              <a:buNone/>
            </a:pPr>
            <a:r>
              <a:rPr lang="en-US" sz="2800" dirty="0" smtClean="0"/>
              <a:t>	The variables u and v are declared to be floating-point variables and </a:t>
            </a:r>
            <a:r>
              <a:rPr lang="en-US" sz="2800" dirty="0" err="1" smtClean="0"/>
              <a:t>pv</a:t>
            </a:r>
            <a:r>
              <a:rPr lang="en-US" sz="2800" dirty="0" smtClean="0"/>
              <a:t> is declared as a pointer variable that points to a floating-point quantity. In addition, the address of v is initially assigned to </a:t>
            </a:r>
            <a:r>
              <a:rPr lang="en-US" sz="2800" dirty="0" err="1" smtClean="0"/>
              <a:t>pv</a:t>
            </a:r>
            <a:r>
              <a:rPr lang="en-US" sz="2800" dirty="0" smtClean="0"/>
              <a:t>.</a:t>
            </a:r>
            <a:endParaRPr lang="en-US" sz="2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a:bodyPr>
          <a:lstStyle/>
          <a:p>
            <a:r>
              <a:rPr lang="en-US" sz="2500" dirty="0" smtClean="0"/>
              <a:t>Remember that these declarations are equivalent to writing</a:t>
            </a:r>
          </a:p>
          <a:p>
            <a:endParaRPr lang="en-US" sz="2500" dirty="0" smtClean="0"/>
          </a:p>
          <a:p>
            <a:endParaRPr lang="en-US" sz="2500" dirty="0" smtClean="0"/>
          </a:p>
          <a:p>
            <a:endParaRPr lang="en-US" sz="2500" dirty="0" smtClean="0"/>
          </a:p>
          <a:p>
            <a:endParaRPr lang="en-US" sz="2500" dirty="0" smtClean="0"/>
          </a:p>
          <a:p>
            <a:pPr algn="just">
              <a:buNone/>
            </a:pPr>
            <a:r>
              <a:rPr lang="en-US" sz="2800" dirty="0" smtClean="0"/>
              <a:t>	</a:t>
            </a:r>
            <a:r>
              <a:rPr lang="en-US" sz="2500" dirty="0" smtClean="0"/>
              <a:t>Note that an asterisk is not included in the assignment statement.</a:t>
            </a:r>
            <a:endParaRPr lang="en-US" sz="2500" dirty="0"/>
          </a:p>
        </p:txBody>
      </p:sp>
      <p:pic>
        <p:nvPicPr>
          <p:cNvPr id="2050" name="Picture 2"/>
          <p:cNvPicPr>
            <a:picLocks noChangeAspect="1" noChangeArrowheads="1"/>
          </p:cNvPicPr>
          <p:nvPr/>
        </p:nvPicPr>
        <p:blipFill>
          <a:blip r:embed="rId2"/>
          <a:srcRect/>
          <a:stretch>
            <a:fillRect/>
          </a:stretch>
        </p:blipFill>
        <p:spPr bwMode="auto">
          <a:xfrm>
            <a:off x="914400" y="2362200"/>
            <a:ext cx="7072990" cy="12049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smtClean="0"/>
              <a:t>Add two numbers using pointer</a:t>
            </a:r>
            <a:endParaRPr lang="en-US" sz="3200" dirty="0"/>
          </a:p>
        </p:txBody>
      </p:sp>
      <p:pic>
        <p:nvPicPr>
          <p:cNvPr id="1027" name="Picture 3"/>
          <p:cNvPicPr>
            <a:picLocks noChangeAspect="1" noChangeArrowheads="1"/>
          </p:cNvPicPr>
          <p:nvPr/>
        </p:nvPicPr>
        <p:blipFill>
          <a:blip r:embed="rId2"/>
          <a:srcRect/>
          <a:stretch>
            <a:fillRect/>
          </a:stretch>
        </p:blipFill>
        <p:spPr bwMode="auto">
          <a:xfrm>
            <a:off x="1676400" y="966387"/>
            <a:ext cx="5045948" cy="42914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133600" y="5638800"/>
            <a:ext cx="3348716" cy="98583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b="1" dirty="0" smtClean="0"/>
              <a:t>PASSING POINTERS TO A FUNCTION</a:t>
            </a:r>
            <a:endParaRPr lang="en-US" sz="3600" dirty="0"/>
          </a:p>
        </p:txBody>
      </p:sp>
      <p:sp>
        <p:nvSpPr>
          <p:cNvPr id="3" name="Content Placeholder 2"/>
          <p:cNvSpPr>
            <a:spLocks noGrp="1"/>
          </p:cNvSpPr>
          <p:nvPr>
            <p:ph idx="1"/>
          </p:nvPr>
        </p:nvSpPr>
        <p:spPr>
          <a:xfrm>
            <a:off x="228600" y="1600200"/>
            <a:ext cx="8686800" cy="4525963"/>
          </a:xfrm>
        </p:spPr>
        <p:txBody>
          <a:bodyPr>
            <a:normAutofit/>
          </a:bodyPr>
          <a:lstStyle/>
          <a:p>
            <a:pPr algn="just"/>
            <a:r>
              <a:rPr lang="en-US" sz="2600" dirty="0" smtClean="0"/>
              <a:t>Pointers are often passed to a function as arguments. This allows data items within the calling portion of the program to be accessed by the function, altered within the function, and then returned to the calling portion of the program in altered form. </a:t>
            </a:r>
          </a:p>
          <a:p>
            <a:pPr algn="just"/>
            <a:r>
              <a:rPr lang="en-US" sz="2600" dirty="0" smtClean="0"/>
              <a:t>We refer to this use of pointers as passing arguments by reference (or by address or by location),in contrast to passing arguments by value.</a:t>
            </a:r>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6" y="76200"/>
            <a:ext cx="8915400" cy="639762"/>
          </a:xfrm>
        </p:spPr>
        <p:txBody>
          <a:bodyPr>
            <a:normAutofit/>
          </a:bodyPr>
          <a:lstStyle/>
          <a:p>
            <a:r>
              <a:rPr lang="en-US" sz="3000" b="1" dirty="0" smtClean="0"/>
              <a:t>Difference between call by value and call by reference</a:t>
            </a:r>
            <a:endParaRPr lang="en-US" sz="3000" b="1" dirty="0"/>
          </a:p>
        </p:txBody>
      </p:sp>
      <p:sp>
        <p:nvSpPr>
          <p:cNvPr id="3" name="Content Placeholder 2"/>
          <p:cNvSpPr>
            <a:spLocks noGrp="1"/>
          </p:cNvSpPr>
          <p:nvPr>
            <p:ph idx="1"/>
          </p:nvPr>
        </p:nvSpPr>
        <p:spPr>
          <a:xfrm>
            <a:off x="108156" y="914400"/>
            <a:ext cx="8915400" cy="5211763"/>
          </a:xfrm>
        </p:spPr>
        <p:txBody>
          <a:bodyPr>
            <a:normAutofit fontScale="77500" lnSpcReduction="20000"/>
          </a:bodyPr>
          <a:lstStyle/>
          <a:p>
            <a:pPr algn="just"/>
            <a:r>
              <a:rPr lang="en-US" dirty="0" smtClean="0"/>
              <a:t>When </a:t>
            </a:r>
            <a:r>
              <a:rPr lang="en-US" b="1" dirty="0" smtClean="0"/>
              <a:t>an argument is passed by value, the data item is </a:t>
            </a:r>
            <a:r>
              <a:rPr lang="en-US" b="1" i="1" dirty="0" smtClean="0"/>
              <a:t>copied to the function. Thus, any alteration made </a:t>
            </a:r>
            <a:r>
              <a:rPr lang="en-US" dirty="0" smtClean="0"/>
              <a:t>to the data item within the function is not carried over into the calling routine. </a:t>
            </a:r>
          </a:p>
          <a:p>
            <a:pPr algn="just"/>
            <a:r>
              <a:rPr lang="en-US" dirty="0" smtClean="0"/>
              <a:t>When an argument is passed by reference, however (i.e., when a pointer is passed to a function), the </a:t>
            </a:r>
            <a:r>
              <a:rPr lang="en-US" b="1" i="1" dirty="0" smtClean="0"/>
              <a:t>address of a data </a:t>
            </a:r>
            <a:r>
              <a:rPr lang="en-US" dirty="0" smtClean="0"/>
              <a:t>item is passed to the function. The contents of that address can be accessed freely, either within the function or within the calling routine. Moreover, any change that is made to the data item (i.e., to the contents of the</a:t>
            </a:r>
          </a:p>
          <a:p>
            <a:pPr algn="just"/>
            <a:r>
              <a:rPr lang="en-US" dirty="0" smtClean="0"/>
              <a:t>address) will be recognized in both the function and the calling routine. </a:t>
            </a:r>
          </a:p>
          <a:p>
            <a:pPr algn="just"/>
            <a:r>
              <a:rPr lang="en-US" b="1" dirty="0" smtClean="0"/>
              <a:t>Thus, the use of a pointer as a </a:t>
            </a:r>
            <a:r>
              <a:rPr lang="en-US" dirty="0" smtClean="0"/>
              <a:t>function argument permits the corresponding data item to be altered globally from within the function.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5796" y="838200"/>
            <a:ext cx="7470004" cy="5181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09600" y="836551"/>
            <a:ext cx="7696200" cy="503084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smtClean="0"/>
              <a:t>Output of previous program:</a:t>
            </a:r>
            <a:endParaRPr lang="en-US" sz="2600" dirty="0"/>
          </a:p>
        </p:txBody>
      </p:sp>
      <p:pic>
        <p:nvPicPr>
          <p:cNvPr id="5122" name="Picture 2"/>
          <p:cNvPicPr>
            <a:picLocks noChangeAspect="1" noChangeArrowheads="1"/>
          </p:cNvPicPr>
          <p:nvPr/>
        </p:nvPicPr>
        <p:blipFill>
          <a:blip r:embed="rId2"/>
          <a:srcRect/>
          <a:stretch>
            <a:fillRect/>
          </a:stretch>
        </p:blipFill>
        <p:spPr bwMode="auto">
          <a:xfrm>
            <a:off x="1219199" y="2514600"/>
            <a:ext cx="4528457" cy="1219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371600" y="4000500"/>
            <a:ext cx="4303259" cy="9525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b="1" dirty="0"/>
              <a:t>Pointers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4" y="76200"/>
            <a:ext cx="8915400" cy="6400800"/>
          </a:xfrm>
        </p:spPr>
        <p:txBody>
          <a:bodyPr>
            <a:noAutofit/>
          </a:bodyPr>
          <a:lstStyle/>
          <a:p>
            <a:pPr>
              <a:buNone/>
            </a:pPr>
            <a:r>
              <a:rPr lang="en-US" sz="2250" b="1" dirty="0" smtClean="0"/>
              <a:t>Explanation of previous output:</a:t>
            </a:r>
          </a:p>
          <a:p>
            <a:pPr algn="just"/>
            <a:r>
              <a:rPr lang="en-US" sz="2250" dirty="0" smtClean="0"/>
              <a:t>This program contains two functions, called funct1 and funct2. The first function, funct1 , </a:t>
            </a:r>
            <a:r>
              <a:rPr lang="en-US" sz="2250" b="1" dirty="0" smtClean="0"/>
              <a:t>receives two integer variables as arguments</a:t>
            </a:r>
            <a:r>
              <a:rPr lang="en-US" sz="2250" dirty="0" smtClean="0"/>
              <a:t>. These variables are originally assigned the values </a:t>
            </a:r>
            <a:r>
              <a:rPr lang="en-US" sz="2250" b="1" dirty="0" smtClean="0"/>
              <a:t>1</a:t>
            </a:r>
            <a:r>
              <a:rPr lang="en-US" sz="2250" dirty="0" smtClean="0"/>
              <a:t> and </a:t>
            </a:r>
            <a:r>
              <a:rPr lang="en-US" sz="2250" b="1" dirty="0" smtClean="0"/>
              <a:t>3</a:t>
            </a:r>
            <a:r>
              <a:rPr lang="en-US" sz="2250" dirty="0" smtClean="0"/>
              <a:t>, respectively. The values are then changed, to </a:t>
            </a:r>
            <a:r>
              <a:rPr lang="en-US" sz="2250" b="1" dirty="0" smtClean="0"/>
              <a:t>0, 0 </a:t>
            </a:r>
            <a:r>
              <a:rPr lang="en-US" sz="2250" dirty="0" smtClean="0"/>
              <a:t>within funct1. The new values are not recognized in main, however, because the arguments were passed by value, and any changes to the arguments are local to the function in which the changes occur.</a:t>
            </a:r>
          </a:p>
          <a:p>
            <a:pPr algn="just"/>
            <a:r>
              <a:rPr lang="en-US" sz="2250" dirty="0" smtClean="0"/>
              <a:t>Now consider the second function, funct2. This function receives two </a:t>
            </a:r>
            <a:r>
              <a:rPr lang="en-US" sz="2250" b="1" i="1" dirty="0" smtClean="0"/>
              <a:t>pointers to integer variables as its arguments. </a:t>
            </a:r>
            <a:r>
              <a:rPr lang="en-US" sz="2250" dirty="0" smtClean="0"/>
              <a:t>The arguments are identified </a:t>
            </a:r>
            <a:r>
              <a:rPr lang="en-US" sz="2250" b="1" dirty="0" smtClean="0"/>
              <a:t>as pointers by the indirection operators (i.e., the asterisks) that appear in the argument </a:t>
            </a:r>
            <a:r>
              <a:rPr lang="en-US" sz="2250" dirty="0" smtClean="0"/>
              <a:t>declaration. In addition, the argument declaration indicates that the pointers contain the addresses of </a:t>
            </a:r>
            <a:r>
              <a:rPr lang="en-US" sz="2250" b="1" i="1" dirty="0" smtClean="0"/>
              <a:t>integer quantities.</a:t>
            </a:r>
          </a:p>
          <a:p>
            <a:pPr algn="just"/>
            <a:r>
              <a:rPr lang="en-US" sz="2250" dirty="0" smtClean="0"/>
              <a:t>Within funct2, the contents of the pointer addresses are reassigned the values </a:t>
            </a:r>
            <a:r>
              <a:rPr lang="en-US" sz="2250" b="1" dirty="0" smtClean="0"/>
              <a:t>0, 0</a:t>
            </a:r>
            <a:r>
              <a:rPr lang="en-US" sz="2250" dirty="0" smtClean="0"/>
              <a:t>. Since the addresses are recognized in both funct2 and main, the reassigned values will be recognized within main after the call to funct2. Therefore, the integer variables U and v will have their values changed from </a:t>
            </a:r>
            <a:r>
              <a:rPr lang="en-US" sz="2250" b="1" dirty="0" smtClean="0"/>
              <a:t>1, 3</a:t>
            </a:r>
            <a:r>
              <a:rPr lang="en-US" sz="2250" dirty="0" smtClean="0"/>
              <a:t> to </a:t>
            </a:r>
            <a:r>
              <a:rPr lang="en-US" sz="2250" b="1" dirty="0" smtClean="0"/>
              <a:t>0,0.</a:t>
            </a:r>
            <a:endParaRPr lang="en-US" sz="22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smtClean="0"/>
              <a:t>Array name is actually a pointer to the array</a:t>
            </a:r>
            <a:endParaRPr lang="en-US" sz="3400" b="1" dirty="0"/>
          </a:p>
        </p:txBody>
      </p:sp>
      <p:sp>
        <p:nvSpPr>
          <p:cNvPr id="3" name="Content Placeholder 2"/>
          <p:cNvSpPr>
            <a:spLocks noGrp="1"/>
          </p:cNvSpPr>
          <p:nvPr>
            <p:ph idx="1"/>
          </p:nvPr>
        </p:nvSpPr>
        <p:spPr>
          <a:xfrm>
            <a:off x="228600" y="1600200"/>
            <a:ext cx="8686800" cy="4953000"/>
          </a:xfrm>
        </p:spPr>
        <p:txBody>
          <a:bodyPr>
            <a:normAutofit fontScale="85000" lnSpcReduction="20000"/>
          </a:bodyPr>
          <a:lstStyle/>
          <a:p>
            <a:pPr algn="just"/>
            <a:r>
              <a:rPr lang="en-US" dirty="0" smtClean="0"/>
              <a:t>We have already mentioned the fact that an array name is actually a pointer to the array; i.e., the array name represents the address of the first element in the array . Therefore, an array name is treated </a:t>
            </a:r>
            <a:r>
              <a:rPr lang="en-US" b="1" dirty="0" smtClean="0"/>
              <a:t>as a pointer when it is passed to a function. However, it is not necessary to precede the array name with an </a:t>
            </a:r>
            <a:r>
              <a:rPr lang="en-US" dirty="0" smtClean="0"/>
              <a:t>ampersand within the function call.</a:t>
            </a:r>
          </a:p>
          <a:p>
            <a:pPr algn="just"/>
            <a:endParaRPr lang="en-US" dirty="0" smtClean="0"/>
          </a:p>
          <a:p>
            <a:pPr algn="just"/>
            <a:r>
              <a:rPr lang="en-US" dirty="0" smtClean="0"/>
              <a:t>An array name that appears </a:t>
            </a:r>
            <a:r>
              <a:rPr lang="en-US" b="1" dirty="0" smtClean="0"/>
              <a:t>as a formal argument within a function definition can be declared either as a </a:t>
            </a:r>
            <a:r>
              <a:rPr lang="en-US" dirty="0" smtClean="0"/>
              <a:t>pointer or as an array of unspecified size</a:t>
            </a:r>
            <a:r>
              <a:rPr lang="en-US" b="1" dirty="0" smtClean="0"/>
              <a:t>. The choice is a matter of personal preference, </a:t>
            </a:r>
            <a:r>
              <a:rPr lang="en-US" dirty="0" smtClean="0"/>
              <a:t>though it will often be determined by the manner in which the individual array elements are accessed within the function.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400" b="1" dirty="0" smtClean="0"/>
              <a:t>POINTERS AND ONE-DIMENSIONAL ARRAYS</a:t>
            </a:r>
            <a:endParaRPr lang="en-US" sz="3400" dirty="0"/>
          </a:p>
        </p:txBody>
      </p:sp>
      <p:sp>
        <p:nvSpPr>
          <p:cNvPr id="3" name="Content Placeholder 2"/>
          <p:cNvSpPr>
            <a:spLocks noGrp="1"/>
          </p:cNvSpPr>
          <p:nvPr>
            <p:ph idx="1"/>
          </p:nvPr>
        </p:nvSpPr>
        <p:spPr>
          <a:xfrm>
            <a:off x="93408" y="914400"/>
            <a:ext cx="8915400" cy="5638800"/>
          </a:xfrm>
        </p:spPr>
        <p:txBody>
          <a:bodyPr>
            <a:normAutofit lnSpcReduction="10000"/>
          </a:bodyPr>
          <a:lstStyle/>
          <a:p>
            <a:pPr algn="just"/>
            <a:r>
              <a:rPr lang="en-US" sz="2700" dirty="0" smtClean="0"/>
              <a:t>Recall that an array name is really a pointer to the first element in the array. Therefore, if </a:t>
            </a:r>
            <a:r>
              <a:rPr lang="en-US" sz="2700" b="1" dirty="0" smtClean="0"/>
              <a:t>x is a one dimensional </a:t>
            </a:r>
            <a:r>
              <a:rPr lang="en-US" sz="2700" dirty="0" smtClean="0"/>
              <a:t>array, then the address of the first array element can be expressed </a:t>
            </a:r>
            <a:r>
              <a:rPr lang="en-US" sz="2700" b="1" dirty="0" smtClean="0"/>
              <a:t>as either &amp;x [ 01 or simply as x.</a:t>
            </a:r>
          </a:p>
          <a:p>
            <a:pPr algn="just"/>
            <a:r>
              <a:rPr lang="en-US" sz="2700" dirty="0" smtClean="0"/>
              <a:t>Moreover, the address of the second array element can be written as either </a:t>
            </a:r>
            <a:r>
              <a:rPr lang="en-US" sz="2700" b="1" dirty="0" smtClean="0"/>
              <a:t>&amp;x [ 1 ] or as (x + 1), and so on.</a:t>
            </a:r>
          </a:p>
          <a:p>
            <a:pPr algn="just"/>
            <a:r>
              <a:rPr lang="en-US" sz="2700" dirty="0" smtClean="0"/>
              <a:t>In general, the address of array element </a:t>
            </a:r>
            <a:r>
              <a:rPr lang="en-US" sz="2700" b="1" dirty="0" smtClean="0"/>
              <a:t>(</a:t>
            </a:r>
            <a:r>
              <a:rPr lang="en-US" sz="2700" b="1" dirty="0" err="1" smtClean="0"/>
              <a:t>i</a:t>
            </a:r>
            <a:r>
              <a:rPr lang="en-US" sz="2700" b="1" dirty="0" smtClean="0"/>
              <a:t> + 1) can be expressed as either &amp;x [ </a:t>
            </a:r>
            <a:r>
              <a:rPr lang="en-US" sz="2700" b="1" dirty="0" err="1" smtClean="0"/>
              <a:t>i</a:t>
            </a:r>
            <a:r>
              <a:rPr lang="en-US" sz="2700" b="1" dirty="0" smtClean="0"/>
              <a:t>]or as (x + </a:t>
            </a:r>
            <a:r>
              <a:rPr lang="en-US" sz="2700" b="1" dirty="0" err="1" smtClean="0"/>
              <a:t>i</a:t>
            </a:r>
            <a:r>
              <a:rPr lang="en-US" sz="2700" b="1" dirty="0" smtClean="0"/>
              <a:t>).</a:t>
            </a:r>
          </a:p>
          <a:p>
            <a:pPr algn="just"/>
            <a:r>
              <a:rPr lang="en-US" sz="2800" dirty="0" smtClean="0"/>
              <a:t>Thus we have two different ways to write the address of any array element: We can write the actual array element, preceded by an ampersand; or we can write an expression in which the subscript is added to the array name.</a:t>
            </a:r>
            <a:endParaRPr lang="en-US" sz="2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15400" cy="4525963"/>
          </a:xfrm>
        </p:spPr>
        <p:txBody>
          <a:bodyPr>
            <a:normAutofit/>
          </a:bodyPr>
          <a:lstStyle/>
          <a:p>
            <a:pPr algn="just"/>
            <a:r>
              <a:rPr lang="en-US" sz="2600" dirty="0" smtClean="0"/>
              <a:t>Since </a:t>
            </a:r>
            <a:r>
              <a:rPr lang="en-US" sz="2600" b="1" dirty="0" smtClean="0"/>
              <a:t>&amp;x [</a:t>
            </a:r>
            <a:r>
              <a:rPr lang="en-US" sz="2600" b="1" dirty="0" err="1" smtClean="0"/>
              <a:t>i</a:t>
            </a:r>
            <a:r>
              <a:rPr lang="en-US" sz="2600" b="1" dirty="0" smtClean="0"/>
              <a:t>] and (x + </a:t>
            </a:r>
            <a:r>
              <a:rPr lang="en-US" sz="2600" b="1" dirty="0" err="1" smtClean="0"/>
              <a:t>i</a:t>
            </a:r>
            <a:r>
              <a:rPr lang="en-US" sz="2600" b="1" dirty="0" smtClean="0"/>
              <a:t>)both represent the address of the </a:t>
            </a:r>
            <a:r>
              <a:rPr lang="en-US" sz="2600" b="1" dirty="0" err="1" smtClean="0"/>
              <a:t>ith</a:t>
            </a:r>
            <a:r>
              <a:rPr lang="en-US" sz="2600" b="1" dirty="0" smtClean="0"/>
              <a:t> element of x, it would seem reasonable </a:t>
            </a:r>
            <a:r>
              <a:rPr lang="en-US" sz="2600" dirty="0" smtClean="0"/>
              <a:t>that </a:t>
            </a:r>
            <a:r>
              <a:rPr lang="en-US" sz="2600" b="1" dirty="0" smtClean="0"/>
              <a:t>x [ </a:t>
            </a:r>
            <a:r>
              <a:rPr lang="en-US" sz="2600" b="1" dirty="0" err="1" smtClean="0"/>
              <a:t>i</a:t>
            </a:r>
            <a:r>
              <a:rPr lang="en-US" sz="2600" b="1" dirty="0" smtClean="0"/>
              <a:t>]and *(x + </a:t>
            </a:r>
            <a:r>
              <a:rPr lang="en-US" sz="2600" b="1" dirty="0" err="1" smtClean="0"/>
              <a:t>i</a:t>
            </a:r>
            <a:r>
              <a:rPr lang="en-US" sz="2600" b="1" dirty="0" smtClean="0"/>
              <a:t>) both represent the contents of that address, i.e., the </a:t>
            </a:r>
            <a:r>
              <a:rPr lang="en-US" sz="2600" b="1" i="1" dirty="0" smtClean="0"/>
              <a:t>value of the </a:t>
            </a:r>
            <a:r>
              <a:rPr lang="en-US" sz="2600" b="1" i="1" dirty="0" err="1" smtClean="0"/>
              <a:t>ith</a:t>
            </a:r>
            <a:r>
              <a:rPr lang="en-US" sz="2600" b="1" i="1" dirty="0" smtClean="0"/>
              <a:t> element of x. </a:t>
            </a:r>
            <a:r>
              <a:rPr lang="en-US" sz="2600" dirty="0" smtClean="0"/>
              <a:t>This is indeed the case. The two terms are interchangeable.</a:t>
            </a:r>
            <a:endParaRPr lang="en-US" sz="2600" dirty="0"/>
          </a:p>
        </p:txBody>
      </p:sp>
      <p:pic>
        <p:nvPicPr>
          <p:cNvPr id="6146" name="Picture 2"/>
          <p:cNvPicPr>
            <a:picLocks noChangeAspect="1" noChangeArrowheads="1"/>
          </p:cNvPicPr>
          <p:nvPr/>
        </p:nvPicPr>
        <p:blipFill>
          <a:blip r:embed="rId2"/>
          <a:srcRect/>
          <a:stretch>
            <a:fillRect/>
          </a:stretch>
        </p:blipFill>
        <p:spPr bwMode="auto">
          <a:xfrm>
            <a:off x="304800" y="2486347"/>
            <a:ext cx="8534399" cy="4219253"/>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Output of previous program:</a:t>
            </a:r>
            <a:endParaRPr lang="en-US" dirty="0"/>
          </a:p>
        </p:txBody>
      </p:sp>
      <p:pic>
        <p:nvPicPr>
          <p:cNvPr id="7170" name="Picture 2"/>
          <p:cNvPicPr>
            <a:picLocks noChangeAspect="1" noChangeArrowheads="1"/>
          </p:cNvPicPr>
          <p:nvPr/>
        </p:nvPicPr>
        <p:blipFill>
          <a:blip r:embed="rId2"/>
          <a:srcRect/>
          <a:stretch>
            <a:fillRect/>
          </a:stretch>
        </p:blipFill>
        <p:spPr bwMode="auto">
          <a:xfrm>
            <a:off x="762000" y="2543174"/>
            <a:ext cx="7548562" cy="324256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What is Pointer?</a:t>
            </a:r>
            <a:endParaRPr lang="en-US" sz="3600" b="1" dirty="0"/>
          </a:p>
        </p:txBody>
      </p:sp>
      <p:sp>
        <p:nvSpPr>
          <p:cNvPr id="3" name="Content Placeholder 2"/>
          <p:cNvSpPr>
            <a:spLocks noGrp="1"/>
          </p:cNvSpPr>
          <p:nvPr>
            <p:ph idx="1"/>
          </p:nvPr>
        </p:nvSpPr>
        <p:spPr>
          <a:xfrm>
            <a:off x="90948" y="914400"/>
            <a:ext cx="8915400" cy="4525963"/>
          </a:xfrm>
        </p:spPr>
        <p:txBody>
          <a:bodyPr>
            <a:normAutofit/>
          </a:bodyPr>
          <a:lstStyle/>
          <a:p>
            <a:pPr algn="just"/>
            <a:r>
              <a:rPr lang="en-US" sz="2700" dirty="0"/>
              <a:t>A pointer is a variable that represents the location (rather than the value) of a data item, such as a variable </a:t>
            </a:r>
            <a:r>
              <a:rPr lang="en-US" sz="2700" dirty="0" smtClean="0"/>
              <a:t>or an </a:t>
            </a:r>
            <a:r>
              <a:rPr lang="en-US" sz="2700" dirty="0"/>
              <a:t>array element</a:t>
            </a:r>
            <a:r>
              <a:rPr lang="en-US" sz="2700" dirty="0" smtClean="0"/>
              <a:t>.</a:t>
            </a:r>
          </a:p>
          <a:p>
            <a:pPr algn="just"/>
            <a:r>
              <a:rPr lang="en-US" sz="2700" dirty="0"/>
              <a:t>Within the computer’s memory, every stored data item occupies one or more contiguous memory cells (i.e</a:t>
            </a:r>
            <a:r>
              <a:rPr lang="en-US" sz="2700" dirty="0" smtClean="0"/>
              <a:t>., adjacent </a:t>
            </a:r>
            <a:r>
              <a:rPr lang="en-US" sz="2700" dirty="0"/>
              <a:t>words or bytes). The number of memory cells required to store a data item depends on the type </a:t>
            </a:r>
            <a:r>
              <a:rPr lang="en-US" sz="2700" dirty="0" smtClean="0"/>
              <a:t>of data </a:t>
            </a:r>
            <a:r>
              <a:rPr lang="en-US" sz="2700" dirty="0"/>
              <a:t>item. For example, a single character will typically be stored in one byte (8 bits) of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143000"/>
            <a:ext cx="8915400" cy="5334000"/>
          </a:xfrm>
        </p:spPr>
        <p:txBody>
          <a:bodyPr>
            <a:normAutofit fontScale="92500" lnSpcReduction="10000"/>
          </a:bodyPr>
          <a:lstStyle/>
          <a:p>
            <a:pPr algn="just"/>
            <a:r>
              <a:rPr lang="en-US" sz="2700" dirty="0"/>
              <a:t>Suppose </a:t>
            </a:r>
            <a:r>
              <a:rPr lang="en-US" sz="2700" b="1" dirty="0"/>
              <a:t>v</a:t>
            </a:r>
            <a:r>
              <a:rPr lang="en-US" sz="2700" dirty="0"/>
              <a:t> is a variable that represents some particular data item. The compiler will automatically </a:t>
            </a:r>
            <a:r>
              <a:rPr lang="en-US" sz="2700" dirty="0" smtClean="0"/>
              <a:t>assign memory </a:t>
            </a:r>
            <a:r>
              <a:rPr lang="en-US" sz="2700" dirty="0"/>
              <a:t>cells for this data item. The data item can then be accessed if we know the location (i.e., the </a:t>
            </a:r>
            <a:r>
              <a:rPr lang="en-US" sz="2700" i="1" dirty="0" smtClean="0"/>
              <a:t>address)</a:t>
            </a:r>
            <a:r>
              <a:rPr lang="en-US" sz="2700" dirty="0" smtClean="0"/>
              <a:t>of </a:t>
            </a:r>
            <a:r>
              <a:rPr lang="en-US" sz="2700" dirty="0"/>
              <a:t>the first </a:t>
            </a:r>
            <a:r>
              <a:rPr lang="en-US" sz="2700" dirty="0" smtClean="0"/>
              <a:t> memory </a:t>
            </a:r>
            <a:r>
              <a:rPr lang="en-US" sz="2700" dirty="0"/>
              <a:t>cell</a:t>
            </a:r>
            <a:r>
              <a:rPr lang="en-US" sz="2700" dirty="0" smtClean="0"/>
              <a:t>. </a:t>
            </a:r>
            <a:r>
              <a:rPr lang="en-US" sz="2700" dirty="0"/>
              <a:t>The address of v ’s memory location can be determined by the expression </a:t>
            </a:r>
            <a:r>
              <a:rPr lang="en-US" sz="2700" b="1" dirty="0"/>
              <a:t>&amp;v</a:t>
            </a:r>
            <a:r>
              <a:rPr lang="en-US" sz="2700" dirty="0"/>
              <a:t>, </a:t>
            </a:r>
            <a:r>
              <a:rPr lang="en-US" sz="2700" dirty="0" smtClean="0"/>
              <a:t>where </a:t>
            </a:r>
            <a:r>
              <a:rPr lang="en-US" sz="2700" b="1" dirty="0" smtClean="0"/>
              <a:t>&amp;</a:t>
            </a:r>
            <a:r>
              <a:rPr lang="en-US" sz="2700" dirty="0" smtClean="0"/>
              <a:t> is a unary operator, called the </a:t>
            </a:r>
            <a:r>
              <a:rPr lang="en-US" sz="2700" i="1" dirty="0" smtClean="0"/>
              <a:t>address operator, that evaluates the address of its operand.</a:t>
            </a:r>
          </a:p>
          <a:p>
            <a:pPr algn="just"/>
            <a:r>
              <a:rPr lang="en-US" sz="2800" dirty="0"/>
              <a:t>Now let us assign the address of v to another variable, </a:t>
            </a:r>
            <a:r>
              <a:rPr lang="en-US" sz="2800" dirty="0" err="1"/>
              <a:t>pv</a:t>
            </a:r>
            <a:r>
              <a:rPr lang="en-US" sz="2800" dirty="0"/>
              <a:t>. Thus,</a:t>
            </a:r>
          </a:p>
          <a:p>
            <a:pPr algn="just">
              <a:buNone/>
            </a:pPr>
            <a:r>
              <a:rPr lang="en-US" sz="2800" dirty="0" smtClean="0"/>
              <a:t>				</a:t>
            </a:r>
            <a:r>
              <a:rPr lang="en-US" sz="2800" dirty="0" err="1" smtClean="0"/>
              <a:t>pv</a:t>
            </a:r>
            <a:r>
              <a:rPr lang="en-US" sz="2800" dirty="0" smtClean="0"/>
              <a:t> </a:t>
            </a:r>
            <a:r>
              <a:rPr lang="en-US" sz="2800" dirty="0"/>
              <a:t>= &amp;v</a:t>
            </a:r>
          </a:p>
          <a:p>
            <a:pPr algn="just">
              <a:buNone/>
            </a:pPr>
            <a:r>
              <a:rPr lang="en-US" sz="2800" dirty="0" smtClean="0"/>
              <a:t>	This </a:t>
            </a:r>
            <a:r>
              <a:rPr lang="en-US" sz="2800" dirty="0"/>
              <a:t>new variable is called a </a:t>
            </a:r>
            <a:r>
              <a:rPr lang="en-US" sz="2800" b="1" dirty="0"/>
              <a:t>pointer to v, </a:t>
            </a:r>
            <a:r>
              <a:rPr lang="en-US" sz="2800" dirty="0"/>
              <a:t>since it </a:t>
            </a:r>
            <a:r>
              <a:rPr lang="en-US" sz="2800" b="1" dirty="0"/>
              <a:t>“points” to the location where v is stored in </a:t>
            </a:r>
            <a:r>
              <a:rPr lang="en-US" sz="2800" b="1" dirty="0" smtClean="0"/>
              <a:t>memory. </a:t>
            </a:r>
            <a:r>
              <a:rPr lang="en-US" sz="2800" dirty="0" smtClean="0"/>
              <a:t>Remember</a:t>
            </a:r>
            <a:r>
              <a:rPr lang="en-US" sz="2800" dirty="0"/>
              <a:t>, however, that </a:t>
            </a:r>
            <a:r>
              <a:rPr lang="en-US" sz="2800" b="1" dirty="0" err="1"/>
              <a:t>pv</a:t>
            </a:r>
            <a:r>
              <a:rPr lang="en-US" sz="2800" dirty="0"/>
              <a:t> represents </a:t>
            </a:r>
            <a:r>
              <a:rPr lang="en-US" sz="2800" dirty="0" err="1"/>
              <a:t>v’s</a:t>
            </a:r>
            <a:r>
              <a:rPr lang="en-US" sz="2800" dirty="0"/>
              <a:t> </a:t>
            </a:r>
            <a:r>
              <a:rPr lang="en-US" sz="2800" b="1" dirty="0"/>
              <a:t>address, not its value. Thus, </a:t>
            </a:r>
            <a:r>
              <a:rPr lang="en-US" sz="2800" b="1" dirty="0" err="1"/>
              <a:t>pv</a:t>
            </a:r>
            <a:r>
              <a:rPr lang="en-US" sz="2800" b="1" dirty="0"/>
              <a:t> is referred to as a </a:t>
            </a:r>
            <a:r>
              <a:rPr lang="en-US" sz="2800" b="1" dirty="0" smtClean="0"/>
              <a:t>pointer variable</a:t>
            </a:r>
            <a:r>
              <a:rPr lang="en-US" sz="2800" b="1" dirty="0"/>
              <a:t>.</a:t>
            </a:r>
            <a:endParaRPr lang="en-US" sz="2700" dirty="0"/>
          </a:p>
        </p:txBody>
      </p:sp>
      <p:sp>
        <p:nvSpPr>
          <p:cNvPr id="4" name="Title 1"/>
          <p:cNvSpPr>
            <a:spLocks noGrp="1"/>
          </p:cNvSpPr>
          <p:nvPr>
            <p:ph type="title"/>
          </p:nvPr>
        </p:nvSpPr>
        <p:spPr>
          <a:xfrm>
            <a:off x="457200" y="274638"/>
            <a:ext cx="8229600" cy="715962"/>
          </a:xfrm>
        </p:spPr>
        <p:txBody>
          <a:bodyPr>
            <a:normAutofit/>
          </a:bodyPr>
          <a:lstStyle/>
          <a:p>
            <a:r>
              <a:rPr lang="en-US" sz="3600" b="1" dirty="0" smtClean="0"/>
              <a:t>Pointer Fundamental</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fontScale="77500" lnSpcReduction="20000"/>
          </a:bodyPr>
          <a:lstStyle/>
          <a:p>
            <a:endParaRPr lang="en-US" dirty="0" smtClean="0"/>
          </a:p>
          <a:p>
            <a:endParaRPr lang="en-US" dirty="0"/>
          </a:p>
          <a:p>
            <a:endParaRPr lang="en-US" dirty="0" smtClean="0"/>
          </a:p>
          <a:p>
            <a:endParaRPr lang="en-US" dirty="0"/>
          </a:p>
          <a:p>
            <a:pPr algn="just"/>
            <a:r>
              <a:rPr lang="en-US" sz="3400" dirty="0"/>
              <a:t>The data item represented by </a:t>
            </a:r>
            <a:r>
              <a:rPr lang="en-US" sz="3400" b="1" dirty="0"/>
              <a:t>v (i.e., the data item stored in </a:t>
            </a:r>
            <a:r>
              <a:rPr lang="en-US" sz="3400" b="1" dirty="0" err="1"/>
              <a:t>v’s</a:t>
            </a:r>
            <a:r>
              <a:rPr lang="en-US" sz="3400" b="1" dirty="0"/>
              <a:t> memory cells) can be accessed by </a:t>
            </a:r>
            <a:r>
              <a:rPr lang="en-US" sz="3400" b="1" dirty="0" smtClean="0"/>
              <a:t>the </a:t>
            </a:r>
            <a:r>
              <a:rPr lang="en-US" sz="3400" dirty="0" smtClean="0"/>
              <a:t>expression </a:t>
            </a:r>
            <a:r>
              <a:rPr lang="en-US" sz="3400" dirty="0"/>
              <a:t>*</a:t>
            </a:r>
            <a:r>
              <a:rPr lang="en-US" sz="3400" dirty="0" err="1"/>
              <a:t>pv</a:t>
            </a:r>
            <a:r>
              <a:rPr lang="en-US" sz="3400" dirty="0"/>
              <a:t>, where * is a unary operator, called the </a:t>
            </a:r>
            <a:r>
              <a:rPr lang="en-US" sz="3400" b="1" i="1" dirty="0"/>
              <a:t>indirection operator, that operates only on a </a:t>
            </a:r>
            <a:r>
              <a:rPr lang="en-US" sz="3400" b="1" i="1" dirty="0" smtClean="0"/>
              <a:t>pointer </a:t>
            </a:r>
            <a:r>
              <a:rPr lang="en-US" sz="3400" dirty="0"/>
              <a:t>variable. Therefore, </a:t>
            </a:r>
            <a:r>
              <a:rPr lang="en-US" sz="3400" b="1" dirty="0"/>
              <a:t>*</a:t>
            </a:r>
            <a:r>
              <a:rPr lang="en-US" sz="3400" b="1" dirty="0" err="1"/>
              <a:t>pv</a:t>
            </a:r>
            <a:r>
              <a:rPr lang="en-US" sz="3400" b="1" dirty="0"/>
              <a:t> and v both represent the same data item (i.e., the contents of the same </a:t>
            </a:r>
            <a:r>
              <a:rPr lang="en-US" sz="3400" b="1" dirty="0" smtClean="0"/>
              <a:t>memory </a:t>
            </a:r>
            <a:r>
              <a:rPr lang="en-US" sz="3400" dirty="0" smtClean="0"/>
              <a:t>cells</a:t>
            </a:r>
            <a:r>
              <a:rPr lang="en-US" sz="3400" dirty="0"/>
              <a:t>). Furthermore, if we write </a:t>
            </a:r>
            <a:r>
              <a:rPr lang="en-US" sz="3400" b="1" dirty="0" err="1"/>
              <a:t>pv</a:t>
            </a:r>
            <a:r>
              <a:rPr lang="en-US" sz="3400" b="1" dirty="0"/>
              <a:t> = &amp;v and </a:t>
            </a:r>
            <a:r>
              <a:rPr lang="en-US" sz="3400" b="1" dirty="0" smtClean="0"/>
              <a:t>u </a:t>
            </a:r>
            <a:r>
              <a:rPr lang="en-US" sz="3400" b="1" dirty="0"/>
              <a:t>= *</a:t>
            </a:r>
            <a:r>
              <a:rPr lang="en-US" sz="3400" b="1" dirty="0" err="1"/>
              <a:t>pv</a:t>
            </a:r>
            <a:r>
              <a:rPr lang="en-US" sz="3400" b="1" dirty="0"/>
              <a:t>, then </a:t>
            </a:r>
            <a:r>
              <a:rPr lang="en-US" sz="3400" b="1" dirty="0" smtClean="0"/>
              <a:t>u </a:t>
            </a:r>
            <a:r>
              <a:rPr lang="en-US" sz="3400" b="1" dirty="0"/>
              <a:t>and v will both represent the same value; Le</a:t>
            </a:r>
            <a:r>
              <a:rPr lang="en-US" sz="3400" b="1" dirty="0" smtClean="0"/>
              <a:t>., </a:t>
            </a:r>
            <a:r>
              <a:rPr lang="en-US" sz="3400" dirty="0" smtClean="0"/>
              <a:t>the </a:t>
            </a:r>
            <a:r>
              <a:rPr lang="en-US" sz="3400" dirty="0"/>
              <a:t>value of </a:t>
            </a:r>
            <a:r>
              <a:rPr lang="en-US" sz="3400" b="1" dirty="0"/>
              <a:t>v will indirectly be assigned to </a:t>
            </a:r>
            <a:r>
              <a:rPr lang="en-US" sz="3400" b="1" dirty="0" smtClean="0"/>
              <a:t>u. </a:t>
            </a:r>
            <a:r>
              <a:rPr lang="en-US" sz="3400" b="1" dirty="0"/>
              <a:t>(It is assumed that </a:t>
            </a:r>
            <a:r>
              <a:rPr lang="en-US" sz="3400" b="1" dirty="0" smtClean="0"/>
              <a:t>u </a:t>
            </a:r>
            <a:r>
              <a:rPr lang="en-US" sz="3400" b="1" dirty="0"/>
              <a:t>and v are of the same data type</a:t>
            </a:r>
            <a:r>
              <a:rPr lang="en-US" sz="3400" b="1" dirty="0" smtClean="0"/>
              <a:t>.)</a:t>
            </a:r>
            <a:endParaRPr lang="en-US" sz="3400" b="1" i="1" dirty="0" smtClean="0"/>
          </a:p>
        </p:txBody>
      </p:sp>
      <p:pic>
        <p:nvPicPr>
          <p:cNvPr id="1026" name="Picture 2"/>
          <p:cNvPicPr>
            <a:picLocks noChangeAspect="1" noChangeArrowheads="1"/>
          </p:cNvPicPr>
          <p:nvPr/>
        </p:nvPicPr>
        <p:blipFill>
          <a:blip r:embed="rId2"/>
          <a:srcRect/>
          <a:stretch>
            <a:fillRect/>
          </a:stretch>
        </p:blipFill>
        <p:spPr bwMode="auto">
          <a:xfrm>
            <a:off x="1223873" y="1295400"/>
            <a:ext cx="6700927" cy="1724025"/>
          </a:xfrm>
          <a:prstGeom prst="rect">
            <a:avLst/>
          </a:prstGeom>
          <a:noFill/>
          <a:ln w="9525">
            <a:noFill/>
            <a:miter lim="800000"/>
            <a:headEnd/>
            <a:tailEnd/>
          </a:ln>
          <a:effectLst/>
        </p:spPr>
      </p:pic>
      <p:sp>
        <p:nvSpPr>
          <p:cNvPr id="7" name="Title 1"/>
          <p:cNvSpPr>
            <a:spLocks noGrp="1"/>
          </p:cNvSpPr>
          <p:nvPr>
            <p:ph type="title"/>
          </p:nvPr>
        </p:nvSpPr>
        <p:spPr>
          <a:xfrm>
            <a:off x="457200" y="274638"/>
            <a:ext cx="8229600" cy="715962"/>
          </a:xfrm>
        </p:spPr>
        <p:txBody>
          <a:bodyPr>
            <a:normAutofit/>
          </a:bodyPr>
          <a:lstStyle/>
          <a:p>
            <a:r>
              <a:rPr lang="en-US" sz="3600" b="1" dirty="0" smtClean="0"/>
              <a:t>Pointer Fundamental (cont…)</a:t>
            </a:r>
            <a:endParaRPr 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4525963"/>
          </a:xfrm>
        </p:spPr>
        <p:txBody>
          <a:bodyPr>
            <a:normAutofit/>
          </a:bodyPr>
          <a:lstStyle/>
          <a:p>
            <a:pPr algn="just"/>
            <a:r>
              <a:rPr lang="en-US" sz="2400" dirty="0" smtClean="0"/>
              <a:t>C program </a:t>
            </a:r>
            <a:r>
              <a:rPr lang="en-US" sz="2400" dirty="0"/>
              <a:t>that illustrates the relationship between two integer variables, </a:t>
            </a:r>
            <a:r>
              <a:rPr lang="en-US" sz="2400" dirty="0" smtClean="0"/>
              <a:t>their corresponding </a:t>
            </a:r>
            <a:r>
              <a:rPr lang="en-US" sz="2400" dirty="0"/>
              <a:t>addresses and their associated </a:t>
            </a:r>
            <a:r>
              <a:rPr lang="en-US" sz="2400" dirty="0" smtClean="0"/>
              <a:t>pointers.</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609600" y="2068926"/>
            <a:ext cx="7899044" cy="4712874"/>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715962"/>
          </a:xfrm>
        </p:spPr>
        <p:txBody>
          <a:bodyPr>
            <a:normAutofit/>
          </a:bodyPr>
          <a:lstStyle/>
          <a:p>
            <a:r>
              <a:rPr lang="en-US" sz="3600" b="1" dirty="0" smtClean="0"/>
              <a:t>Pointer Fundamental (cont…)</a:t>
            </a:r>
            <a:endParaRPr lang="en-US"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36" y="1600200"/>
            <a:ext cx="8915400" cy="5029200"/>
          </a:xfrm>
        </p:spPr>
        <p:txBody>
          <a:bodyPr>
            <a:normAutofit fontScale="77500" lnSpcReduction="20000"/>
          </a:bodyPr>
          <a:lstStyle/>
          <a:p>
            <a:endParaRPr lang="en-US" dirty="0" smtClean="0"/>
          </a:p>
          <a:p>
            <a:endParaRPr lang="en-US" dirty="0"/>
          </a:p>
          <a:p>
            <a:pPr algn="just"/>
            <a:r>
              <a:rPr lang="en-US" dirty="0"/>
              <a:t>In the first line, we see that </a:t>
            </a:r>
            <a:r>
              <a:rPr lang="en-US" b="1" dirty="0" smtClean="0"/>
              <a:t>u</a:t>
            </a:r>
            <a:r>
              <a:rPr lang="en-US" dirty="0" smtClean="0"/>
              <a:t> </a:t>
            </a:r>
            <a:r>
              <a:rPr lang="en-US" dirty="0"/>
              <a:t>represents the value 3, </a:t>
            </a:r>
            <a:r>
              <a:rPr lang="en-US" b="1" dirty="0"/>
              <a:t>as specified in the declaration statement. The address of </a:t>
            </a:r>
            <a:r>
              <a:rPr lang="en-US" b="1" dirty="0" smtClean="0"/>
              <a:t>u is </a:t>
            </a:r>
            <a:r>
              <a:rPr lang="en-US" dirty="0" smtClean="0"/>
              <a:t>determined </a:t>
            </a:r>
            <a:r>
              <a:rPr lang="en-US" dirty="0"/>
              <a:t>automatically by the compiler </a:t>
            </a:r>
            <a:r>
              <a:rPr lang="en-US" b="1" dirty="0"/>
              <a:t>as F8E (hexadecimal).</a:t>
            </a:r>
            <a:r>
              <a:rPr lang="en-US" dirty="0"/>
              <a:t> The pointer</a:t>
            </a:r>
            <a:r>
              <a:rPr lang="en-US" b="1" dirty="0"/>
              <a:t> </a:t>
            </a:r>
            <a:r>
              <a:rPr lang="en-US" b="1" dirty="0" err="1"/>
              <a:t>pu</a:t>
            </a:r>
            <a:r>
              <a:rPr lang="en-US" b="1" dirty="0"/>
              <a:t> </a:t>
            </a:r>
            <a:r>
              <a:rPr lang="en-US" dirty="0"/>
              <a:t>is assigned this value; hence,</a:t>
            </a:r>
            <a:r>
              <a:rPr lang="en-US" b="1" dirty="0"/>
              <a:t> </a:t>
            </a:r>
            <a:r>
              <a:rPr lang="en-US" b="1" dirty="0" err="1"/>
              <a:t>pu</a:t>
            </a:r>
            <a:r>
              <a:rPr lang="en-US" b="1" dirty="0"/>
              <a:t> </a:t>
            </a:r>
            <a:r>
              <a:rPr lang="en-US" dirty="0" smtClean="0"/>
              <a:t>also represents </a:t>
            </a:r>
            <a:r>
              <a:rPr lang="en-US" dirty="0"/>
              <a:t>the (hexadecimal) address F8E. Finally, the value to which </a:t>
            </a:r>
            <a:r>
              <a:rPr lang="en-US" b="1" dirty="0" err="1"/>
              <a:t>pu</a:t>
            </a:r>
            <a:r>
              <a:rPr lang="en-US" dirty="0"/>
              <a:t> points (i.e., the value stored in the memory </a:t>
            </a:r>
            <a:r>
              <a:rPr lang="en-US" dirty="0" smtClean="0"/>
              <a:t>cell whose </a:t>
            </a:r>
            <a:r>
              <a:rPr lang="en-US" dirty="0"/>
              <a:t>address is</a:t>
            </a:r>
            <a:r>
              <a:rPr lang="en-US" b="1" dirty="0"/>
              <a:t> F8E</a:t>
            </a:r>
            <a:r>
              <a:rPr lang="en-US" dirty="0"/>
              <a:t>) </a:t>
            </a:r>
            <a:r>
              <a:rPr lang="en-US" b="1" dirty="0"/>
              <a:t>is 3</a:t>
            </a:r>
            <a:r>
              <a:rPr lang="en-US" dirty="0"/>
              <a:t>, </a:t>
            </a:r>
            <a:r>
              <a:rPr lang="en-US" b="1" dirty="0"/>
              <a:t>as expected.</a:t>
            </a:r>
          </a:p>
          <a:p>
            <a:pPr algn="just"/>
            <a:r>
              <a:rPr lang="en-US" dirty="0"/>
              <a:t>Similarly, the second line shows that v also represents the value 3. This is expected, since we have assigned </a:t>
            </a:r>
            <a:r>
              <a:rPr lang="en-US" dirty="0" smtClean="0"/>
              <a:t>the value </a:t>
            </a:r>
            <a:r>
              <a:rPr lang="en-US" b="1" dirty="0"/>
              <a:t>*</a:t>
            </a:r>
            <a:r>
              <a:rPr lang="en-US" b="1" dirty="0" err="1"/>
              <a:t>pu</a:t>
            </a:r>
            <a:r>
              <a:rPr lang="en-US" b="1" dirty="0"/>
              <a:t> to v</a:t>
            </a:r>
            <a:r>
              <a:rPr lang="en-US" dirty="0"/>
              <a:t>. The address of</a:t>
            </a:r>
            <a:r>
              <a:rPr lang="en-US" b="1" dirty="0"/>
              <a:t> v</a:t>
            </a:r>
            <a:r>
              <a:rPr lang="en-US" dirty="0"/>
              <a:t>, and hence the value of </a:t>
            </a:r>
            <a:r>
              <a:rPr lang="en-US" b="1" dirty="0" err="1"/>
              <a:t>pv</a:t>
            </a:r>
            <a:r>
              <a:rPr lang="en-US" dirty="0"/>
              <a:t>, is </a:t>
            </a:r>
            <a:r>
              <a:rPr lang="en-US" b="1" dirty="0"/>
              <a:t>F8C</a:t>
            </a:r>
            <a:r>
              <a:rPr lang="en-US" dirty="0"/>
              <a:t>. Notice </a:t>
            </a:r>
            <a:r>
              <a:rPr lang="en-US" dirty="0" smtClean="0"/>
              <a:t>that </a:t>
            </a:r>
            <a:r>
              <a:rPr lang="en-US" b="1" dirty="0" smtClean="0"/>
              <a:t>u</a:t>
            </a:r>
            <a:r>
              <a:rPr lang="en-US" dirty="0" smtClean="0"/>
              <a:t> </a:t>
            </a:r>
            <a:r>
              <a:rPr lang="en-US" dirty="0"/>
              <a:t>and </a:t>
            </a:r>
            <a:r>
              <a:rPr lang="en-US" b="1" dirty="0"/>
              <a:t>v</a:t>
            </a:r>
            <a:r>
              <a:rPr lang="en-US" dirty="0"/>
              <a:t> have different addresses. </a:t>
            </a:r>
            <a:r>
              <a:rPr lang="en-US" dirty="0" smtClean="0"/>
              <a:t>And finally</a:t>
            </a:r>
            <a:r>
              <a:rPr lang="en-US" dirty="0"/>
              <a:t>, we see that the value to which </a:t>
            </a:r>
            <a:r>
              <a:rPr lang="en-US" b="1" dirty="0" err="1"/>
              <a:t>pv</a:t>
            </a:r>
            <a:r>
              <a:rPr lang="en-US" dirty="0"/>
              <a:t> points is </a:t>
            </a:r>
            <a:r>
              <a:rPr lang="en-US" b="1" dirty="0"/>
              <a:t>3</a:t>
            </a:r>
            <a:r>
              <a:rPr lang="en-US" dirty="0"/>
              <a:t>, </a:t>
            </a:r>
            <a:r>
              <a:rPr lang="en-US" b="1" dirty="0"/>
              <a:t>as expected.</a:t>
            </a:r>
            <a:endParaRPr lang="en-US" dirty="0"/>
          </a:p>
        </p:txBody>
      </p:sp>
      <p:pic>
        <p:nvPicPr>
          <p:cNvPr id="3074" name="Picture 2"/>
          <p:cNvPicPr>
            <a:picLocks noChangeAspect="1" noChangeArrowheads="1"/>
          </p:cNvPicPr>
          <p:nvPr/>
        </p:nvPicPr>
        <p:blipFill>
          <a:blip r:embed="rId2"/>
          <a:srcRect/>
          <a:stretch>
            <a:fillRect/>
          </a:stretch>
        </p:blipFill>
        <p:spPr bwMode="auto">
          <a:xfrm>
            <a:off x="1676400" y="809625"/>
            <a:ext cx="5579324" cy="1476375"/>
          </a:xfrm>
          <a:prstGeom prst="rect">
            <a:avLst/>
          </a:prstGeom>
          <a:noFill/>
          <a:ln w="9525">
            <a:noFill/>
            <a:miter lim="800000"/>
            <a:headEnd/>
            <a:tailEnd/>
          </a:ln>
          <a:effectLst/>
        </p:spPr>
      </p:pic>
      <p:sp>
        <p:nvSpPr>
          <p:cNvPr id="5" name="Title 1"/>
          <p:cNvSpPr>
            <a:spLocks noGrp="1"/>
          </p:cNvSpPr>
          <p:nvPr>
            <p:ph type="title"/>
          </p:nvPr>
        </p:nvSpPr>
        <p:spPr>
          <a:xfrm>
            <a:off x="457200" y="76200"/>
            <a:ext cx="8229600" cy="715962"/>
          </a:xfrm>
        </p:spPr>
        <p:txBody>
          <a:bodyPr>
            <a:normAutofit/>
          </a:bodyPr>
          <a:lstStyle/>
          <a:p>
            <a:r>
              <a:rPr lang="en-US" sz="3600" b="1" dirty="0" smtClean="0"/>
              <a:t>Pointer Fundamental (cont…)</a:t>
            </a:r>
            <a:endParaRPr 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400800"/>
          </a:xfrm>
        </p:spPr>
        <p:txBody>
          <a:bodyPr>
            <a:noAutofit/>
          </a:bodyPr>
          <a:lstStyle/>
          <a:p>
            <a:pPr algn="just"/>
            <a:r>
              <a:rPr lang="en-US" sz="2400" dirty="0"/>
              <a:t>Consider the simple C </a:t>
            </a:r>
            <a:r>
              <a:rPr lang="en-US" sz="2400" dirty="0" smtClean="0"/>
              <a:t>program</a:t>
            </a:r>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smtClean="0"/>
          </a:p>
          <a:p>
            <a:pPr algn="just"/>
            <a:endParaRPr lang="en-US" sz="2400" dirty="0"/>
          </a:p>
          <a:p>
            <a:pPr algn="just"/>
            <a:endParaRPr lang="en-US" sz="2400" dirty="0" smtClean="0"/>
          </a:p>
          <a:p>
            <a:pPr algn="just"/>
            <a:endParaRPr lang="en-US" sz="2400" dirty="0"/>
          </a:p>
          <a:p>
            <a:pPr algn="just"/>
            <a:endParaRPr lang="en-US" sz="2400" dirty="0" smtClean="0"/>
          </a:p>
          <a:p>
            <a:pPr algn="just"/>
            <a:endParaRPr lang="en-US" sz="2400" dirty="0"/>
          </a:p>
          <a:p>
            <a:pPr algn="just"/>
            <a:r>
              <a:rPr lang="en-US" sz="2400" dirty="0"/>
              <a:t>This program involves the use of two integer expressions. The first, </a:t>
            </a:r>
            <a:r>
              <a:rPr lang="en-US" sz="2400" b="1" dirty="0"/>
              <a:t>2 * (v + 5),</a:t>
            </a:r>
            <a:r>
              <a:rPr lang="en-US" sz="2400" dirty="0"/>
              <a:t>is an ordinary arithmetic </a:t>
            </a:r>
            <a:r>
              <a:rPr lang="en-US" sz="2400" dirty="0" smtClean="0"/>
              <a:t>expression whereas </a:t>
            </a:r>
            <a:r>
              <a:rPr lang="en-US" sz="2400" dirty="0"/>
              <a:t>the second, </a:t>
            </a:r>
            <a:r>
              <a:rPr lang="en-US" sz="2400" b="1" dirty="0"/>
              <a:t>2 * ( *</a:t>
            </a:r>
            <a:r>
              <a:rPr lang="en-US" sz="2400" b="1" dirty="0" err="1"/>
              <a:t>pv</a:t>
            </a:r>
            <a:r>
              <a:rPr lang="en-US" sz="2400" b="1" dirty="0"/>
              <a:t> + </a:t>
            </a:r>
            <a:r>
              <a:rPr lang="en-US" sz="2400" b="1" i="1" dirty="0"/>
              <a:t>5 ) , </a:t>
            </a:r>
            <a:r>
              <a:rPr lang="en-US" sz="2400" i="1" dirty="0"/>
              <a:t>involves the use of a pointer. The expressions are equivalent, since </a:t>
            </a:r>
            <a:r>
              <a:rPr lang="en-US" sz="2400" b="1" i="1" dirty="0"/>
              <a:t>v and *</a:t>
            </a:r>
            <a:r>
              <a:rPr lang="en-US" sz="2400" b="1" i="1" dirty="0" err="1"/>
              <a:t>pv</a:t>
            </a:r>
            <a:r>
              <a:rPr lang="en-US" sz="2400" b="1" i="1" dirty="0"/>
              <a:t> </a:t>
            </a:r>
            <a:r>
              <a:rPr lang="en-US" sz="2400" b="1" i="1" dirty="0" smtClean="0"/>
              <a:t>each </a:t>
            </a:r>
            <a:r>
              <a:rPr lang="en-US" sz="2400" dirty="0" smtClean="0"/>
              <a:t>represent </a:t>
            </a:r>
            <a:r>
              <a:rPr lang="en-US" sz="2400" dirty="0"/>
              <a:t>the same integer value.</a:t>
            </a:r>
          </a:p>
        </p:txBody>
      </p:sp>
      <p:pic>
        <p:nvPicPr>
          <p:cNvPr id="4098" name="Picture 2"/>
          <p:cNvPicPr>
            <a:picLocks noChangeAspect="1" noChangeArrowheads="1"/>
          </p:cNvPicPr>
          <p:nvPr/>
        </p:nvPicPr>
        <p:blipFill>
          <a:blip r:embed="rId2"/>
          <a:srcRect/>
          <a:stretch>
            <a:fillRect/>
          </a:stretch>
        </p:blipFill>
        <p:spPr bwMode="auto">
          <a:xfrm>
            <a:off x="1295400" y="838200"/>
            <a:ext cx="6850349" cy="4191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t>The following output is generated when the program is executed.</a:t>
            </a:r>
          </a:p>
          <a:p>
            <a:pPr>
              <a:buNone/>
            </a:pPr>
            <a:r>
              <a:rPr lang="en-US" sz="2700" b="1" dirty="0" smtClean="0"/>
              <a:t>				u1=16    u2=16</a:t>
            </a:r>
            <a:endParaRPr lang="en-US" sz="2700" dirty="0"/>
          </a:p>
        </p:txBody>
      </p:sp>
      <p:sp>
        <p:nvSpPr>
          <p:cNvPr id="4" name="Title 1"/>
          <p:cNvSpPr>
            <a:spLocks noGrp="1"/>
          </p:cNvSpPr>
          <p:nvPr>
            <p:ph type="title"/>
          </p:nvPr>
        </p:nvSpPr>
        <p:spPr>
          <a:xfrm>
            <a:off x="457200" y="274638"/>
            <a:ext cx="8229600" cy="715962"/>
          </a:xfrm>
        </p:spPr>
        <p:txBody>
          <a:bodyPr>
            <a:normAutofit/>
          </a:bodyPr>
          <a:lstStyle/>
          <a:p>
            <a:r>
              <a:rPr lang="en-US" sz="3600" b="1" dirty="0" smtClean="0"/>
              <a:t>Pointer Fundamental (cont…)</a:t>
            </a:r>
            <a:endParaRPr lang="en-US" sz="3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1507</Words>
  <Application>Microsoft Office PowerPoint</Application>
  <PresentationFormat>On-screen Show (4:3)</PresentationFormat>
  <Paragraphs>93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CSE115</vt:lpstr>
      <vt:lpstr>Pointers</vt:lpstr>
      <vt:lpstr>What is Pointer?</vt:lpstr>
      <vt:lpstr>Pointer Fundamental</vt:lpstr>
      <vt:lpstr>Pointer Fundamental (cont…)</vt:lpstr>
      <vt:lpstr>Pointer Fundamental (cont…)</vt:lpstr>
      <vt:lpstr>Pointer Fundamental (cont…)</vt:lpstr>
      <vt:lpstr>Slide 8</vt:lpstr>
      <vt:lpstr>Pointer Fundamental (cont…)</vt:lpstr>
      <vt:lpstr>Slide 10</vt:lpstr>
      <vt:lpstr>POINTER DECLARATIONS</vt:lpstr>
      <vt:lpstr>Slide 12</vt:lpstr>
      <vt:lpstr>Slide 13</vt:lpstr>
      <vt:lpstr>Add two numbers using pointer</vt:lpstr>
      <vt:lpstr>PASSING POINTERS TO A FUNCTION</vt:lpstr>
      <vt:lpstr>Difference between call by value and call by reference</vt:lpstr>
      <vt:lpstr>Slide 17</vt:lpstr>
      <vt:lpstr>Slide 18</vt:lpstr>
      <vt:lpstr>Slide 19</vt:lpstr>
      <vt:lpstr>Slide 20</vt:lpstr>
      <vt:lpstr>Array name is actually a pointer to the array</vt:lpstr>
      <vt:lpstr>POINTERS AND ONE-DIMENSIONAL ARRAYS</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26</cp:revision>
  <dcterms:created xsi:type="dcterms:W3CDTF">2015-03-24T02:57:55Z</dcterms:created>
  <dcterms:modified xsi:type="dcterms:W3CDTF">2015-03-28T07:55:52Z</dcterms:modified>
</cp:coreProperties>
</file>