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72" r:id="rId7"/>
    <p:sldId id="277" r:id="rId8"/>
    <p:sldId id="273" r:id="rId9"/>
    <p:sldId id="274" r:id="rId10"/>
    <p:sldId id="276" r:id="rId11"/>
    <p:sldId id="275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5D8-6FE5-47AE-9E26-603995CC95A1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5D8-6FE5-47AE-9E26-603995CC95A1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5D8-6FE5-47AE-9E26-603995CC95A1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5D8-6FE5-47AE-9E26-603995CC95A1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5D8-6FE5-47AE-9E26-603995CC95A1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5D8-6FE5-47AE-9E26-603995CC95A1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5D8-6FE5-47AE-9E26-603995CC95A1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5D8-6FE5-47AE-9E26-603995CC95A1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5D8-6FE5-47AE-9E26-603995CC95A1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5D8-6FE5-47AE-9E26-603995CC95A1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F95D8-6FE5-47AE-9E26-603995CC95A1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F95D8-6FE5-47AE-9E26-603995CC95A1}" type="datetimeFigureOut">
              <a:rPr lang="en-US" smtClean="0"/>
              <a:pPr/>
              <a:t>4/5/2015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D2571-45A0-44AC-9584-C7B12F106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13</a:t>
            </a:r>
          </a:p>
          <a:p>
            <a:endParaRPr lang="en-US" dirty="0" smtClean="0"/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 (MAY)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NULL Pointers in C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525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It is always a good practice to assign a NULL value to a pointer variable in case you do not have exact address to be assigned. This is done at the time of variable declaration. A pointer that is assigned NULL is called a null pointer. </a:t>
            </a:r>
          </a:p>
          <a:p>
            <a:pPr algn="just"/>
            <a:r>
              <a:rPr lang="en-US" sz="2400" dirty="0" smtClean="0"/>
              <a:t>The NULL pointer is a constant with a value of zero defined in several standard libraries. 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643313"/>
            <a:ext cx="5249121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6139921"/>
            <a:ext cx="3033714" cy="33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1399" y="268069"/>
            <a:ext cx="8631601" cy="646331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1104900" algn="l"/>
                <a:tab pos="2211388" algn="l"/>
                <a:tab pos="3317875" algn="l"/>
                <a:tab pos="4424363" algn="l"/>
                <a:tab pos="5530850" algn="l"/>
                <a:tab pos="6637338" algn="l"/>
                <a:tab pos="7743825" algn="l"/>
                <a:tab pos="8850313" algn="l"/>
                <a:tab pos="9956800" algn="l"/>
              </a:tabLst>
            </a:pPr>
            <a:r>
              <a:rPr lang="en-GB" sz="3600" b="1" dirty="0"/>
              <a:t>Pointer Arithmetic (1)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284227" y="2150141"/>
            <a:ext cx="3069001" cy="24129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a[ 10 ], *p;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&amp;a[2];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*p = 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*(p+1) = 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*(p+3));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855799" y="2124075"/>
            <a:ext cx="2916601" cy="241296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a[ 10 ], *p;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a[2] = 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a[3] = 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a[5]);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2899" y="6142037"/>
            <a:ext cx="8153400" cy="609600"/>
          </a:xfrm>
          <a:prstGeom prst="rect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6177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3411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5029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1793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0175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781187" y="6142037"/>
            <a:ext cx="1587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64559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72941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8056199" y="6142037"/>
            <a:ext cx="1588" cy="609600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15524" y="6181725"/>
            <a:ext cx="3476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702899" y="6181725"/>
            <a:ext cx="7286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a[0]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1502999" y="6181725"/>
            <a:ext cx="7286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a[1]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234119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a[2]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317939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a[3]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08744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a[4]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4925649" y="6181725"/>
            <a:ext cx="728663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a[5]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76384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a[6]</a:t>
            </a:r>
          </a:p>
        </p:txBody>
      </p: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660204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a[7]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729419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a[8]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8056199" y="6181725"/>
            <a:ext cx="730250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a[9]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2517412" y="4999037"/>
            <a:ext cx="369887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</a:t>
            </a: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2679337" y="5456237"/>
            <a:ext cx="1587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3236549" y="4995862"/>
            <a:ext cx="7953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p+1</a:t>
            </a: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3560399" y="5429250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4081099" y="4981575"/>
            <a:ext cx="7969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p+2</a:t>
            </a: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404949" y="5414962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4782774" y="4999037"/>
            <a:ext cx="7969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p+3</a:t>
            </a: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5106624" y="5432425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5617799" y="4999037"/>
            <a:ext cx="7969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p+4</a:t>
            </a: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5941649" y="5432425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6455999" y="4999037"/>
            <a:ext cx="795338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p+5</a:t>
            </a: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6779849" y="5432425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7294199" y="4981575"/>
            <a:ext cx="7969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p+6</a:t>
            </a: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7618049" y="5414962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8056199" y="4995862"/>
            <a:ext cx="796925" cy="460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9900CC"/>
              </a:buClr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9900CC"/>
                </a:solidFill>
                <a:latin typeface="Arial" charset="0"/>
                <a:ea typeface="HG Mincho Light J" charset="0"/>
                <a:cs typeface="HG Mincho Light J" charset="0"/>
              </a:rPr>
              <a:t>p+7</a:t>
            </a:r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8380049" y="5429250"/>
            <a:ext cx="1588" cy="685800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115525" y="1036637"/>
            <a:ext cx="8723676" cy="648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00000"/>
              </a:lnSpc>
              <a:spcBef>
                <a:spcPts val="1750"/>
              </a:spcBef>
              <a:buClr>
                <a:srgbClr val="000000"/>
              </a:buClr>
              <a:buFont typeface="Wingding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  <a:latin typeface="Arial" charset="0"/>
                <a:ea typeface="HG Mincho Light J" charset="0"/>
                <a:cs typeface="HG Mincho Light J" charset="0"/>
              </a:rPr>
              <a:t>When a pointer variable points to an array element, there is a notion of adding or subtracting an integer to/from the </a:t>
            </a:r>
            <a:r>
              <a:rPr lang="en-GB" dirty="0" smtClean="0">
                <a:solidFill>
                  <a:srgbClr val="000000"/>
                </a:solidFill>
                <a:latin typeface="Arial" charset="0"/>
                <a:ea typeface="HG Mincho Light J" charset="0"/>
                <a:cs typeface="HG Mincho Light J" charset="0"/>
              </a:rPr>
              <a:t>pointer.</a:t>
            </a:r>
            <a:endParaRPr lang="en-GB" sz="2800" dirty="0">
              <a:solidFill>
                <a:srgbClr val="FFFFFF"/>
              </a:solidFill>
              <a:latin typeface="Arial" charset="0"/>
              <a:ea typeface="HG Mincho Light J" charset="0"/>
              <a:cs typeface="HG Mincho Light J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58763"/>
            <a:ext cx="7772400" cy="646331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1104900" algn="l"/>
                <a:tab pos="2211388" algn="l"/>
                <a:tab pos="3317875" algn="l"/>
                <a:tab pos="4424363" algn="l"/>
                <a:tab pos="5530850" algn="l"/>
                <a:tab pos="6637338" algn="l"/>
                <a:tab pos="7743825" algn="l"/>
                <a:tab pos="8850313" algn="l"/>
                <a:tab pos="9956800" algn="l"/>
              </a:tabLst>
            </a:pPr>
            <a:r>
              <a:rPr lang="en-GB" sz="3600" b="1" dirty="0"/>
              <a:t>Pointer Arithmetic (2)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38200" y="1143000"/>
            <a:ext cx="7467600" cy="5391219"/>
          </a:xfrm>
          <a:prstGeom prst="rect">
            <a:avLst/>
          </a:prstGeom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More examples: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a[10], *p, *q;  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&amp;a[2];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= p + 3;           /* q points to a[5] now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q – 1;           /*  p points to a[4] now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p++; 	         /*  p points to a[5] now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p--;	                    /* p points to a[4] now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*p = 123;            /*  a[4] = 123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*q = *p;	         /*   a[5] = a[4]  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= p;	         /*   q points to a[4] now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q)    /*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&amp;a[4])  */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58763"/>
            <a:ext cx="8153400" cy="646331"/>
          </a:xfrm>
          <a:ln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1104900" algn="l"/>
                <a:tab pos="2211388" algn="l"/>
                <a:tab pos="3317875" algn="l"/>
                <a:tab pos="4424363" algn="l"/>
                <a:tab pos="5530850" algn="l"/>
                <a:tab pos="6637338" algn="l"/>
                <a:tab pos="7743825" algn="l"/>
                <a:tab pos="8850313" algn="l"/>
                <a:tab pos="9956800" algn="l"/>
              </a:tabLst>
            </a:pPr>
            <a:r>
              <a:rPr lang="en-GB" sz="3600" b="1" dirty="0"/>
              <a:t>Pointer Arithmetic (3)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1143000"/>
            <a:ext cx="7848600" cy="5671296"/>
          </a:xfrm>
          <a:prstGeom prst="rect">
            <a:avLst/>
          </a:prstGeom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two pointers point to elements of a same array, then there are notions of subtraction and comparisons between the two pointers.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a[10], *p, *q ,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   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 &amp;a[2];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= &amp;a[5];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q - p;        /*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3*/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p - q;        /*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-3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a[2] = a[5] = 0;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*p - *q;     /*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a[2] – a[5] 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&lt; q;            /* true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== q;          /* false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!= q;           /* true */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DYNAMIC MEMORY ALLOCATION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Since an array name is actually a pointer to the first element within the array, it should be possible to </a:t>
            </a:r>
            <a:r>
              <a:rPr lang="en-US" dirty="0" smtClean="0"/>
              <a:t>define the </a:t>
            </a:r>
            <a:r>
              <a:rPr lang="en-US" dirty="0"/>
              <a:t>array as a pointer variable rather than as a conventional array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However, a conventional array definition results in a fixed block of memory being reserved at </a:t>
            </a:r>
            <a:r>
              <a:rPr lang="en-US" dirty="0" smtClean="0"/>
              <a:t>the beginning </a:t>
            </a:r>
            <a:r>
              <a:rPr lang="en-US" dirty="0"/>
              <a:t>of program execution, whereas this does not occur if the array is represented in terms of a </a:t>
            </a:r>
            <a:r>
              <a:rPr lang="en-US" dirty="0" smtClean="0"/>
              <a:t>pointer variable.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Therefore, the use of a pointer variable to represent an array requires some type of initial </a:t>
            </a:r>
            <a:r>
              <a:rPr lang="en-US" dirty="0" smtClean="0"/>
              <a:t>memory assignment </a:t>
            </a:r>
            <a:r>
              <a:rPr lang="en-US" dirty="0"/>
              <a:t>before the array elements are processed. This is known as </a:t>
            </a:r>
            <a:r>
              <a:rPr lang="en-US" b="1" i="1" dirty="0" smtClean="0"/>
              <a:t>dynamic </a:t>
            </a:r>
            <a:r>
              <a:rPr lang="en-US" b="1" i="1" dirty="0"/>
              <a:t>memory allocation</a:t>
            </a:r>
            <a:r>
              <a:rPr lang="en-US" i="1" dirty="0"/>
              <a:t>. </a:t>
            </a:r>
            <a:r>
              <a:rPr lang="en-US" i="1" dirty="0" smtClean="0"/>
              <a:t>Generally, </a:t>
            </a:r>
            <a:r>
              <a:rPr lang="en-US" dirty="0" smtClean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malloc</a:t>
            </a:r>
            <a:r>
              <a:rPr lang="en-US" dirty="0"/>
              <a:t> library function is used for this </a:t>
            </a:r>
            <a:r>
              <a:rPr lang="en-US" dirty="0" smtClean="0"/>
              <a:t>purpose.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DYNAMIC MEMORY ALLOCATION</a:t>
            </a: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6019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700" dirty="0"/>
              <a:t>Suppose x is a one-dimensional, 10-element array of integers. It is possible to define x as a </a:t>
            </a:r>
            <a:r>
              <a:rPr lang="en-US" sz="2700" dirty="0" smtClean="0"/>
              <a:t>pointer variable </a:t>
            </a:r>
            <a:r>
              <a:rPr lang="en-US" sz="2700" dirty="0"/>
              <a:t>rather than an array</a:t>
            </a:r>
            <a:endParaRPr lang="en-US" sz="2700" dirty="0" smtClean="0"/>
          </a:p>
          <a:p>
            <a:pPr algn="just">
              <a:buNone/>
            </a:pPr>
            <a:r>
              <a:rPr lang="en-US" sz="2700" dirty="0" smtClean="0"/>
              <a:t>			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/>
              <a:t>*x;</a:t>
            </a:r>
          </a:p>
          <a:p>
            <a:pPr algn="just">
              <a:buNone/>
            </a:pPr>
            <a:r>
              <a:rPr lang="en-US" sz="2700" dirty="0" smtClean="0"/>
              <a:t>				rather </a:t>
            </a:r>
            <a:r>
              <a:rPr lang="en-US" sz="2700" dirty="0"/>
              <a:t>than</a:t>
            </a:r>
          </a:p>
          <a:p>
            <a:pPr algn="just">
              <a:buNone/>
            </a:pPr>
            <a:r>
              <a:rPr lang="pt-BR" sz="2700" dirty="0" smtClean="0"/>
              <a:t>			int  x [10] ;</a:t>
            </a:r>
          </a:p>
          <a:p>
            <a:pPr algn="just"/>
            <a:r>
              <a:rPr lang="en-US" sz="2800" dirty="0"/>
              <a:t>However, x is not automatically assigned a memory block when it is defined as a pointer variable, though a block </a:t>
            </a:r>
            <a:r>
              <a:rPr lang="en-US" sz="2800" dirty="0" smtClean="0"/>
              <a:t>of memory </a:t>
            </a:r>
            <a:r>
              <a:rPr lang="en-US" sz="2800" dirty="0"/>
              <a:t>large enough to store 10 integer quantities will be reserved in advance when x is defined as an array.</a:t>
            </a:r>
          </a:p>
          <a:p>
            <a:pPr algn="just"/>
            <a:r>
              <a:rPr lang="en-US" sz="2800" dirty="0"/>
              <a:t>To assign sufficient memory for x, we can make use of the library function </a:t>
            </a:r>
            <a:r>
              <a:rPr lang="en-US" sz="2800" dirty="0" err="1"/>
              <a:t>malloc</a:t>
            </a:r>
            <a:r>
              <a:rPr lang="en-US" sz="2800" dirty="0"/>
              <a:t>, as follows.</a:t>
            </a:r>
          </a:p>
          <a:p>
            <a:pPr>
              <a:buNone/>
            </a:pPr>
            <a:r>
              <a:rPr lang="en-US" sz="2800" b="1" dirty="0" smtClean="0"/>
              <a:t>			x </a:t>
            </a:r>
            <a:r>
              <a:rPr lang="en-US" sz="2800" b="1" dirty="0"/>
              <a:t>= (</a:t>
            </a:r>
            <a:r>
              <a:rPr lang="en-US" sz="2800" b="1" dirty="0" err="1"/>
              <a:t>int</a:t>
            </a:r>
            <a:r>
              <a:rPr lang="en-US" sz="2800" b="1" dirty="0"/>
              <a:t> *) </a:t>
            </a:r>
            <a:r>
              <a:rPr lang="en-US" sz="2800" b="1" dirty="0" err="1" smtClean="0"/>
              <a:t>malloc</a:t>
            </a:r>
            <a:r>
              <a:rPr lang="en-US" sz="2800" b="1" dirty="0" smtClean="0"/>
              <a:t>(10 </a:t>
            </a:r>
            <a:r>
              <a:rPr lang="en-US" sz="2800" b="1" dirty="0"/>
              <a:t>* </a:t>
            </a:r>
            <a:r>
              <a:rPr lang="en-US" sz="2800" b="1" dirty="0" err="1"/>
              <a:t>sizeof</a:t>
            </a:r>
            <a:r>
              <a:rPr lang="en-US" sz="2800" b="1" dirty="0"/>
              <a:t>(</a:t>
            </a:r>
            <a:r>
              <a:rPr lang="en-US" sz="2800" b="1" dirty="0" err="1"/>
              <a:t>int</a:t>
            </a:r>
            <a:r>
              <a:rPr lang="en-US" sz="2800" b="1" dirty="0" smtClean="0"/>
              <a:t>));</a:t>
            </a:r>
          </a:p>
          <a:p>
            <a:pPr algn="just"/>
            <a:r>
              <a:rPr lang="en-US" sz="2800" dirty="0"/>
              <a:t>This function reserves a block of memory whose size (in bytes) is equivalent to 10 integer quantities. As written, </a:t>
            </a:r>
            <a:r>
              <a:rPr lang="en-US" sz="2800" dirty="0" smtClean="0"/>
              <a:t>the function </a:t>
            </a:r>
            <a:r>
              <a:rPr lang="en-US" sz="2800" dirty="0"/>
              <a:t>returns a pointer to an integer. This pointer indicates the beginning of the memory block.</a:t>
            </a:r>
            <a:endParaRPr lang="en-US" sz="2800" b="1" dirty="0" smtClean="0"/>
          </a:p>
          <a:p>
            <a:pPr>
              <a:buNone/>
            </a:pPr>
            <a:endParaRPr lang="en-US" sz="2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r>
              <a:rPr lang="en-US" sz="2400" dirty="0"/>
              <a:t>find sum of n elements entered by </a:t>
            </a:r>
            <a:r>
              <a:rPr lang="en-US" sz="2400" dirty="0" smtClean="0"/>
              <a:t>user using </a:t>
            </a:r>
            <a:r>
              <a:rPr lang="en-US" sz="2400" dirty="0" err="1" smtClean="0"/>
              <a:t>malloc</a:t>
            </a:r>
            <a:r>
              <a:rPr lang="en-US" sz="2400" dirty="0" smtClean="0"/>
              <a:t> function</a:t>
            </a:r>
            <a:endParaRPr lang="en-US" sz="2400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80772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81000" y="1143000"/>
            <a:ext cx="8458200" cy="5293757"/>
          </a:xfrm>
          <a:prstGeom prst="rect">
            <a:avLst/>
          </a:prstGeom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lang="en-GB" sz="2600" dirty="0" err="1" smtClean="0"/>
              <a:t>Malloc</a:t>
            </a:r>
            <a:r>
              <a:rPr lang="en-GB" sz="2600" dirty="0" smtClean="0"/>
              <a:t> and free function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stdlib.h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 = (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*)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("%d", *p);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free(p);	/* This returns the memory to the system.*/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/* Important !!! */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/>
              <a:t>POINTERS AND MULTIDIMENSIONAL ARRAYS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</a:t>
            </a:r>
            <a:r>
              <a:rPr lang="en-US" sz="2600" dirty="0" smtClean="0"/>
              <a:t> </a:t>
            </a:r>
            <a:r>
              <a:rPr lang="en-US" sz="2600" dirty="0"/>
              <a:t>two-dimensional array declaration can be written </a:t>
            </a:r>
            <a:r>
              <a:rPr lang="en-US" sz="2600" b="1" dirty="0"/>
              <a:t>as</a:t>
            </a:r>
          </a:p>
          <a:p>
            <a:pPr>
              <a:buNone/>
            </a:pPr>
            <a:r>
              <a:rPr lang="en-US" sz="2600" b="1" i="1" dirty="0" smtClean="0"/>
              <a:t>		data- </a:t>
            </a:r>
            <a:r>
              <a:rPr lang="en-US" sz="2600" b="1" i="1" dirty="0"/>
              <a:t>type ( *</a:t>
            </a:r>
            <a:r>
              <a:rPr lang="en-US" sz="2600" b="1" i="1" dirty="0" err="1"/>
              <a:t>ptvar</a:t>
            </a:r>
            <a:r>
              <a:rPr lang="en-US" sz="2600" b="1" i="1" dirty="0"/>
              <a:t>) [ expression </a:t>
            </a:r>
            <a:r>
              <a:rPr lang="en-US" sz="2600" b="1" i="1" dirty="0" smtClean="0"/>
              <a:t>2] </a:t>
            </a:r>
            <a:r>
              <a:rPr lang="en-US" sz="2600" b="1" i="1" dirty="0"/>
              <a:t>;</a:t>
            </a:r>
          </a:p>
          <a:p>
            <a:pPr>
              <a:buNone/>
            </a:pPr>
            <a:r>
              <a:rPr lang="en-US" sz="2600" dirty="0" smtClean="0"/>
              <a:t>			rather </a:t>
            </a:r>
            <a:r>
              <a:rPr lang="en-US" sz="2600" dirty="0"/>
              <a:t>than</a:t>
            </a:r>
          </a:p>
          <a:p>
            <a:pPr>
              <a:buNone/>
            </a:pPr>
            <a:r>
              <a:rPr lang="en-US" sz="2600" b="1" i="1" dirty="0" smtClean="0"/>
              <a:t>		data- </a:t>
            </a:r>
            <a:r>
              <a:rPr lang="en-US" sz="2600" b="1" i="1" dirty="0"/>
              <a:t>type array[ expression I] [ expression </a:t>
            </a:r>
            <a:r>
              <a:rPr lang="en-US" sz="2600" b="1" i="1" dirty="0" smtClean="0"/>
              <a:t>2];</a:t>
            </a:r>
          </a:p>
          <a:p>
            <a:r>
              <a:rPr lang="en-US" sz="2600" b="1" i="1" dirty="0" smtClean="0"/>
              <a:t>Example:</a:t>
            </a:r>
          </a:p>
          <a:p>
            <a:pPr>
              <a:buNone/>
            </a:pPr>
            <a:r>
              <a:rPr lang="en-US" sz="2600" b="1" i="1" dirty="0"/>
              <a:t>	</a:t>
            </a:r>
            <a:r>
              <a:rPr lang="en-US" sz="2600" b="1" i="1" dirty="0" smtClean="0"/>
              <a:t>	 </a:t>
            </a:r>
            <a:r>
              <a:rPr lang="en-US" sz="2800" b="1" dirty="0" err="1"/>
              <a:t>int</a:t>
            </a:r>
            <a:r>
              <a:rPr lang="en-US" sz="2800" b="1" dirty="0"/>
              <a:t> (*x)[20];</a:t>
            </a:r>
          </a:p>
          <a:p>
            <a:pPr>
              <a:buNone/>
            </a:pPr>
            <a:r>
              <a:rPr lang="en-US" sz="2800" dirty="0" smtClean="0"/>
              <a:t>			rather </a:t>
            </a:r>
            <a:r>
              <a:rPr lang="en-US" sz="2800" dirty="0"/>
              <a:t>than</a:t>
            </a:r>
          </a:p>
          <a:p>
            <a:pPr>
              <a:buNone/>
            </a:pPr>
            <a:r>
              <a:rPr lang="en-US" sz="2800" b="1" dirty="0" smtClean="0"/>
              <a:t>		</a:t>
            </a:r>
            <a:r>
              <a:rPr lang="en-US" sz="2800" b="1" dirty="0" err="1" smtClean="0"/>
              <a:t>int</a:t>
            </a:r>
            <a:r>
              <a:rPr lang="en-US" sz="2800" b="1" dirty="0" smtClean="0"/>
              <a:t> </a:t>
            </a:r>
            <a:r>
              <a:rPr lang="en-US" sz="2800" b="1" dirty="0"/>
              <a:t>x[10][20];</a:t>
            </a: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Example</a:t>
            </a:r>
            <a:endParaRPr lang="en-US" sz="36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09600" y="1685945"/>
            <a:ext cx="7848600" cy="4791055"/>
          </a:xfrm>
          <a:prstGeom prst="rect">
            <a:avLst/>
          </a:prstGeom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m=3, n=100, *p;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p=&amp;m;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("m is %d\n",*p);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m++;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("now m is %d\n",*p);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p=&amp;n;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("n is %d\n",*p);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*p=500;    /* *p is at the left of "="  */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charset="0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("now n is %d\n", n);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33198"/>
            <a:ext cx="6629399" cy="4229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/>
              <a:t>POINTERS AND MULTIDIMENSIONAL ARRAYS</a:t>
            </a:r>
            <a:endParaRPr 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791200"/>
          </a:xfrm>
        </p:spPr>
        <p:txBody>
          <a:bodyPr>
            <a:normAutofit/>
          </a:bodyPr>
          <a:lstStyle/>
          <a:p>
            <a:pPr algn="just"/>
            <a:r>
              <a:rPr lang="en-US" sz="2500" dirty="0"/>
              <a:t>Suppose x is a two-dimensional integer array having 10 rows and 20 columns, as declared in </a:t>
            </a:r>
            <a:r>
              <a:rPr lang="en-US" sz="2500" dirty="0" smtClean="0"/>
              <a:t>the previous </a:t>
            </a:r>
            <a:r>
              <a:rPr lang="en-US" sz="2500" dirty="0"/>
              <a:t>example. The item in row 2, column 5 can be accessed by writing </a:t>
            </a:r>
            <a:r>
              <a:rPr lang="en-US" sz="2500" dirty="0" smtClean="0"/>
              <a:t>either</a:t>
            </a:r>
          </a:p>
          <a:p>
            <a:pPr algn="just">
              <a:buNone/>
            </a:pPr>
            <a:r>
              <a:rPr lang="en-US" sz="2500" dirty="0"/>
              <a:t>	</a:t>
            </a:r>
            <a:r>
              <a:rPr lang="en-US" sz="2500" dirty="0" smtClean="0"/>
              <a:t>	x[2][5]     or       * </a:t>
            </a:r>
            <a:r>
              <a:rPr lang="en-US" sz="2500" dirty="0"/>
              <a:t>( * ( x + 2) + 5</a:t>
            </a:r>
            <a:r>
              <a:rPr lang="en-US" sz="2500" dirty="0" smtClean="0"/>
              <a:t>)</a:t>
            </a:r>
          </a:p>
          <a:p>
            <a:pPr algn="just"/>
            <a:r>
              <a:rPr lang="en-US" sz="2600" dirty="0"/>
              <a:t>The second form requires some explanation. First, note that (x + 2) is a pointer to row 2. Therefore the object of </a:t>
            </a:r>
            <a:r>
              <a:rPr lang="en-US" sz="2600" dirty="0" smtClean="0"/>
              <a:t>this pointer</a:t>
            </a:r>
            <a:r>
              <a:rPr lang="en-US" sz="2600" dirty="0"/>
              <a:t>, * ( x + 2),refers to the entire row. Since row 2 is a one-dimensional array, * ( x + 2) is actually a pointer to </a:t>
            </a:r>
            <a:r>
              <a:rPr lang="en-US" sz="2600" dirty="0" smtClean="0"/>
              <a:t>the first </a:t>
            </a:r>
            <a:r>
              <a:rPr lang="en-US" sz="2600" dirty="0"/>
              <a:t>element in row 2. </a:t>
            </a:r>
            <a:endParaRPr lang="en-US" sz="2600" dirty="0" smtClean="0"/>
          </a:p>
          <a:p>
            <a:pPr algn="just"/>
            <a:r>
              <a:rPr lang="en-US" sz="2600" dirty="0" smtClean="0"/>
              <a:t>We </a:t>
            </a:r>
            <a:r>
              <a:rPr lang="en-US" sz="2600" dirty="0"/>
              <a:t>now add </a:t>
            </a:r>
            <a:r>
              <a:rPr lang="en-US" sz="2600" i="1" dirty="0"/>
              <a:t>5 to this pointer. Hence</a:t>
            </a:r>
            <a:r>
              <a:rPr lang="en-US" sz="2600" i="1"/>
              <a:t>, </a:t>
            </a:r>
            <a:r>
              <a:rPr lang="en-US" sz="2600" i="1" smtClean="0"/>
              <a:t>(*(</a:t>
            </a:r>
            <a:r>
              <a:rPr lang="en-US" sz="2600" i="1" dirty="0"/>
              <a:t>x + 2) + 5) is a pointer to element 5 (i.e., the </a:t>
            </a:r>
            <a:r>
              <a:rPr lang="en-US" sz="2600" i="1" dirty="0" smtClean="0"/>
              <a:t>sixth </a:t>
            </a:r>
            <a:r>
              <a:rPr lang="en-US" sz="2600" dirty="0" smtClean="0"/>
              <a:t>element</a:t>
            </a:r>
            <a:r>
              <a:rPr lang="en-US" sz="2600" dirty="0"/>
              <a:t>) in row 2. The object of this pointer, * ( * (x + 2) + 5),therefore refers to the item in column </a:t>
            </a:r>
            <a:r>
              <a:rPr lang="en-US" sz="2600" i="1" dirty="0"/>
              <a:t>5 of row 2, </a:t>
            </a:r>
            <a:r>
              <a:rPr lang="en-US" sz="2600" i="1" dirty="0" smtClean="0"/>
              <a:t>which </a:t>
            </a:r>
            <a:r>
              <a:rPr lang="en-US" sz="2600" dirty="0" smtClean="0"/>
              <a:t>is </a:t>
            </a:r>
            <a:r>
              <a:rPr lang="en-US" sz="2600" dirty="0"/>
              <a:t>x [ </a:t>
            </a:r>
            <a:r>
              <a:rPr lang="en-US" sz="2600" dirty="0" smtClean="0"/>
              <a:t>2] </a:t>
            </a:r>
            <a:r>
              <a:rPr lang="en-US" sz="2600" dirty="0"/>
              <a:t>[ </a:t>
            </a:r>
            <a:r>
              <a:rPr lang="en-US" sz="2600" dirty="0" smtClean="0"/>
              <a:t>5].</a:t>
            </a:r>
            <a:endParaRPr lang="en-US" sz="2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1" y="1041941"/>
            <a:ext cx="7086599" cy="513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Output of previous program:</a:t>
            </a: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2667000"/>
            <a:ext cx="2309812" cy="1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 smtClean="0"/>
              <a:t>More on pointers as function parameters</a:t>
            </a:r>
            <a:endParaRPr lang="en-US" sz="35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8268" y="1775764"/>
            <a:ext cx="3962400" cy="485363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min_max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a,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b,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*min,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*max){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if(a&gt;b){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*max=a;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*min=b;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else{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*max=b;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*min=a;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63068" y="1815775"/>
            <a:ext cx="4572000" cy="48136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small,big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("Two integers: ");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 %d", &amp;x, &amp;y);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min_max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x,y,&amp;small,&amp;big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("%d &lt;= %d", small, big);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498382"/>
            <a:ext cx="7620000" cy="4750018"/>
          </a:xfrm>
          <a:prstGeom prst="rect">
            <a:avLst/>
          </a:prstGeom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What’s wrong of the  following program </a:t>
            </a:r>
            <a:r>
              <a:rPr lang="en-GB" sz="3200" dirty="0" smtClean="0"/>
              <a:t>....</a:t>
            </a: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d",p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57400" y="533400"/>
            <a:ext cx="4572000" cy="6249988"/>
          </a:xfrm>
          <a:prstGeom prst="rect">
            <a:avLst/>
          </a:prstGeom>
          <a:ln/>
        </p:spPr>
        <p:txBody>
          <a:bodyPr vert="horz" lIns="91440" tIns="45720" rIns="91440" bIns="45720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one is correct: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*p;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 = &amp;a;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</a:t>
            </a:r>
            <a:r>
              <a:rPr kumimoji="0" lang="en-GB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d",p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 typeface="Monotype Sorts" charset="2"/>
              <a:buNone/>
              <a:tabLst>
                <a:tab pos="1103313" algn="l"/>
                <a:tab pos="2209800" algn="l"/>
                <a:tab pos="3316288" algn="l"/>
                <a:tab pos="4422775" algn="l"/>
                <a:tab pos="5529263" algn="l"/>
                <a:tab pos="6635750" algn="l"/>
                <a:tab pos="7742238" algn="l"/>
                <a:tab pos="8848725" algn="l"/>
                <a:tab pos="9955213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99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-17208"/>
            <a:ext cx="5057775" cy="3703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648075"/>
            <a:ext cx="4559230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260027"/>
            <a:ext cx="7696200" cy="6275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90600"/>
            <a:ext cx="5257800" cy="527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718</Words>
  <Application>Microsoft Office PowerPoint</Application>
  <PresentationFormat>On-screen Show (4:3)</PresentationFormat>
  <Paragraphs>154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CSE115</vt:lpstr>
      <vt:lpstr>Example</vt:lpstr>
      <vt:lpstr>Slide 3</vt:lpstr>
      <vt:lpstr>More on pointers as function parameters</vt:lpstr>
      <vt:lpstr>Slide 5</vt:lpstr>
      <vt:lpstr>Slide 6</vt:lpstr>
      <vt:lpstr>Slide 7</vt:lpstr>
      <vt:lpstr>Slide 8</vt:lpstr>
      <vt:lpstr>Slide 9</vt:lpstr>
      <vt:lpstr>Slide 10</vt:lpstr>
      <vt:lpstr>NULL Pointers in C</vt:lpstr>
      <vt:lpstr>Pointer Arithmetic (1)</vt:lpstr>
      <vt:lpstr>Pointer Arithmetic (2)</vt:lpstr>
      <vt:lpstr>Pointer Arithmetic (3)</vt:lpstr>
      <vt:lpstr>DYNAMIC MEMORY ALLOCATION</vt:lpstr>
      <vt:lpstr>DYNAMIC MEMORY ALLOCATION</vt:lpstr>
      <vt:lpstr>Slide 17</vt:lpstr>
      <vt:lpstr>Slide 18</vt:lpstr>
      <vt:lpstr>POINTERS AND MULTIDIMENSIONAL ARRAYS</vt:lpstr>
      <vt:lpstr>POINTERS AND MULTIDIMENSIONAL ARRAYS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CSE115</dc:title>
  <dc:creator>admin</dc:creator>
  <cp:lastModifiedBy>admin</cp:lastModifiedBy>
  <cp:revision>23</cp:revision>
  <dcterms:created xsi:type="dcterms:W3CDTF">2015-03-29T03:02:44Z</dcterms:created>
  <dcterms:modified xsi:type="dcterms:W3CDTF">2015-04-05T04:31:34Z</dcterms:modified>
</cp:coreProperties>
</file>