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3B81F-D3F0-425E-B9BC-D5E4E77BD004}" type="datetimeFigureOut">
              <a:rPr lang="en-US" smtClean="0"/>
              <a:pPr/>
              <a:t>4/19/2015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4358-9AB0-4A2E-898C-66F68BC00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</a:t>
            </a:r>
            <a:r>
              <a:rPr lang="en-US" smtClean="0"/>
              <a:t>14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 smtClean="0"/>
              <a:t>It is possible to combine the declaration of the structure composition with that of the structure variables, as shown below.</a:t>
            </a:r>
          </a:p>
          <a:p>
            <a:pPr algn="just"/>
            <a:endParaRPr lang="en-US" sz="2700" dirty="0" smtClean="0"/>
          </a:p>
          <a:p>
            <a:pPr algn="just"/>
            <a:endParaRPr lang="en-US" sz="2700" dirty="0" smtClean="0"/>
          </a:p>
          <a:p>
            <a:pPr algn="just"/>
            <a:endParaRPr lang="en-US" sz="2700" dirty="0" smtClean="0"/>
          </a:p>
          <a:p>
            <a:pPr algn="just"/>
            <a:endParaRPr lang="en-US" sz="2700" dirty="0" smtClean="0"/>
          </a:p>
          <a:p>
            <a:pPr algn="just"/>
            <a:endParaRPr lang="en-US" sz="2700" dirty="0" smtClean="0"/>
          </a:p>
          <a:p>
            <a:pPr algn="just"/>
            <a:r>
              <a:rPr lang="en-US" sz="2800" dirty="0" smtClean="0"/>
              <a:t>The </a:t>
            </a:r>
            <a:r>
              <a:rPr lang="en-US" sz="2800" b="1" i="1" dirty="0" smtClean="0"/>
              <a:t>tag </a:t>
            </a:r>
            <a:r>
              <a:rPr lang="en-US" sz="2800" dirty="0" smtClean="0"/>
              <a:t>is optional in this situation.</a:t>
            </a:r>
            <a:endParaRPr lang="en-US" sz="2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352800"/>
            <a:ext cx="5940067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700" dirty="0" smtClean="0"/>
          </a:p>
          <a:p>
            <a:endParaRPr lang="en-US" sz="2700" dirty="0" smtClean="0"/>
          </a:p>
          <a:p>
            <a:endParaRPr lang="en-US" sz="2700" dirty="0" smtClean="0"/>
          </a:p>
          <a:p>
            <a:endParaRPr lang="en-US" sz="2700" dirty="0" smtClean="0"/>
          </a:p>
          <a:p>
            <a:r>
              <a:rPr lang="en-US" sz="2700" dirty="0" smtClean="0"/>
              <a:t>The above declaration can also be written </a:t>
            </a:r>
            <a:r>
              <a:rPr lang="en-US" sz="2700" b="1" dirty="0" smtClean="0"/>
              <a:t>as</a:t>
            </a:r>
            <a:endParaRPr 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143000"/>
            <a:ext cx="4038600" cy="211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4321678"/>
            <a:ext cx="4075755" cy="223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915400" cy="4525963"/>
          </a:xfrm>
        </p:spPr>
        <p:txBody>
          <a:bodyPr>
            <a:noAutofit/>
          </a:bodyPr>
          <a:lstStyle/>
          <a:p>
            <a:pPr algn="just"/>
            <a:r>
              <a:rPr lang="en-US" sz="2700" dirty="0" smtClean="0"/>
              <a:t>A structure variable may be defined as a member of another structure. In such situations, the declaration of the embedded structure must appear before the declaration of the outer structure.</a:t>
            </a:r>
            <a:endParaRPr lang="en-US" sz="2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478958"/>
            <a:ext cx="3709987" cy="415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The second structure (account) now contains another structure (date) as one of its members. Note that the declaration of date precedes the declaration of account.</a:t>
            </a:r>
            <a:endParaRPr lang="en-US" sz="2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The members of a structure variable can be assigned initial values in much the same manner as the elements of </a:t>
            </a:r>
            <a:r>
              <a:rPr lang="en-US" b="1" dirty="0" smtClean="0"/>
              <a:t>an array. The initial values must appear in the order in which they will be assigned to their </a:t>
            </a:r>
            <a:r>
              <a:rPr lang="en-US" dirty="0" smtClean="0"/>
              <a:t>corresponding structure members, enclosed in braces and separated by commas. The general form </a:t>
            </a:r>
            <a:r>
              <a:rPr lang="en-US" b="1" dirty="0" smtClean="0"/>
              <a:t>is</a:t>
            </a:r>
          </a:p>
          <a:p>
            <a:pPr algn="just">
              <a:buNone/>
            </a:pPr>
            <a:r>
              <a:rPr lang="en-US" i="1" dirty="0" smtClean="0"/>
              <a:t>	</a:t>
            </a:r>
            <a:r>
              <a:rPr lang="en-US" b="1" i="1" dirty="0" err="1" smtClean="0"/>
              <a:t>struct</a:t>
            </a:r>
            <a:r>
              <a:rPr lang="en-US" b="1" i="1" dirty="0" smtClean="0"/>
              <a:t> tag variable = {value 1, value 2, . . ., value n);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b="1" dirty="0" smtClean="0"/>
              <a:t>where </a:t>
            </a:r>
            <a:r>
              <a:rPr lang="en-US" b="1" i="1" dirty="0" smtClean="0"/>
              <a:t>value1 refers to the value of the first member, value 2 refers to the value of the second member, </a:t>
            </a:r>
            <a:r>
              <a:rPr lang="en-US" b="1" dirty="0" smtClean="0"/>
              <a:t>and so on.</a:t>
            </a:r>
            <a:endParaRPr 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 </a:t>
            </a:r>
            <a:r>
              <a:rPr lang="en-US" dirty="0" err="1" smtClean="0"/>
              <a:t>account_customer</a:t>
            </a:r>
            <a:r>
              <a:rPr lang="en-US" dirty="0" smtClean="0"/>
              <a:t> = (12345, ' R I , "John W. Smith", 586.30, 5, 24, 90);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990600"/>
            <a:ext cx="207450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9487" y="2776538"/>
            <a:ext cx="3879699" cy="240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It is also possible to define an array of structures</a:t>
            </a:r>
            <a:endParaRPr lang="en-US" sz="2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209800"/>
            <a:ext cx="3838028" cy="393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PROCESSING 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 smtClean="0"/>
              <a:t>A structure member can be accessed by writing</a:t>
            </a:r>
          </a:p>
          <a:p>
            <a:pPr>
              <a:buNone/>
            </a:pPr>
            <a:r>
              <a:rPr lang="en-US" sz="2700" b="1" i="1" dirty="0" smtClean="0"/>
              <a:t>		variable. member</a:t>
            </a:r>
          </a:p>
          <a:p>
            <a:pPr algn="just">
              <a:buNone/>
            </a:pPr>
            <a:r>
              <a:rPr lang="en-US" sz="2700" dirty="0" smtClean="0"/>
              <a:t>	where </a:t>
            </a:r>
            <a:r>
              <a:rPr lang="en-US" sz="2700" i="1" dirty="0" smtClean="0"/>
              <a:t>variable refers to-the name of a structure-type variable, and member refers to the name of a member </a:t>
            </a:r>
            <a:r>
              <a:rPr lang="en-US" sz="2700" dirty="0" smtClean="0"/>
              <a:t>within the structure.</a:t>
            </a:r>
            <a:endParaRPr lang="en-US" sz="2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648075" cy="4026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819400" y="5486400"/>
            <a:ext cx="249087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 err="1" smtClean="0"/>
              <a:t>customer.acct_no</a:t>
            </a:r>
            <a:endParaRPr lang="en-US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/>
              <a:t>ARRAYS OF POINTERS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2117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 multidimensional array can be expressed in terms of an array of pointers rather than a pointer to a group </a:t>
            </a:r>
            <a:r>
              <a:rPr lang="en-US" dirty="0" smtClean="0"/>
              <a:t>of contiguous </a:t>
            </a:r>
            <a:r>
              <a:rPr lang="en-US" dirty="0"/>
              <a:t>arrays. In such situations the newly defined array will have one less dimension than the </a:t>
            </a:r>
            <a:r>
              <a:rPr lang="en-US" dirty="0" smtClean="0"/>
              <a:t>original multidimensional </a:t>
            </a:r>
            <a:r>
              <a:rPr lang="en-US" dirty="0"/>
              <a:t>array. Each pointer will indicate the beginning of a separate </a:t>
            </a:r>
            <a:r>
              <a:rPr lang="en-US" i="1" dirty="0"/>
              <a:t>(n- 1)-dimensional array.</a:t>
            </a:r>
          </a:p>
          <a:p>
            <a:pPr algn="just"/>
            <a:r>
              <a:rPr lang="en-US" dirty="0"/>
              <a:t>In general terms, a two-dimensional array can be defined as a one-dimensional array of pointers </a:t>
            </a:r>
            <a:r>
              <a:rPr lang="en-US" dirty="0" smtClean="0"/>
              <a:t>by writing</a:t>
            </a:r>
            <a:endParaRPr lang="en-US" dirty="0"/>
          </a:p>
          <a:p>
            <a:pPr>
              <a:buNone/>
            </a:pPr>
            <a:r>
              <a:rPr lang="en-US" b="1" i="1" dirty="0" smtClean="0"/>
              <a:t>		data </a:t>
            </a:r>
            <a:r>
              <a:rPr lang="en-US" b="1" i="1" dirty="0"/>
              <a:t>- type *</a:t>
            </a:r>
            <a:r>
              <a:rPr lang="en-US" b="1" i="1" dirty="0" smtClean="0"/>
              <a:t>array[expression 1] </a:t>
            </a:r>
            <a:r>
              <a:rPr lang="en-US" b="1" i="1" dirty="0"/>
              <a:t>;</a:t>
            </a:r>
          </a:p>
          <a:p>
            <a:pPr>
              <a:buNone/>
            </a:pPr>
            <a:r>
              <a:rPr lang="en-US" dirty="0" smtClean="0"/>
              <a:t>	rather </a:t>
            </a:r>
            <a:r>
              <a:rPr lang="en-US" dirty="0"/>
              <a:t>than the conventional array definition,</a:t>
            </a:r>
          </a:p>
          <a:p>
            <a:pPr>
              <a:buNone/>
            </a:pPr>
            <a:r>
              <a:rPr lang="en-US" b="1" i="1" dirty="0" smtClean="0"/>
              <a:t>		data- </a:t>
            </a:r>
            <a:r>
              <a:rPr lang="en-US" b="1" i="1" dirty="0"/>
              <a:t>type array[ </a:t>
            </a:r>
            <a:r>
              <a:rPr lang="en-US" b="1" i="1" dirty="0" smtClean="0"/>
              <a:t>expression 1] </a:t>
            </a:r>
            <a:r>
              <a:rPr lang="en-US" b="1" i="1" dirty="0"/>
              <a:t>[ expression </a:t>
            </a:r>
            <a:r>
              <a:rPr lang="en-US" b="1" i="1" dirty="0" smtClean="0"/>
              <a:t>2] </a:t>
            </a:r>
            <a:r>
              <a:rPr lang="en-US" b="1" i="1" dirty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2" y="1600200"/>
            <a:ext cx="89916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Example:</a:t>
            </a:r>
          </a:p>
          <a:p>
            <a:pPr algn="just"/>
            <a:r>
              <a:rPr lang="en-US" sz="2900" dirty="0"/>
              <a:t>Suppose x is a two-dimensional integer array having 10 rows and 20 </a:t>
            </a:r>
            <a:r>
              <a:rPr lang="en-US" sz="2900" dirty="0" smtClean="0"/>
              <a:t>columns.</a:t>
            </a:r>
            <a:endParaRPr lang="en-US" sz="2900" dirty="0"/>
          </a:p>
          <a:p>
            <a:pPr algn="just"/>
            <a:r>
              <a:rPr lang="en-US" sz="2900" dirty="0"/>
              <a:t>We can define x as a one-dimensional array of pointers by writing</a:t>
            </a:r>
          </a:p>
          <a:p>
            <a:pPr algn="just">
              <a:buNone/>
            </a:pPr>
            <a:r>
              <a:rPr lang="en-US" sz="2900" dirty="0" smtClean="0"/>
              <a:t>		</a:t>
            </a:r>
            <a:r>
              <a:rPr lang="en-US" sz="2900" b="1" dirty="0" err="1" smtClean="0"/>
              <a:t>int</a:t>
            </a:r>
            <a:r>
              <a:rPr lang="en-US" sz="2900" b="1" dirty="0" smtClean="0"/>
              <a:t> </a:t>
            </a:r>
            <a:r>
              <a:rPr lang="en-US" sz="2900" b="1" dirty="0"/>
              <a:t>* x </a:t>
            </a:r>
            <a:r>
              <a:rPr lang="en-US" sz="2900" b="1" dirty="0" smtClean="0"/>
              <a:t>[10] </a:t>
            </a:r>
            <a:r>
              <a:rPr lang="en-US" sz="2900" b="1" dirty="0"/>
              <a:t>;</a:t>
            </a:r>
          </a:p>
          <a:p>
            <a:pPr algn="just">
              <a:buNone/>
            </a:pPr>
            <a:r>
              <a:rPr lang="en-US" sz="2900" dirty="0" smtClean="0"/>
              <a:t>	Hence</a:t>
            </a:r>
            <a:r>
              <a:rPr lang="en-US" sz="2900" dirty="0"/>
              <a:t>, </a:t>
            </a:r>
            <a:r>
              <a:rPr lang="en-US" sz="2900" dirty="0" smtClean="0"/>
              <a:t>x[0] </a:t>
            </a:r>
            <a:r>
              <a:rPr lang="en-US" sz="2900" dirty="0"/>
              <a:t>points to the beginning of the first row, </a:t>
            </a:r>
            <a:r>
              <a:rPr lang="en-US" sz="2900" dirty="0" smtClean="0"/>
              <a:t>x[1] </a:t>
            </a:r>
            <a:r>
              <a:rPr lang="en-US" sz="2900" dirty="0"/>
              <a:t>points to the beginning of the second row, and so on. Note </a:t>
            </a:r>
            <a:r>
              <a:rPr lang="en-US" sz="2900" dirty="0" smtClean="0"/>
              <a:t>that the </a:t>
            </a:r>
            <a:r>
              <a:rPr lang="en-US" sz="2900" dirty="0"/>
              <a:t>number of elements within each row is not explicitly specified.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An individual array element, such as </a:t>
            </a:r>
            <a:r>
              <a:rPr lang="en-US" sz="2700" dirty="0" smtClean="0"/>
              <a:t>x[2] [5], </a:t>
            </a:r>
            <a:r>
              <a:rPr lang="en-US" sz="2700" dirty="0"/>
              <a:t>can be accessed by </a:t>
            </a:r>
            <a:r>
              <a:rPr lang="en-US" sz="2700" dirty="0" smtClean="0"/>
              <a:t>writing</a:t>
            </a:r>
          </a:p>
          <a:p>
            <a:pPr algn="just">
              <a:buNone/>
            </a:pPr>
            <a:r>
              <a:rPr lang="en-US" sz="2700" dirty="0"/>
              <a:t>	</a:t>
            </a:r>
            <a:r>
              <a:rPr lang="en-US" sz="2700" dirty="0" smtClean="0"/>
              <a:t>	*(x[2] + 5)</a:t>
            </a:r>
          </a:p>
          <a:p>
            <a:pPr algn="just">
              <a:buNone/>
            </a:pPr>
            <a:r>
              <a:rPr lang="en-US" sz="2700" dirty="0" smtClean="0"/>
              <a:t>	In </a:t>
            </a:r>
            <a:r>
              <a:rPr lang="en-US" sz="2700" dirty="0"/>
              <a:t>this expression, x [</a:t>
            </a:r>
            <a:r>
              <a:rPr lang="en-US" sz="2700" dirty="0" smtClean="0"/>
              <a:t>2] </a:t>
            </a:r>
            <a:r>
              <a:rPr lang="en-US" sz="2700" dirty="0"/>
              <a:t>is a </a:t>
            </a:r>
            <a:r>
              <a:rPr lang="en-US" sz="2700" dirty="0" smtClean="0"/>
              <a:t>pointer to </a:t>
            </a:r>
            <a:r>
              <a:rPr lang="en-US" sz="2700" dirty="0"/>
              <a:t>the first element in row 2, so that </a:t>
            </a:r>
            <a:r>
              <a:rPr lang="en-US" sz="2700" dirty="0" smtClean="0"/>
              <a:t>(x </a:t>
            </a:r>
            <a:r>
              <a:rPr lang="en-US" sz="2700" dirty="0"/>
              <a:t>[ </a:t>
            </a:r>
            <a:r>
              <a:rPr lang="en-US" sz="2700" dirty="0" smtClean="0"/>
              <a:t>2] </a:t>
            </a:r>
            <a:r>
              <a:rPr lang="en-US" sz="2700" dirty="0"/>
              <a:t>+ 5) points to element </a:t>
            </a:r>
            <a:r>
              <a:rPr lang="en-US" sz="2700" i="1" dirty="0"/>
              <a:t>5 (actually, </a:t>
            </a:r>
            <a:r>
              <a:rPr lang="en-US" sz="2700" i="1" dirty="0" smtClean="0"/>
              <a:t>the </a:t>
            </a:r>
            <a:r>
              <a:rPr lang="en-US" sz="2700" dirty="0" smtClean="0"/>
              <a:t>sixth </a:t>
            </a:r>
            <a:r>
              <a:rPr lang="en-US" sz="2700" dirty="0"/>
              <a:t>element) within row 2. The object of this pointer, </a:t>
            </a:r>
            <a:r>
              <a:rPr lang="en-US" sz="2700" dirty="0" smtClean="0"/>
              <a:t>*(x </a:t>
            </a:r>
            <a:r>
              <a:rPr lang="en-US" sz="2700" dirty="0"/>
              <a:t>[ 2 </a:t>
            </a:r>
            <a:r>
              <a:rPr lang="en-US" sz="2700" dirty="0" smtClean="0"/>
              <a:t>] </a:t>
            </a:r>
            <a:r>
              <a:rPr lang="en-US" sz="2700" dirty="0"/>
              <a:t>+ </a:t>
            </a:r>
            <a:r>
              <a:rPr lang="en-US" sz="2700" i="1" dirty="0" smtClean="0"/>
              <a:t>5) </a:t>
            </a:r>
            <a:r>
              <a:rPr lang="en-US" sz="2700" i="1" dirty="0"/>
              <a:t>, therefore refers to </a:t>
            </a:r>
            <a:r>
              <a:rPr lang="en-US" sz="2700" i="1" dirty="0" smtClean="0"/>
              <a:t>x[2] </a:t>
            </a:r>
            <a:r>
              <a:rPr lang="en-US" sz="2700" i="1" dirty="0"/>
              <a:t>[</a:t>
            </a:r>
            <a:r>
              <a:rPr lang="en-US" sz="2700" i="1" dirty="0" smtClean="0"/>
              <a:t>5].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91" y="1219201"/>
            <a:ext cx="900630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00626"/>
            <a:ext cx="8382000" cy="3856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DEFINING A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429000"/>
            <a:ext cx="8458200" cy="26971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In this declaration, </a:t>
            </a:r>
            <a:r>
              <a:rPr lang="en-US" b="1" dirty="0" err="1" smtClean="0"/>
              <a:t>struct</a:t>
            </a:r>
            <a:r>
              <a:rPr lang="en-US" dirty="0" smtClean="0"/>
              <a:t> is a required keyword; </a:t>
            </a:r>
            <a:r>
              <a:rPr lang="en-US" b="1" i="1" dirty="0" smtClean="0"/>
              <a:t>tag</a:t>
            </a:r>
            <a:r>
              <a:rPr lang="en-US" i="1" dirty="0" smtClean="0"/>
              <a:t> is a name that identifies structures of this type (i.e., </a:t>
            </a:r>
            <a:r>
              <a:rPr lang="en-US" dirty="0" smtClean="0"/>
              <a:t>structures having this composition); and </a:t>
            </a:r>
            <a:r>
              <a:rPr lang="en-US" b="1" i="1" dirty="0" smtClean="0"/>
              <a:t>member 1 , member 2, . . . , member m </a:t>
            </a:r>
            <a:r>
              <a:rPr lang="en-US" i="1" dirty="0" smtClean="0"/>
              <a:t>are individual member </a:t>
            </a:r>
            <a:r>
              <a:rPr lang="en-US" dirty="0" smtClean="0"/>
              <a:t>declarations.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957799"/>
            <a:ext cx="3005137" cy="254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We can now declare the structure variables </a:t>
            </a:r>
            <a:r>
              <a:rPr lang="en-US" b="1" dirty="0" err="1" smtClean="0"/>
              <a:t>oldcustomer</a:t>
            </a:r>
            <a:r>
              <a:rPr lang="en-US" dirty="0" smtClean="0"/>
              <a:t> and </a:t>
            </a:r>
            <a:r>
              <a:rPr lang="en-US" b="1" dirty="0" err="1" smtClean="0"/>
              <a:t>newcustomer</a:t>
            </a:r>
            <a:r>
              <a:rPr lang="en-US" dirty="0" smtClean="0"/>
              <a:t> as follows. 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dirty="0" err="1" smtClean="0"/>
              <a:t>struct</a:t>
            </a:r>
            <a:r>
              <a:rPr lang="en-US" dirty="0" smtClean="0"/>
              <a:t> account </a:t>
            </a:r>
            <a:r>
              <a:rPr lang="en-US" dirty="0" err="1" smtClean="0"/>
              <a:t>oldcustomer</a:t>
            </a:r>
            <a:r>
              <a:rPr lang="en-US" dirty="0" smtClean="0"/>
              <a:t>, </a:t>
            </a:r>
            <a:r>
              <a:rPr lang="en-US" dirty="0" err="1" smtClean="0"/>
              <a:t>newcustomer</a:t>
            </a:r>
            <a:r>
              <a:rPr lang="en-US" dirty="0" smtClean="0"/>
              <a:t>;</a:t>
            </a:r>
          </a:p>
          <a:p>
            <a:pPr algn="just">
              <a:buNone/>
            </a:pPr>
            <a:r>
              <a:rPr lang="en-US" dirty="0" smtClean="0"/>
              <a:t>	 Thus, </a:t>
            </a:r>
            <a:r>
              <a:rPr lang="en-US" b="1" dirty="0" err="1" smtClean="0"/>
              <a:t>oldcustomer</a:t>
            </a:r>
            <a:r>
              <a:rPr lang="en-US" b="1" dirty="0" smtClean="0"/>
              <a:t> and </a:t>
            </a:r>
            <a:r>
              <a:rPr lang="en-US" b="1" dirty="0" err="1" smtClean="0"/>
              <a:t>newcustomer</a:t>
            </a:r>
            <a:r>
              <a:rPr lang="en-US" dirty="0" smtClean="0"/>
              <a:t> are variables of type account.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47800"/>
            <a:ext cx="3033712" cy="228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378</Words>
  <Application>Microsoft Office PowerPoint</Application>
  <PresentationFormat>On-screen Show (4:3)</PresentationFormat>
  <Paragraphs>61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CSE115</vt:lpstr>
      <vt:lpstr>ARRAYS OF POINTERS</vt:lpstr>
      <vt:lpstr>Slide 3</vt:lpstr>
      <vt:lpstr>Slide 4</vt:lpstr>
      <vt:lpstr>Slide 5</vt:lpstr>
      <vt:lpstr>Slide 6</vt:lpstr>
      <vt:lpstr>Structure</vt:lpstr>
      <vt:lpstr>DEFINING A STRUCTURE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PROCESSING A STRUCTURE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13</cp:revision>
  <dcterms:created xsi:type="dcterms:W3CDTF">2015-04-05T03:25:43Z</dcterms:created>
  <dcterms:modified xsi:type="dcterms:W3CDTF">2015-04-19T03:33:16Z</dcterms:modified>
</cp:coreProperties>
</file>