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5" d="100"/>
          <a:sy n="65" d="100"/>
        </p:scale>
        <p:origin x="-666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7CAD-4131-45B6-B39C-1912EBD041D2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2358-5D60-4A2A-9702-850C29718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7CAD-4131-45B6-B39C-1912EBD041D2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2358-5D60-4A2A-9702-850C29718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7CAD-4131-45B6-B39C-1912EBD041D2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2358-5D60-4A2A-9702-850C29718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7CAD-4131-45B6-B39C-1912EBD041D2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2358-5D60-4A2A-9702-850C29718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7CAD-4131-45B6-B39C-1912EBD041D2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2358-5D60-4A2A-9702-850C29718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7CAD-4131-45B6-B39C-1912EBD041D2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2358-5D60-4A2A-9702-850C29718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7CAD-4131-45B6-B39C-1912EBD041D2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2358-5D60-4A2A-9702-850C29718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7CAD-4131-45B6-B39C-1912EBD041D2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2358-5D60-4A2A-9702-850C29718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7CAD-4131-45B6-B39C-1912EBD041D2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2358-5D60-4A2A-9702-850C29718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7CAD-4131-45B6-B39C-1912EBD041D2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2358-5D60-4A2A-9702-850C29718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7CAD-4131-45B6-B39C-1912EBD041D2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D2358-5D60-4A2A-9702-850C29718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A7CAD-4131-45B6-B39C-1912EBD041D2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D2358-5D60-4A2A-9702-850C29718E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</a:t>
            </a:r>
            <a:r>
              <a:rPr lang="en-US" smtClean="0"/>
              <a:t>15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r>
              <a:rPr lang="en-US" dirty="0" smtClean="0"/>
              <a:t> (MAY)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444" y="533400"/>
            <a:ext cx="8839200" cy="4525963"/>
          </a:xfrm>
        </p:spPr>
        <p:txBody>
          <a:bodyPr>
            <a:noAutofit/>
          </a:bodyPr>
          <a:lstStyle/>
          <a:p>
            <a:r>
              <a:rPr lang="en-US" sz="2600" dirty="0" smtClean="0"/>
              <a:t>Example:</a:t>
            </a:r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/>
          </a:p>
          <a:p>
            <a:pPr algn="just"/>
            <a:r>
              <a:rPr lang="en-US" sz="2600" dirty="0"/>
              <a:t>The first declaration defines record as a user-defined data type. The second declaration defines </a:t>
            </a:r>
            <a:r>
              <a:rPr lang="en-US" sz="2600" dirty="0" err="1"/>
              <a:t>oldcustomer</a:t>
            </a:r>
            <a:r>
              <a:rPr lang="en-US" sz="2600" dirty="0"/>
              <a:t> </a:t>
            </a:r>
            <a:r>
              <a:rPr lang="en-US" sz="2600" dirty="0" smtClean="0"/>
              <a:t>and </a:t>
            </a:r>
            <a:r>
              <a:rPr lang="en-US" sz="2600" dirty="0" err="1" smtClean="0"/>
              <a:t>newcustomer</a:t>
            </a:r>
            <a:r>
              <a:rPr lang="en-US" sz="2600" dirty="0" smtClean="0"/>
              <a:t> </a:t>
            </a:r>
            <a:r>
              <a:rPr lang="en-US" sz="2600" dirty="0"/>
              <a:t>as structure variables of type record</a:t>
            </a:r>
            <a:r>
              <a:rPr lang="en-US" sz="2600" dirty="0" smtClean="0"/>
              <a:t>.</a:t>
            </a:r>
            <a:endParaRPr lang="en-US" sz="2600" dirty="0"/>
          </a:p>
          <a:p>
            <a:r>
              <a:rPr lang="en-US" sz="2600" dirty="0" smtClean="0"/>
              <a:t>The </a:t>
            </a:r>
            <a:r>
              <a:rPr lang="en-US" sz="2600" b="1" dirty="0" err="1"/>
              <a:t>typedef</a:t>
            </a:r>
            <a:r>
              <a:rPr lang="en-US" sz="2600" b="1" dirty="0"/>
              <a:t> feature is particularly convenient </a:t>
            </a:r>
            <a:r>
              <a:rPr lang="en-US" sz="2600" b="1" dirty="0" smtClean="0"/>
              <a:t>when </a:t>
            </a:r>
            <a:r>
              <a:rPr lang="en-US" sz="2600" b="1" dirty="0"/>
              <a:t>defining structures, since it eliminates the need </a:t>
            </a:r>
            <a:r>
              <a:rPr lang="en-US" sz="2600" b="1" dirty="0" smtClean="0"/>
              <a:t>to </a:t>
            </a:r>
            <a:r>
              <a:rPr lang="en-US" sz="2600" dirty="0" smtClean="0"/>
              <a:t>repeatedly </a:t>
            </a:r>
            <a:r>
              <a:rPr lang="en-US" sz="2600" dirty="0"/>
              <a:t>write </a:t>
            </a:r>
            <a:r>
              <a:rPr lang="en-US" sz="2600" b="1" dirty="0" err="1"/>
              <a:t>struct</a:t>
            </a:r>
            <a:r>
              <a:rPr lang="en-US" sz="2600" b="1" dirty="0"/>
              <a:t> </a:t>
            </a:r>
            <a:r>
              <a:rPr lang="en-US" sz="2600" b="1" i="1" dirty="0"/>
              <a:t>tag whenever a structure is referenced.</a:t>
            </a:r>
            <a:endParaRPr lang="en-US" sz="2600" dirty="0" smtClean="0"/>
          </a:p>
          <a:p>
            <a:endParaRPr lang="en-US" sz="2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121530"/>
            <a:ext cx="3807202" cy="2231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057400"/>
            <a:ext cx="2562225" cy="3978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STRUCTURES AND POINTERS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211763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The beginning address of a structure can be accessed in the same manner as any other address, through the </a:t>
            </a:r>
            <a:r>
              <a:rPr lang="en-US" sz="2600" dirty="0" smtClean="0"/>
              <a:t>use of </a:t>
            </a:r>
            <a:r>
              <a:rPr lang="en-US" sz="2600" dirty="0"/>
              <a:t>the address </a:t>
            </a:r>
            <a:r>
              <a:rPr lang="en-US" sz="2600" dirty="0" smtClean="0"/>
              <a:t>(&amp;) </a:t>
            </a:r>
            <a:r>
              <a:rPr lang="en-US" sz="2600" dirty="0"/>
              <a:t>operator. Thus, if </a:t>
            </a:r>
            <a:r>
              <a:rPr lang="en-US" sz="2600" b="1" i="1" dirty="0"/>
              <a:t>variable represents a structure-type variable, then &amp;</a:t>
            </a:r>
            <a:r>
              <a:rPr lang="en-US" sz="2600" b="1" i="1" dirty="0" smtClean="0"/>
              <a:t>variable </a:t>
            </a:r>
            <a:r>
              <a:rPr lang="en-US" sz="2600" dirty="0" smtClean="0"/>
              <a:t>represents </a:t>
            </a:r>
            <a:r>
              <a:rPr lang="en-US" sz="2600" dirty="0"/>
              <a:t>the starting address of that variable. Moreover, we can declare a pointer variable for a structure </a:t>
            </a:r>
            <a:r>
              <a:rPr lang="en-US" sz="2600" dirty="0" smtClean="0"/>
              <a:t>by writing</a:t>
            </a:r>
            <a:endParaRPr lang="en-US" sz="2600" dirty="0"/>
          </a:p>
          <a:p>
            <a:pPr algn="just">
              <a:buNone/>
            </a:pPr>
            <a:r>
              <a:rPr lang="en-US" sz="2600" b="1" i="1" dirty="0" smtClean="0"/>
              <a:t>				type </a:t>
            </a:r>
            <a:r>
              <a:rPr lang="en-US" sz="2600" b="1" i="1" dirty="0"/>
              <a:t>*</a:t>
            </a:r>
            <a:r>
              <a:rPr lang="en-US" sz="2600" b="1" i="1" dirty="0" err="1"/>
              <a:t>ptvar</a:t>
            </a:r>
            <a:r>
              <a:rPr lang="en-US" sz="2600" b="1" i="1" dirty="0"/>
              <a:t>;</a:t>
            </a:r>
          </a:p>
          <a:p>
            <a:pPr algn="just">
              <a:buNone/>
            </a:pPr>
            <a:r>
              <a:rPr lang="en-US" sz="2600" dirty="0" smtClean="0"/>
              <a:t>	where </a:t>
            </a:r>
            <a:r>
              <a:rPr lang="en-US" sz="2600" b="1" i="1" dirty="0"/>
              <a:t>type </a:t>
            </a:r>
            <a:r>
              <a:rPr lang="en-US" sz="2600" dirty="0"/>
              <a:t>is a data type that identifies the composition of the structure</a:t>
            </a:r>
            <a:r>
              <a:rPr lang="en-US" sz="2600" b="1" i="1" dirty="0"/>
              <a:t>, and </a:t>
            </a:r>
            <a:r>
              <a:rPr lang="en-US" sz="2600" b="1" i="1" dirty="0" err="1"/>
              <a:t>ptvar</a:t>
            </a:r>
            <a:r>
              <a:rPr lang="en-US" sz="2600" b="1" i="1" dirty="0"/>
              <a:t> </a:t>
            </a:r>
            <a:r>
              <a:rPr lang="en-US" sz="2600" b="1" dirty="0"/>
              <a:t>represents the name </a:t>
            </a:r>
            <a:r>
              <a:rPr lang="en-US" sz="2600" b="1" dirty="0" smtClean="0"/>
              <a:t>of the </a:t>
            </a:r>
            <a:r>
              <a:rPr lang="en-US" sz="2600" b="1" dirty="0"/>
              <a:t>pointer variable</a:t>
            </a:r>
            <a:r>
              <a:rPr lang="en-US" sz="2600" dirty="0"/>
              <a:t>. We can then assign the beginning address of a structure variable to this pointer </a:t>
            </a:r>
            <a:r>
              <a:rPr lang="en-US" sz="2600" dirty="0" smtClean="0"/>
              <a:t>by writing</a:t>
            </a:r>
            <a:endParaRPr lang="en-US" sz="2600" dirty="0"/>
          </a:p>
          <a:p>
            <a:pPr algn="just">
              <a:buNone/>
            </a:pPr>
            <a:r>
              <a:rPr lang="en-US" sz="2600" b="1" i="1" dirty="0" smtClean="0"/>
              <a:t>				</a:t>
            </a:r>
            <a:r>
              <a:rPr lang="en-US" sz="2600" b="1" i="1" dirty="0" err="1" smtClean="0"/>
              <a:t>ptvar</a:t>
            </a:r>
            <a:r>
              <a:rPr lang="en-US" sz="2600" b="1" i="1" dirty="0" smtClean="0"/>
              <a:t> </a:t>
            </a:r>
            <a:r>
              <a:rPr lang="en-US" sz="2600" b="1" i="1" dirty="0"/>
              <a:t>= &amp;variable;</a:t>
            </a:r>
            <a:endParaRPr lang="en-US" sz="2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Example:</a:t>
            </a:r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In </a:t>
            </a:r>
            <a:r>
              <a:rPr lang="en-US" sz="2600" dirty="0"/>
              <a:t>this example </a:t>
            </a:r>
            <a:r>
              <a:rPr lang="en-US" sz="2600" b="1" dirty="0"/>
              <a:t>customer</a:t>
            </a:r>
            <a:r>
              <a:rPr lang="en-US" sz="2600" dirty="0"/>
              <a:t> is a structure variable of </a:t>
            </a:r>
            <a:r>
              <a:rPr lang="en-US" sz="2600" b="1" dirty="0"/>
              <a:t>type account</a:t>
            </a:r>
            <a:r>
              <a:rPr lang="en-US" sz="2600" dirty="0"/>
              <a:t>, and </a:t>
            </a:r>
            <a:r>
              <a:rPr lang="en-US" sz="2600" b="1" dirty="0"/>
              <a:t>pc</a:t>
            </a:r>
            <a:r>
              <a:rPr lang="en-US" sz="2600" dirty="0"/>
              <a:t> is a </a:t>
            </a:r>
            <a:r>
              <a:rPr lang="en-US" sz="2600" b="1" dirty="0"/>
              <a:t>pointer variable </a:t>
            </a:r>
            <a:r>
              <a:rPr lang="en-US" sz="2600" dirty="0"/>
              <a:t>whose object is a </a:t>
            </a:r>
            <a:r>
              <a:rPr lang="en-US" sz="2600" dirty="0" smtClean="0"/>
              <a:t>structure variable </a:t>
            </a:r>
            <a:r>
              <a:rPr lang="en-US" sz="2600" dirty="0"/>
              <a:t>of type account. Thus, the beginning address of customer can be assigned to pc by writing</a:t>
            </a:r>
          </a:p>
          <a:p>
            <a:pPr algn="just">
              <a:buNone/>
            </a:pPr>
            <a:r>
              <a:rPr lang="en-US" sz="2600" b="1" dirty="0" smtClean="0"/>
              <a:t>			pc </a:t>
            </a:r>
            <a:r>
              <a:rPr lang="en-US" sz="2600" b="1" dirty="0"/>
              <a:t>= &amp;customer;</a:t>
            </a:r>
            <a:endParaRPr lang="en-US" sz="2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295400"/>
            <a:ext cx="3200400" cy="253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The variable and pointer declarations can be combined with the structure declaration by </a:t>
            </a:r>
            <a:r>
              <a:rPr lang="en-US" sz="2600" dirty="0" smtClean="0"/>
              <a:t>writing</a:t>
            </a:r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/>
              <a:t>where </a:t>
            </a:r>
            <a:r>
              <a:rPr lang="en-US" sz="2600" b="1" i="1" dirty="0"/>
              <a:t>variable again represents a structure-type variable, and </a:t>
            </a:r>
            <a:r>
              <a:rPr lang="en-US" sz="2600" b="1" i="1" dirty="0" err="1"/>
              <a:t>ptvar</a:t>
            </a:r>
            <a:r>
              <a:rPr lang="en-US" sz="2600" b="1" i="1" dirty="0"/>
              <a:t> represents the name of a </a:t>
            </a:r>
            <a:r>
              <a:rPr lang="en-US" sz="2600" b="1" i="1" dirty="0" smtClean="0"/>
              <a:t>pointer </a:t>
            </a:r>
            <a:r>
              <a:rPr lang="en-US" sz="2600" dirty="0" smtClean="0"/>
              <a:t>variable</a:t>
            </a:r>
            <a:r>
              <a:rPr lang="en-US" sz="2600" dirty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5454" y="2743200"/>
            <a:ext cx="3033346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Example:</a:t>
            </a:r>
          </a:p>
          <a:p>
            <a:endParaRPr lang="en-US" sz="2600" dirty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/>
          </a:p>
          <a:p>
            <a:r>
              <a:rPr lang="en-US" sz="2600" dirty="0"/>
              <a:t>The beginning address of customer can be assigned to pc by </a:t>
            </a:r>
            <a:r>
              <a:rPr lang="en-US" sz="2600" dirty="0" smtClean="0"/>
              <a:t>writing</a:t>
            </a:r>
          </a:p>
          <a:p>
            <a:pPr>
              <a:buNone/>
            </a:pPr>
            <a:r>
              <a:rPr lang="en-US" sz="2600" b="1" dirty="0" smtClean="0"/>
              <a:t>			pc </a:t>
            </a:r>
            <a:r>
              <a:rPr lang="en-US" sz="2600" b="1" dirty="0"/>
              <a:t>= &amp;customer;</a:t>
            </a:r>
          </a:p>
          <a:p>
            <a:pPr>
              <a:buNone/>
            </a:pPr>
            <a:r>
              <a:rPr lang="en-US" sz="2600" dirty="0" smtClean="0"/>
              <a:t>	as </a:t>
            </a:r>
            <a:r>
              <a:rPr lang="en-US" sz="2600" dirty="0"/>
              <a:t>in the previous example.</a:t>
            </a:r>
            <a:r>
              <a:rPr lang="en-US" sz="2600" dirty="0" smtClean="0"/>
              <a:t> </a:t>
            </a:r>
            <a:endParaRPr lang="en-US" sz="2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133600"/>
            <a:ext cx="2470149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sz="2700" dirty="0"/>
              <a:t>An individual structure member can be accessed in terms of its corresponding pointer variable by writing</a:t>
            </a:r>
          </a:p>
          <a:p>
            <a:pPr algn="just">
              <a:buNone/>
            </a:pPr>
            <a:r>
              <a:rPr lang="en-US" sz="2700" b="1" i="1" dirty="0" smtClean="0"/>
              <a:t>			</a:t>
            </a:r>
            <a:r>
              <a:rPr lang="en-US" sz="2700" b="1" i="1" dirty="0" err="1" smtClean="0"/>
              <a:t>ptvar</a:t>
            </a:r>
            <a:r>
              <a:rPr lang="en-US" sz="2700" b="1" i="1" dirty="0" smtClean="0"/>
              <a:t>- </a:t>
            </a:r>
            <a:r>
              <a:rPr lang="en-US" sz="2700" b="1" i="1" dirty="0"/>
              <a:t>&gt;member</a:t>
            </a:r>
          </a:p>
          <a:p>
            <a:pPr algn="just">
              <a:buNone/>
            </a:pPr>
            <a:r>
              <a:rPr lang="en-US" sz="2700" dirty="0" smtClean="0"/>
              <a:t>	where </a:t>
            </a:r>
            <a:r>
              <a:rPr lang="en-US" sz="2700" b="1" i="1" dirty="0" err="1"/>
              <a:t>ptvar</a:t>
            </a:r>
            <a:r>
              <a:rPr lang="en-US" sz="2700" b="1" i="1" dirty="0"/>
              <a:t> refers to a structure-type pointer variable and the operator -&gt; is comparable to the period </a:t>
            </a:r>
            <a:r>
              <a:rPr lang="en-US" sz="2700" b="1" i="1" dirty="0" smtClean="0"/>
              <a:t>(.).</a:t>
            </a:r>
          </a:p>
          <a:p>
            <a:pPr algn="just"/>
            <a:r>
              <a:rPr lang="en-US" sz="2700" dirty="0"/>
              <a:t>Thus, the expression</a:t>
            </a:r>
          </a:p>
          <a:p>
            <a:pPr algn="just">
              <a:buNone/>
            </a:pPr>
            <a:r>
              <a:rPr lang="en-US" sz="2700" b="1" i="1" dirty="0" smtClean="0"/>
              <a:t>		</a:t>
            </a:r>
            <a:r>
              <a:rPr lang="en-US" sz="2700" b="1" i="1" dirty="0" err="1" smtClean="0"/>
              <a:t>ptvar</a:t>
            </a:r>
            <a:r>
              <a:rPr lang="en-US" sz="2700" b="1" i="1" dirty="0" smtClean="0"/>
              <a:t>-</a:t>
            </a:r>
            <a:r>
              <a:rPr lang="en-US" sz="2700" b="1" i="1" dirty="0"/>
              <a:t>&gt;member</a:t>
            </a:r>
          </a:p>
          <a:p>
            <a:pPr algn="just">
              <a:buNone/>
            </a:pPr>
            <a:r>
              <a:rPr lang="en-US" sz="2700" dirty="0" smtClean="0"/>
              <a:t>	is </a:t>
            </a:r>
            <a:r>
              <a:rPr lang="en-US" sz="2700" dirty="0"/>
              <a:t>equivalent to writing</a:t>
            </a:r>
          </a:p>
          <a:p>
            <a:pPr algn="just">
              <a:buNone/>
            </a:pPr>
            <a:r>
              <a:rPr lang="en-US" sz="2700" b="1" i="1" dirty="0" smtClean="0"/>
              <a:t>		variable</a:t>
            </a:r>
            <a:r>
              <a:rPr lang="en-US" sz="2700" b="1" i="1" dirty="0"/>
              <a:t>. 0</a:t>
            </a:r>
            <a:r>
              <a:rPr lang="en-US" sz="2700" b="1" i="1" dirty="0" smtClean="0"/>
              <a:t>ember</a:t>
            </a:r>
          </a:p>
          <a:p>
            <a:pPr algn="just">
              <a:buNone/>
            </a:pPr>
            <a:r>
              <a:rPr lang="en-US" sz="2800" dirty="0"/>
              <a:t>where </a:t>
            </a:r>
            <a:r>
              <a:rPr lang="en-US" sz="2800" b="1" i="1" dirty="0"/>
              <a:t>variable is a structure-type variable</a:t>
            </a:r>
            <a:endParaRPr lang="en-US" sz="27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700" dirty="0" smtClean="0"/>
              <a:t>Example:</a:t>
            </a:r>
          </a:p>
          <a:p>
            <a:pPr algn="just"/>
            <a:endParaRPr lang="en-US" sz="2700" dirty="0"/>
          </a:p>
          <a:p>
            <a:pPr algn="just"/>
            <a:endParaRPr lang="en-US" sz="2700" dirty="0" smtClean="0"/>
          </a:p>
          <a:p>
            <a:pPr algn="just"/>
            <a:endParaRPr lang="en-US" sz="2700" dirty="0"/>
          </a:p>
          <a:p>
            <a:pPr algn="just"/>
            <a:endParaRPr lang="en-US" sz="2700" dirty="0" smtClean="0"/>
          </a:p>
          <a:p>
            <a:pPr algn="just"/>
            <a:endParaRPr lang="en-US" sz="2700" dirty="0"/>
          </a:p>
          <a:p>
            <a:pPr algn="just">
              <a:buNone/>
            </a:pPr>
            <a:endParaRPr lang="en-US" sz="2700" dirty="0" smtClean="0"/>
          </a:p>
          <a:p>
            <a:pPr algn="just"/>
            <a:endParaRPr lang="en-US" sz="2700" dirty="0" smtClean="0"/>
          </a:p>
          <a:p>
            <a:pPr algn="just"/>
            <a:endParaRPr lang="en-US" sz="2700" dirty="0"/>
          </a:p>
          <a:p>
            <a:pPr algn="just"/>
            <a:r>
              <a:rPr lang="en-US" sz="2700" dirty="0" smtClean="0"/>
              <a:t>If </a:t>
            </a:r>
            <a:r>
              <a:rPr lang="en-US" sz="2700" dirty="0"/>
              <a:t>we wanted to access the customer’s account number, we could write any of the following:</a:t>
            </a:r>
          </a:p>
          <a:p>
            <a:pPr algn="just">
              <a:buNone/>
            </a:pPr>
            <a:r>
              <a:rPr lang="en-US" sz="2700" b="1" dirty="0" smtClean="0"/>
              <a:t>	</a:t>
            </a:r>
            <a:r>
              <a:rPr lang="en-US" sz="2700" b="1" dirty="0" err="1" smtClean="0"/>
              <a:t>customer.acct</a:t>
            </a:r>
            <a:r>
              <a:rPr lang="en-US" sz="2700" b="1" dirty="0" smtClean="0"/>
              <a:t>-no        pc-</a:t>
            </a:r>
            <a:r>
              <a:rPr lang="en-US" sz="2700" b="1" dirty="0"/>
              <a:t>&gt;acct-no </a:t>
            </a:r>
            <a:r>
              <a:rPr lang="en-US" sz="2700" b="1" dirty="0" smtClean="0"/>
              <a:t>         (*</a:t>
            </a:r>
            <a:r>
              <a:rPr lang="en-US" sz="2700" b="1" dirty="0"/>
              <a:t>pc).</a:t>
            </a:r>
            <a:r>
              <a:rPr lang="en-US" sz="2700" b="1" dirty="0" smtClean="0"/>
              <a:t>acct-no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parentheses are required in the last expression because the period operator has a higher precedence than </a:t>
            </a:r>
            <a:r>
              <a:rPr lang="en-US" sz="2800" dirty="0" smtClean="0"/>
              <a:t>the indirection </a:t>
            </a:r>
            <a:r>
              <a:rPr lang="en-US" sz="2800" dirty="0"/>
              <a:t>operator (*). Without the parentheses the compiler would generate an error, because pc (a pointer) is </a:t>
            </a:r>
            <a:r>
              <a:rPr lang="en-US" sz="2800" dirty="0" smtClean="0"/>
              <a:t>not directly </a:t>
            </a:r>
            <a:r>
              <a:rPr lang="en-US" sz="2800" dirty="0"/>
              <a:t>compatible with the dot operator.</a:t>
            </a:r>
            <a:endParaRPr lang="en-US" sz="27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52400"/>
            <a:ext cx="3290887" cy="3377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839200" cy="5440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month of the last payment can be accessed by writing any of the following: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customer.lastpayment.month</a:t>
            </a:r>
            <a:r>
              <a:rPr lang="en-US" sz="2400" b="1" dirty="0" smtClean="0"/>
              <a:t>          </a:t>
            </a:r>
            <a:r>
              <a:rPr lang="en-US" sz="2400" b="1" dirty="0"/>
              <a:t>pc-&gt;</a:t>
            </a:r>
            <a:r>
              <a:rPr lang="en-US" sz="2400" b="1" dirty="0" err="1"/>
              <a:t>lastpayment.month</a:t>
            </a:r>
            <a:r>
              <a:rPr lang="en-US" sz="2400" b="1" dirty="0"/>
              <a:t> </a:t>
            </a:r>
            <a:r>
              <a:rPr lang="en-US" sz="2400" b="1" dirty="0" smtClean="0"/>
              <a:t>     				(*</a:t>
            </a:r>
            <a:r>
              <a:rPr lang="en-US" sz="2400" b="1" dirty="0"/>
              <a:t>pc).</a:t>
            </a:r>
            <a:r>
              <a:rPr lang="en-US" sz="2400" b="1" dirty="0" err="1"/>
              <a:t>lastpayment.month</a:t>
            </a:r>
            <a:endParaRPr lang="en-US" sz="2400" b="1" dirty="0"/>
          </a:p>
          <a:p>
            <a:r>
              <a:rPr lang="en-US" sz="2400" dirty="0"/>
              <a:t>Finally, the customer's name can be accessed by writing any of the following: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b="1" dirty="0" smtClean="0"/>
              <a:t>customer</a:t>
            </a:r>
            <a:r>
              <a:rPr lang="en-US" sz="2400" b="1" dirty="0"/>
              <a:t>. name </a:t>
            </a:r>
            <a:r>
              <a:rPr lang="en-US" sz="2400" b="1" dirty="0" smtClean="0"/>
              <a:t>      pc </a:t>
            </a:r>
            <a:r>
              <a:rPr lang="en-US" sz="2400" b="1" dirty="0"/>
              <a:t>-&gt;name </a:t>
            </a:r>
            <a:r>
              <a:rPr lang="en-US" sz="2400" b="1" dirty="0" smtClean="0"/>
              <a:t>           (*</a:t>
            </a:r>
            <a:r>
              <a:rPr lang="en-US" sz="2400" b="1" dirty="0"/>
              <a:t>pc).name</a:t>
            </a:r>
          </a:p>
          <a:p>
            <a:r>
              <a:rPr lang="en-US" sz="2400" dirty="0"/>
              <a:t>Therefore, the third character of the customer's name can be accessed by writing any of the </a:t>
            </a:r>
            <a:r>
              <a:rPr lang="en-US" sz="2400" dirty="0" smtClean="0"/>
              <a:t>following</a:t>
            </a:r>
            <a:r>
              <a:rPr lang="en-US" sz="2400" b="1" dirty="0" smtClean="0"/>
              <a:t>.</a:t>
            </a:r>
            <a:endParaRPr lang="en-US" sz="2400" b="1" dirty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customer.name[2</a:t>
            </a:r>
            <a:r>
              <a:rPr lang="en-US" sz="2400" b="1" dirty="0"/>
              <a:t>] </a:t>
            </a:r>
            <a:r>
              <a:rPr lang="en-US" sz="2400" b="1" dirty="0" smtClean="0"/>
              <a:t>                pc-</a:t>
            </a:r>
            <a:r>
              <a:rPr lang="en-US" sz="2400" b="1" dirty="0"/>
              <a:t>&gt;name[2] </a:t>
            </a:r>
            <a:r>
              <a:rPr lang="en-US" sz="2400" b="1" dirty="0" smtClean="0"/>
              <a:t>               (*</a:t>
            </a:r>
            <a:r>
              <a:rPr lang="en-US" sz="2400" b="1" dirty="0"/>
              <a:t>pc).name[2]</a:t>
            </a:r>
          </a:p>
          <a:p>
            <a:pPr>
              <a:buNone/>
            </a:pPr>
            <a:r>
              <a:rPr lang="en-US" sz="2400" b="1" dirty="0" smtClean="0"/>
              <a:t>	*(</a:t>
            </a:r>
            <a:r>
              <a:rPr lang="en-US" sz="2400" b="1" dirty="0"/>
              <a:t>customer. name + 2</a:t>
            </a:r>
            <a:r>
              <a:rPr lang="en-US" sz="2400" b="1" dirty="0" smtClean="0"/>
              <a:t>)          </a:t>
            </a:r>
            <a:r>
              <a:rPr lang="en-US" sz="2400" b="1" dirty="0"/>
              <a:t>pc-&gt;(name + 2</a:t>
            </a:r>
            <a:r>
              <a:rPr lang="en-US" sz="2400" b="1" dirty="0" smtClean="0"/>
              <a:t>)          </a:t>
            </a:r>
            <a:r>
              <a:rPr lang="en-US" sz="2400" b="1" dirty="0"/>
              <a:t>*((*pc).name + 2)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762000"/>
            <a:ext cx="3733800" cy="545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sz="2600" dirty="0"/>
              <a:t>Several expressions involving the structure variable customer and its members are given below.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0"/>
            <a:ext cx="9110818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995" y="304800"/>
            <a:ext cx="852120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PASSING STRUCTURES TO FUNCTIONS</a:t>
            </a:r>
            <a:endParaRPr lang="en-US" sz="3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693259"/>
            <a:ext cx="8664888" cy="555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45975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763000" cy="5821363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5563" y="152400"/>
            <a:ext cx="6015037" cy="434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6037" y="4508624"/>
            <a:ext cx="5872163" cy="219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5364163"/>
          </a:xfrm>
        </p:spPr>
        <p:txBody>
          <a:bodyPr>
            <a:normAutofit/>
          </a:bodyPr>
          <a:lstStyle/>
          <a:p>
            <a:r>
              <a:rPr lang="en-US" sz="2700" dirty="0"/>
              <a:t>if a structure member is itself a structure, then a member of the embedded structure can be </a:t>
            </a:r>
            <a:r>
              <a:rPr lang="en-US" sz="2700" dirty="0" smtClean="0"/>
              <a:t>accessed by </a:t>
            </a:r>
            <a:r>
              <a:rPr lang="en-US" sz="2700" dirty="0"/>
              <a:t>writing</a:t>
            </a:r>
          </a:p>
          <a:p>
            <a:pPr>
              <a:buNone/>
            </a:pPr>
            <a:r>
              <a:rPr lang="en-US" sz="2700" b="1" i="1" dirty="0" smtClean="0"/>
              <a:t>		variable</a:t>
            </a:r>
            <a:r>
              <a:rPr lang="en-US" sz="2700" b="1" i="1" dirty="0"/>
              <a:t>. member. </a:t>
            </a:r>
            <a:r>
              <a:rPr lang="en-US" sz="2700" b="1" i="1" dirty="0" err="1"/>
              <a:t>submember</a:t>
            </a:r>
            <a:endParaRPr lang="en-US" sz="2700" b="1" i="1" dirty="0"/>
          </a:p>
          <a:p>
            <a:pPr>
              <a:buNone/>
            </a:pPr>
            <a:r>
              <a:rPr lang="en-US" sz="2700" dirty="0" smtClean="0"/>
              <a:t>	where </a:t>
            </a:r>
            <a:r>
              <a:rPr lang="en-US" sz="2700" b="1" dirty="0" smtClean="0"/>
              <a:t>member</a:t>
            </a:r>
            <a:r>
              <a:rPr lang="en-US" sz="2700" dirty="0" smtClean="0"/>
              <a:t> refers to the name of the member within the outer structure, </a:t>
            </a:r>
            <a:r>
              <a:rPr lang="en-US" sz="2700" b="1" dirty="0" smtClean="0"/>
              <a:t>and sub member </a:t>
            </a:r>
            <a:r>
              <a:rPr lang="en-US" sz="2700" dirty="0" smtClean="0"/>
              <a:t>refers to the name of the member within the embedded structure.</a:t>
            </a:r>
          </a:p>
          <a:p>
            <a:pPr algn="just"/>
            <a:r>
              <a:rPr lang="en-US" sz="2700" dirty="0"/>
              <a:t>To access the </a:t>
            </a:r>
            <a:r>
              <a:rPr lang="en-US" sz="2700" dirty="0" smtClean="0"/>
              <a:t>month of </a:t>
            </a:r>
            <a:r>
              <a:rPr lang="en-US" sz="2700" dirty="0"/>
              <a:t>the last payment, we would therefore write</a:t>
            </a:r>
          </a:p>
          <a:p>
            <a:pPr algn="just">
              <a:buNone/>
            </a:pPr>
            <a:r>
              <a:rPr lang="en-US" sz="2700" b="1" dirty="0" smtClean="0"/>
              <a:t>			</a:t>
            </a:r>
            <a:r>
              <a:rPr lang="en-US" sz="2700" b="1" dirty="0" err="1" smtClean="0"/>
              <a:t>customer.lastpayment.month</a:t>
            </a:r>
            <a:endParaRPr lang="en-US" sz="2700" b="1" dirty="0"/>
          </a:p>
          <a:p>
            <a:pPr algn="just">
              <a:buNone/>
            </a:pPr>
            <a:r>
              <a:rPr lang="en-US" sz="2700" dirty="0" smtClean="0"/>
              <a:t>	Moreover</a:t>
            </a:r>
            <a:r>
              <a:rPr lang="en-US" sz="2700" dirty="0"/>
              <a:t>, this value can be incremented by writing</a:t>
            </a:r>
          </a:p>
          <a:p>
            <a:pPr algn="just">
              <a:buNone/>
            </a:pPr>
            <a:r>
              <a:rPr lang="en-US" sz="2700" b="1" dirty="0" smtClean="0"/>
              <a:t>			++</a:t>
            </a:r>
            <a:r>
              <a:rPr lang="en-US" sz="2700" b="1" dirty="0" err="1"/>
              <a:t>customer.lastpayment.month</a:t>
            </a:r>
            <a:endParaRPr lang="en-US" sz="2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192" y="1600200"/>
            <a:ext cx="8839200" cy="4525963"/>
          </a:xfrm>
        </p:spPr>
        <p:txBody>
          <a:bodyPr>
            <a:normAutofit/>
          </a:bodyPr>
          <a:lstStyle/>
          <a:p>
            <a:pPr algn="just"/>
            <a:r>
              <a:rPr lang="en-US" sz="2700" dirty="0"/>
              <a:t>Similarly, if a structure member is an array, then </a:t>
            </a:r>
            <a:r>
              <a:rPr lang="en-US" sz="2700" b="1" dirty="0"/>
              <a:t>an </a:t>
            </a:r>
            <a:r>
              <a:rPr lang="en-US" sz="2700" b="1" dirty="0" smtClean="0"/>
              <a:t>individual </a:t>
            </a:r>
            <a:r>
              <a:rPr lang="en-US" sz="2700" dirty="0" smtClean="0"/>
              <a:t>array </a:t>
            </a:r>
            <a:r>
              <a:rPr lang="en-US" sz="2700" dirty="0"/>
              <a:t>element can be accessed by writing</a:t>
            </a:r>
          </a:p>
          <a:p>
            <a:pPr algn="just">
              <a:buNone/>
            </a:pPr>
            <a:r>
              <a:rPr lang="en-US" sz="2700" b="1" i="1" dirty="0" smtClean="0"/>
              <a:t>			variable</a:t>
            </a:r>
            <a:r>
              <a:rPr lang="en-US" sz="2700" b="1" i="1" dirty="0"/>
              <a:t>. member[ expression]</a:t>
            </a:r>
          </a:p>
          <a:p>
            <a:pPr algn="just">
              <a:buNone/>
            </a:pPr>
            <a:r>
              <a:rPr lang="en-US" sz="2700" dirty="0" smtClean="0"/>
              <a:t>	where </a:t>
            </a:r>
            <a:r>
              <a:rPr lang="en-US" sz="2700" dirty="0"/>
              <a:t>expression is a nonnegative value that indicates the array element</a:t>
            </a:r>
            <a:r>
              <a:rPr lang="en-US" sz="2700" dirty="0" smtClean="0"/>
              <a:t>.</a:t>
            </a:r>
          </a:p>
          <a:p>
            <a:pPr algn="just"/>
            <a:r>
              <a:rPr lang="en-US" sz="2700" dirty="0" smtClean="0"/>
              <a:t>Example: T</a:t>
            </a:r>
            <a:r>
              <a:rPr lang="en-US" sz="2800" dirty="0" smtClean="0"/>
              <a:t>he </a:t>
            </a:r>
            <a:r>
              <a:rPr lang="en-US" sz="2800" dirty="0"/>
              <a:t>third member of customer is the character array customer. name. The third character within </a:t>
            </a:r>
            <a:r>
              <a:rPr lang="en-US" sz="2800" dirty="0" smtClean="0"/>
              <a:t>this array </a:t>
            </a:r>
            <a:r>
              <a:rPr lang="en-US" sz="2800" dirty="0"/>
              <a:t>can be accessed by writing</a:t>
            </a:r>
          </a:p>
          <a:p>
            <a:pPr>
              <a:buNone/>
            </a:pPr>
            <a:r>
              <a:rPr lang="en-US" sz="2800" b="1" dirty="0" smtClean="0"/>
              <a:t>			customer.name[2</a:t>
            </a:r>
            <a:r>
              <a:rPr lang="en-US" sz="2800" b="1" dirty="0"/>
              <a:t>]</a:t>
            </a:r>
            <a:endParaRPr lang="en-US" sz="2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839200" cy="6553200"/>
          </a:xfrm>
        </p:spPr>
        <p:txBody>
          <a:bodyPr>
            <a:normAutofit lnSpcReduction="10000"/>
          </a:bodyPr>
          <a:lstStyle/>
          <a:p>
            <a:r>
              <a:rPr lang="en-US" sz="2700" dirty="0"/>
              <a:t>The use of the period operator can be extended to arrays of structures, by writing</a:t>
            </a:r>
          </a:p>
          <a:p>
            <a:pPr>
              <a:buNone/>
            </a:pPr>
            <a:r>
              <a:rPr lang="en-US" sz="2700" b="1" i="1" dirty="0" smtClean="0"/>
              <a:t>			array</a:t>
            </a:r>
            <a:r>
              <a:rPr lang="en-US" sz="2700" b="1" i="1" dirty="0"/>
              <a:t>[ expression] .</a:t>
            </a:r>
            <a:r>
              <a:rPr lang="en-US" sz="2700" b="1" i="1" dirty="0" smtClean="0"/>
              <a:t>member</a:t>
            </a:r>
          </a:p>
          <a:p>
            <a:pPr>
              <a:buNone/>
            </a:pPr>
            <a:endParaRPr lang="en-US" sz="2700" b="1" i="1" dirty="0"/>
          </a:p>
          <a:p>
            <a:pPr>
              <a:buNone/>
            </a:pPr>
            <a:endParaRPr lang="en-US" sz="2700" b="1" i="1" dirty="0" smtClean="0"/>
          </a:p>
          <a:p>
            <a:pPr>
              <a:buNone/>
            </a:pPr>
            <a:endParaRPr lang="en-US" sz="2700" b="1" i="1" dirty="0"/>
          </a:p>
          <a:p>
            <a:pPr>
              <a:buNone/>
            </a:pPr>
            <a:endParaRPr lang="en-US" sz="2700" b="1" i="1" dirty="0" smtClean="0"/>
          </a:p>
          <a:p>
            <a:pPr>
              <a:buNone/>
            </a:pPr>
            <a:endParaRPr lang="en-US" sz="2700" b="1" i="1" dirty="0"/>
          </a:p>
          <a:p>
            <a:pPr>
              <a:buNone/>
            </a:pPr>
            <a:endParaRPr lang="en-US" sz="2700" b="1" i="1" dirty="0" smtClean="0"/>
          </a:p>
          <a:p>
            <a:pPr>
              <a:buNone/>
            </a:pPr>
            <a:endParaRPr lang="en-US" sz="2700" b="1" i="1" dirty="0"/>
          </a:p>
          <a:p>
            <a:pPr>
              <a:buNone/>
            </a:pPr>
            <a:endParaRPr lang="en-US" sz="2700" b="1" i="1" dirty="0" smtClean="0"/>
          </a:p>
          <a:p>
            <a:endParaRPr lang="en-US" sz="2600" dirty="0" smtClean="0"/>
          </a:p>
          <a:p>
            <a:r>
              <a:rPr lang="en-US" sz="2600" dirty="0" smtClean="0"/>
              <a:t>14</a:t>
            </a:r>
            <a:r>
              <a:rPr lang="en-US" sz="2600" baseline="30000" dirty="0" smtClean="0"/>
              <a:t>th</a:t>
            </a:r>
            <a:r>
              <a:rPr lang="en-US" sz="2600" dirty="0" smtClean="0"/>
              <a:t> customer's </a:t>
            </a:r>
            <a:r>
              <a:rPr lang="en-US" sz="2600" dirty="0"/>
              <a:t>balance can be </a:t>
            </a:r>
            <a:r>
              <a:rPr lang="en-US" sz="2600" dirty="0" smtClean="0"/>
              <a:t>accessed by </a:t>
            </a:r>
            <a:r>
              <a:rPr lang="en-US" sz="2600" dirty="0"/>
              <a:t>writing </a:t>
            </a:r>
            <a:r>
              <a:rPr lang="en-US" sz="2600" b="1" dirty="0"/>
              <a:t>customer[ </a:t>
            </a:r>
            <a:r>
              <a:rPr lang="en-US" sz="2600" b="1" dirty="0" smtClean="0"/>
              <a:t>13]. </a:t>
            </a:r>
            <a:r>
              <a:rPr lang="en-US" sz="2600" b="1" dirty="0"/>
              <a:t>balance. </a:t>
            </a:r>
            <a:r>
              <a:rPr lang="en-US" sz="2600" dirty="0"/>
              <a:t>The corresponding address can be obtained as</a:t>
            </a:r>
            <a:r>
              <a:rPr lang="en-US" sz="2600" b="1" dirty="0"/>
              <a:t> &amp;customer[ </a:t>
            </a:r>
            <a:r>
              <a:rPr lang="en-US" sz="2600" b="1" dirty="0" smtClean="0"/>
              <a:t>13]. </a:t>
            </a:r>
            <a:r>
              <a:rPr lang="en-US" sz="2600" b="1" dirty="0"/>
              <a:t>balance.</a:t>
            </a:r>
            <a:endParaRPr lang="en-US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741137"/>
            <a:ext cx="3513595" cy="366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9800"/>
            <a:ext cx="6781800" cy="2950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USER-DEFINED DATA TYPES (</a:t>
            </a:r>
            <a:r>
              <a:rPr lang="en-US" sz="3600" b="1" dirty="0" err="1"/>
              <a:t>typedef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86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b="1" dirty="0" err="1"/>
              <a:t>typedef</a:t>
            </a:r>
            <a:r>
              <a:rPr lang="en-US" b="1" dirty="0"/>
              <a:t> feature allows users to define new data-types that are equivalent to existing data types. Once </a:t>
            </a:r>
            <a:r>
              <a:rPr lang="en-US" b="1" dirty="0" smtClean="0"/>
              <a:t>a </a:t>
            </a:r>
            <a:r>
              <a:rPr lang="en-US" dirty="0" smtClean="0"/>
              <a:t>user-defined </a:t>
            </a:r>
            <a:r>
              <a:rPr lang="en-US" dirty="0"/>
              <a:t>data type has been established, then new variables, arrays, structures, etc. can be declared </a:t>
            </a:r>
            <a:r>
              <a:rPr lang="en-US" dirty="0" smtClean="0"/>
              <a:t>in terms </a:t>
            </a:r>
            <a:r>
              <a:rPr lang="en-US" dirty="0"/>
              <a:t>of this new data type.</a:t>
            </a:r>
          </a:p>
          <a:p>
            <a:pPr algn="just"/>
            <a:r>
              <a:rPr lang="en-US" dirty="0"/>
              <a:t>In general terms, a new data type is defined </a:t>
            </a:r>
            <a:r>
              <a:rPr lang="en-US" b="1" dirty="0"/>
              <a:t>as</a:t>
            </a:r>
          </a:p>
          <a:p>
            <a:pPr algn="just"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typedef</a:t>
            </a:r>
            <a:r>
              <a:rPr lang="en-US" b="1" dirty="0" smtClean="0"/>
              <a:t>  </a:t>
            </a:r>
            <a:r>
              <a:rPr lang="en-US" b="1" i="1" dirty="0"/>
              <a:t>type </a:t>
            </a:r>
            <a:r>
              <a:rPr lang="en-US" b="1" i="1" dirty="0" smtClean="0"/>
              <a:t> new-type;</a:t>
            </a:r>
          </a:p>
          <a:p>
            <a:pPr algn="just">
              <a:buNone/>
            </a:pPr>
            <a:endParaRPr lang="en-US" b="1" i="1" dirty="0"/>
          </a:p>
          <a:p>
            <a:pPr algn="just">
              <a:buNone/>
            </a:pPr>
            <a:r>
              <a:rPr lang="en-US" dirty="0" smtClean="0"/>
              <a:t>	where </a:t>
            </a:r>
            <a:r>
              <a:rPr lang="en-US" b="1" i="1" dirty="0"/>
              <a:t>type </a:t>
            </a:r>
            <a:r>
              <a:rPr lang="en-US" dirty="0"/>
              <a:t>refers to an existing data type </a:t>
            </a:r>
            <a:r>
              <a:rPr lang="en-US" b="1" i="1" dirty="0"/>
              <a:t>(either a standard data type, or previous user-defined data type</a:t>
            </a:r>
            <a:r>
              <a:rPr lang="en-US" b="1" i="1" dirty="0" smtClean="0"/>
              <a:t>), </a:t>
            </a:r>
            <a:r>
              <a:rPr lang="en-US" dirty="0" smtClean="0"/>
              <a:t>and </a:t>
            </a:r>
            <a:r>
              <a:rPr lang="en-US" b="1" i="1" dirty="0"/>
              <a:t>new- type </a:t>
            </a:r>
            <a:r>
              <a:rPr lang="en-US" dirty="0"/>
              <a:t>refers to the new user-defined data type</a:t>
            </a:r>
            <a:r>
              <a:rPr lang="en-US" b="1" i="1" dirty="0"/>
              <a:t>. </a:t>
            </a:r>
            <a:r>
              <a:rPr lang="en-US" dirty="0"/>
              <a:t>It should be understood, however, that the new </a:t>
            </a:r>
            <a:r>
              <a:rPr lang="en-US" dirty="0" smtClean="0"/>
              <a:t>data type </a:t>
            </a:r>
            <a:r>
              <a:rPr lang="en-US" dirty="0"/>
              <a:t>will be new in name only. In reality, this new data type will not be fundamentally different from one </a:t>
            </a:r>
            <a:r>
              <a:rPr lang="en-US" dirty="0" smtClean="0"/>
              <a:t>of the </a:t>
            </a:r>
            <a:r>
              <a:rPr lang="en-US" dirty="0"/>
              <a:t>standard data types.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444" y="1600200"/>
            <a:ext cx="88392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Example: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typedef</a:t>
            </a:r>
            <a:r>
              <a:rPr lang="en-US" b="1" dirty="0" smtClean="0"/>
              <a:t>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age;</a:t>
            </a:r>
          </a:p>
          <a:p>
            <a:pPr>
              <a:buNone/>
            </a:pPr>
            <a:r>
              <a:rPr lang="en-US" dirty="0" smtClean="0"/>
              <a:t>	In </a:t>
            </a:r>
            <a:r>
              <a:rPr lang="en-US" dirty="0"/>
              <a:t>this declaration </a:t>
            </a:r>
            <a:r>
              <a:rPr lang="en-US" b="1" dirty="0"/>
              <a:t>age </a:t>
            </a:r>
            <a:r>
              <a:rPr lang="en-US" dirty="0"/>
              <a:t>is a user-defined data type, which is equivalent to type </a:t>
            </a:r>
            <a:r>
              <a:rPr lang="en-US" b="1" dirty="0" smtClean="0"/>
              <a:t>int. </a:t>
            </a:r>
            <a:r>
              <a:rPr lang="en-US" dirty="0"/>
              <a:t>Hence, the variable </a:t>
            </a:r>
            <a:r>
              <a:rPr lang="en-US" dirty="0" smtClean="0"/>
              <a:t>declaration</a:t>
            </a:r>
          </a:p>
          <a:p>
            <a:pPr>
              <a:buNone/>
            </a:pPr>
            <a:r>
              <a:rPr lang="en-US" b="1" dirty="0" smtClean="0"/>
              <a:t>		age </a:t>
            </a:r>
            <a:r>
              <a:rPr lang="en-US" b="1" dirty="0"/>
              <a:t>male, female;</a:t>
            </a:r>
          </a:p>
          <a:p>
            <a:pPr>
              <a:buNone/>
            </a:pPr>
            <a:r>
              <a:rPr lang="en-US" dirty="0" smtClean="0"/>
              <a:t>	is </a:t>
            </a:r>
            <a:r>
              <a:rPr lang="en-US" dirty="0"/>
              <a:t>equivalent to writing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male, female;</a:t>
            </a:r>
          </a:p>
          <a:p>
            <a:pPr>
              <a:buNone/>
            </a:pPr>
            <a:r>
              <a:rPr lang="en-US" dirty="0" smtClean="0"/>
              <a:t>	In </a:t>
            </a:r>
            <a:r>
              <a:rPr lang="en-US" dirty="0"/>
              <a:t>other words, male and female are regarded as variables of type age, though they are actually integer-type variables.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Define Structure using Tag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general terms, a user-defined structure type can be written </a:t>
            </a:r>
            <a:r>
              <a:rPr lang="en-US" b="1" dirty="0" smtClean="0"/>
              <a:t>as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/>
              <a:t>where </a:t>
            </a:r>
            <a:r>
              <a:rPr lang="en-US" b="1" i="1" dirty="0"/>
              <a:t>new- type is the user-defined structure type. Structure variables can then be defined in terms of </a:t>
            </a:r>
            <a:r>
              <a:rPr lang="en-US" b="1" i="1" dirty="0" smtClean="0"/>
              <a:t>the </a:t>
            </a:r>
            <a:r>
              <a:rPr lang="en-US" dirty="0" smtClean="0"/>
              <a:t>new </a:t>
            </a:r>
            <a:r>
              <a:rPr lang="en-US" dirty="0"/>
              <a:t>data type.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743200"/>
            <a:ext cx="2413746" cy="170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453</Words>
  <Application>Microsoft Office PowerPoint</Application>
  <PresentationFormat>On-screen Show (4:3)</PresentationFormat>
  <Paragraphs>117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CSE115</vt:lpstr>
      <vt:lpstr>Slide 2</vt:lpstr>
      <vt:lpstr>Slide 3</vt:lpstr>
      <vt:lpstr>Slide 4</vt:lpstr>
      <vt:lpstr>Slide 5</vt:lpstr>
      <vt:lpstr>Slide 6</vt:lpstr>
      <vt:lpstr>USER-DEFINED DATA TYPES (typedef)</vt:lpstr>
      <vt:lpstr>Slide 8</vt:lpstr>
      <vt:lpstr>Define Structure using Tag</vt:lpstr>
      <vt:lpstr>Slide 10</vt:lpstr>
      <vt:lpstr>Slide 11</vt:lpstr>
      <vt:lpstr>STRUCTURES AND POINTERS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PASSING STRUCTURES TO FUNCTIONS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10</cp:revision>
  <dcterms:created xsi:type="dcterms:W3CDTF">2015-04-07T05:18:39Z</dcterms:created>
  <dcterms:modified xsi:type="dcterms:W3CDTF">2015-04-19T03:33:00Z</dcterms:modified>
</cp:coreProperties>
</file>