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71" r:id="rId5"/>
    <p:sldId id="272" r:id="rId6"/>
    <p:sldId id="273" r:id="rId7"/>
    <p:sldId id="275" r:id="rId8"/>
    <p:sldId id="276" r:id="rId9"/>
    <p:sldId id="274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B80E-8AE0-43CA-B86A-EA660AB6364B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B80E-8AE0-43CA-B86A-EA660AB6364B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B80E-8AE0-43CA-B86A-EA660AB6364B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B80E-8AE0-43CA-B86A-EA660AB6364B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B80E-8AE0-43CA-B86A-EA660AB6364B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B80E-8AE0-43CA-B86A-EA660AB6364B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B80E-8AE0-43CA-B86A-EA660AB6364B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B80E-8AE0-43CA-B86A-EA660AB6364B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B80E-8AE0-43CA-B86A-EA660AB6364B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B80E-8AE0-43CA-B86A-EA660AB6364B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B80E-8AE0-43CA-B86A-EA660AB6364B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B80E-8AE0-43CA-B86A-EA660AB6364B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98D1-C9BD-43D6-8FAB-CAEE6B06AF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16</a:t>
            </a:r>
          </a:p>
          <a:p>
            <a:endParaRPr lang="en-US" dirty="0" smtClean="0"/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 (MAY)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dirty="0"/>
              <a:t>Data Files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applications require that information be written to or read from an auxiliary memory device. </a:t>
            </a:r>
            <a:endParaRPr lang="en-US" dirty="0" smtClean="0"/>
          </a:p>
          <a:p>
            <a:r>
              <a:rPr lang="en-US" dirty="0" smtClean="0"/>
              <a:t>Such information </a:t>
            </a:r>
            <a:r>
              <a:rPr lang="en-US" dirty="0"/>
              <a:t>is stored on the memory device in the form of a </a:t>
            </a:r>
            <a:r>
              <a:rPr lang="en-US" b="1" i="1" dirty="0" smtClean="0"/>
              <a:t>data file</a:t>
            </a:r>
            <a:r>
              <a:rPr lang="en-US" b="1" i="1" dirty="0"/>
              <a:t>. </a:t>
            </a:r>
            <a:endParaRPr lang="en-US" b="1" i="1" dirty="0" smtClean="0"/>
          </a:p>
          <a:p>
            <a:r>
              <a:rPr lang="en-US" b="1" i="1" dirty="0" smtClean="0"/>
              <a:t>Thus</a:t>
            </a:r>
            <a:r>
              <a:rPr lang="en-US" b="1" i="1" dirty="0"/>
              <a:t>, data files allow us to </a:t>
            </a:r>
            <a:r>
              <a:rPr lang="en-US" b="1" i="1" dirty="0" smtClean="0"/>
              <a:t>store </a:t>
            </a:r>
            <a:r>
              <a:rPr lang="en-US" dirty="0" smtClean="0"/>
              <a:t>information </a:t>
            </a:r>
            <a:r>
              <a:rPr lang="en-US" dirty="0"/>
              <a:t>permanently, and to access and alter that information whenever necessary.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OPENING AND CLOSING A DATA FILE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When working with a stream-oriented data file, the first step is to establish a </a:t>
            </a:r>
            <a:r>
              <a:rPr lang="en-US" b="1" i="1" dirty="0" smtClean="0"/>
              <a:t>buffer </a:t>
            </a:r>
            <a:r>
              <a:rPr lang="en-US" b="1" i="1" dirty="0"/>
              <a:t>area, where information is</a:t>
            </a:r>
          </a:p>
          <a:p>
            <a:pPr algn="just"/>
            <a:r>
              <a:rPr lang="en-US" dirty="0"/>
              <a:t>temporarily stored while being transferred between the computer’s memory and the data file. This buffer area</a:t>
            </a:r>
          </a:p>
          <a:p>
            <a:pPr algn="just"/>
            <a:r>
              <a:rPr lang="en-US" dirty="0"/>
              <a:t>allows information to be read from or written to the data file more rapidly than would otherwise be possible.</a:t>
            </a:r>
          </a:p>
          <a:p>
            <a:pPr algn="just"/>
            <a:r>
              <a:rPr lang="en-US" dirty="0"/>
              <a:t>The buffer area is established by writing</a:t>
            </a:r>
          </a:p>
          <a:p>
            <a:pPr algn="just">
              <a:buNone/>
            </a:pPr>
            <a:r>
              <a:rPr lang="en-US" dirty="0" smtClean="0"/>
              <a:t>				FILE </a:t>
            </a:r>
            <a:r>
              <a:rPr lang="en-US" b="1" i="1" dirty="0"/>
              <a:t>*</a:t>
            </a:r>
            <a:r>
              <a:rPr lang="en-US" b="1" i="1" dirty="0" err="1"/>
              <a:t>ptvar</a:t>
            </a:r>
            <a:r>
              <a:rPr lang="en-US" b="1" i="1" dirty="0"/>
              <a:t>;</a:t>
            </a:r>
          </a:p>
          <a:p>
            <a:pPr algn="just"/>
            <a:r>
              <a:rPr lang="en-US" dirty="0"/>
              <a:t>where FILE (uppercase letters required) is a special structure type that establishes the buffer area, and </a:t>
            </a:r>
            <a:r>
              <a:rPr lang="en-US" b="1" i="1" dirty="0" err="1" smtClean="0"/>
              <a:t>ptvar</a:t>
            </a:r>
            <a:r>
              <a:rPr lang="en-US" b="1" i="1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 pointer variable that indicates the beginning of the buffer area.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A data file must be </a:t>
            </a:r>
            <a:r>
              <a:rPr lang="en-US" b="1" i="1" dirty="0"/>
              <a:t>opened before it can be created or processed</a:t>
            </a:r>
            <a:r>
              <a:rPr lang="en-US" b="1" i="1" dirty="0" smtClean="0"/>
              <a:t>.</a:t>
            </a:r>
          </a:p>
          <a:p>
            <a:r>
              <a:rPr lang="en-US" b="1" i="1" dirty="0" smtClean="0"/>
              <a:t>Syntax:</a:t>
            </a:r>
          </a:p>
          <a:p>
            <a:pPr>
              <a:buNone/>
            </a:pPr>
            <a:r>
              <a:rPr lang="en-US" b="1" i="1" dirty="0" smtClean="0"/>
              <a:t>		</a:t>
            </a:r>
            <a:r>
              <a:rPr lang="en-US" b="1" i="1" dirty="0" err="1" smtClean="0"/>
              <a:t>ptvar</a:t>
            </a:r>
            <a:r>
              <a:rPr lang="en-US" b="1" i="1" dirty="0" smtClean="0"/>
              <a:t> </a:t>
            </a:r>
            <a:r>
              <a:rPr lang="en-US" b="1" i="1" dirty="0"/>
              <a:t>= </a:t>
            </a:r>
            <a:r>
              <a:rPr lang="en-US" b="1" i="1" dirty="0" err="1"/>
              <a:t>fopen</a:t>
            </a:r>
            <a:r>
              <a:rPr lang="en-US" b="1" i="1" dirty="0"/>
              <a:t>( file-name, file-type</a:t>
            </a:r>
            <a:r>
              <a:rPr lang="en-US" b="1" i="1" dirty="0" smtClean="0"/>
              <a:t>);</a:t>
            </a:r>
          </a:p>
          <a:p>
            <a:pPr>
              <a:buNone/>
            </a:pPr>
            <a:endParaRPr lang="en-US" b="1" i="1" dirty="0"/>
          </a:p>
          <a:p>
            <a:r>
              <a:rPr lang="en-US" dirty="0"/>
              <a:t>where </a:t>
            </a:r>
            <a:r>
              <a:rPr lang="en-US" b="1" i="1" dirty="0" smtClean="0"/>
              <a:t>file-name and </a:t>
            </a:r>
            <a:r>
              <a:rPr lang="en-US" b="1" i="1" dirty="0"/>
              <a:t>file- type are strings that represent the name of the data file and the manner </a:t>
            </a:r>
            <a:r>
              <a:rPr lang="en-US" b="1" i="1" dirty="0" smtClean="0"/>
              <a:t>in </a:t>
            </a:r>
            <a:r>
              <a:rPr lang="en-US" dirty="0" smtClean="0"/>
              <a:t>which </a:t>
            </a:r>
            <a:r>
              <a:rPr lang="en-US" dirty="0"/>
              <a:t>the data file will be utilized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f</a:t>
            </a:r>
            <a:r>
              <a:rPr lang="en-US" b="1" dirty="0" err="1"/>
              <a:t>open</a:t>
            </a:r>
            <a:r>
              <a:rPr lang="en-US" b="1" dirty="0"/>
              <a:t> function returns a pointer to the beginning of the buffer area associated with the file.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64290"/>
            <a:ext cx="9144000" cy="335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a data file must be </a:t>
            </a:r>
            <a:r>
              <a:rPr lang="en-US" b="1" i="1" dirty="0"/>
              <a:t>closed at the end of the program. This can be accomplished with the </a:t>
            </a:r>
            <a:r>
              <a:rPr lang="en-US" b="1" i="1" dirty="0" smtClean="0"/>
              <a:t>library </a:t>
            </a:r>
            <a:r>
              <a:rPr lang="en-US" dirty="0" smtClean="0"/>
              <a:t>function </a:t>
            </a:r>
            <a:r>
              <a:rPr lang="en-US" b="1" dirty="0" err="1"/>
              <a:t>fclose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syntax is simply</a:t>
            </a:r>
          </a:p>
          <a:p>
            <a:pPr>
              <a:buNone/>
            </a:pPr>
            <a:r>
              <a:rPr lang="en-US" b="1" dirty="0" smtClean="0"/>
              <a:t>			f </a:t>
            </a:r>
            <a:r>
              <a:rPr lang="en-US" b="1" dirty="0"/>
              <a:t>close </a:t>
            </a:r>
            <a:r>
              <a:rPr lang="en-US" b="1" i="1" dirty="0"/>
              <a:t>(</a:t>
            </a:r>
            <a:r>
              <a:rPr lang="en-US" b="1" i="1" dirty="0" err="1"/>
              <a:t>ptvar</a:t>
            </a:r>
            <a:r>
              <a:rPr lang="en-US" b="1" i="1" dirty="0"/>
              <a:t>);</a:t>
            </a:r>
          </a:p>
          <a:p>
            <a:r>
              <a:rPr lang="en-US" dirty="0"/>
              <a:t>It is good programming practice to close a data file explicitly using the </a:t>
            </a:r>
            <a:r>
              <a:rPr lang="en-US" b="1" dirty="0" err="1"/>
              <a:t>fclose</a:t>
            </a:r>
            <a:r>
              <a:rPr lang="en-US" b="1" dirty="0"/>
              <a:t> function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057400"/>
            <a:ext cx="4443942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304202" cy="453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CREATING A DATA FILE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004299"/>
            <a:ext cx="8077200" cy="458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438400"/>
            <a:ext cx="4998104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Unions, like structures, contain members whose individual data types may differ from one another. </a:t>
            </a:r>
            <a:r>
              <a:rPr lang="en-US" sz="2600" dirty="0" smtClean="0"/>
              <a:t>However, the </a:t>
            </a:r>
            <a:r>
              <a:rPr lang="en-US" sz="2600" dirty="0"/>
              <a:t>members within a union all share the same storage area within the computer’s memory, whereas </a:t>
            </a:r>
            <a:r>
              <a:rPr lang="en-US" sz="2600" dirty="0" smtClean="0"/>
              <a:t>each member </a:t>
            </a:r>
            <a:r>
              <a:rPr lang="en-US" sz="2600" dirty="0"/>
              <a:t>within a structure is assigned its own unique storage area. </a:t>
            </a:r>
            <a:endParaRPr lang="en-US" sz="2600" dirty="0" smtClean="0"/>
          </a:p>
          <a:p>
            <a:pPr algn="just"/>
            <a:r>
              <a:rPr lang="en-US" sz="2600" dirty="0" smtClean="0"/>
              <a:t>Thus</a:t>
            </a:r>
            <a:r>
              <a:rPr lang="en-US" sz="2600" dirty="0"/>
              <a:t>, unions are used to </a:t>
            </a:r>
            <a:r>
              <a:rPr lang="en-US" sz="2600" dirty="0" smtClean="0"/>
              <a:t>conserve memory</a:t>
            </a:r>
            <a:r>
              <a:rPr lang="en-US" sz="2600" dirty="0"/>
              <a:t>. They are useful for applications involving multiple members, where values need not be assigned </a:t>
            </a:r>
            <a:r>
              <a:rPr lang="en-US" sz="2600" dirty="0" smtClean="0"/>
              <a:t>to all </a:t>
            </a:r>
            <a:r>
              <a:rPr lang="en-US" sz="2600" dirty="0"/>
              <a:t>of the members at any one time.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79816" cy="451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885" y="228600"/>
            <a:ext cx="888511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447800"/>
            <a:ext cx="2057400" cy="199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733800"/>
            <a:ext cx="27307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3810000"/>
            <a:ext cx="2438400" cy="1446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Difference between union and structure</a:t>
            </a:r>
            <a:endParaRPr lang="en-US" sz="2400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96407"/>
            <a:ext cx="7696200" cy="599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Output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is difference in memory allocation between union and structure as suggested in above example. The amount of memory required to store a structure variables is the sum of memory size of all members.</a:t>
            </a:r>
          </a:p>
          <a:p>
            <a:r>
              <a:rPr lang="en-US" dirty="0" smtClean="0"/>
              <a:t>But, the memory required to store a union variable is the memory required for largest element of an union.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438400"/>
            <a:ext cx="3865729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76400"/>
            <a:ext cx="495158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886200"/>
            <a:ext cx="3810000" cy="1994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304800"/>
            <a:ext cx="6705600" cy="56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Output: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fontAlgn="base">
              <a:buNone/>
            </a:pPr>
            <a:endParaRPr lang="en-US" sz="2400" b="1" dirty="0" smtClean="0"/>
          </a:p>
          <a:p>
            <a:pPr fontAlgn="base"/>
            <a:endParaRPr lang="en-US" sz="2400" b="1" dirty="0" smtClean="0"/>
          </a:p>
          <a:p>
            <a:pPr fontAlgn="base"/>
            <a:endParaRPr lang="en-US" sz="2400" b="1" dirty="0" smtClean="0"/>
          </a:p>
          <a:p>
            <a:pPr fontAlgn="base"/>
            <a:endParaRPr lang="en-US" sz="2400" b="1" dirty="0" smtClean="0"/>
          </a:p>
          <a:p>
            <a:pPr fontAlgn="base">
              <a:buNone/>
            </a:pPr>
            <a:r>
              <a:rPr lang="en-US" sz="2400" b="1" dirty="0" smtClean="0"/>
              <a:t>		Note</a:t>
            </a:r>
            <a:r>
              <a:rPr lang="en-US" sz="2400" b="1" dirty="0" smtClean="0"/>
              <a:t>:</a:t>
            </a:r>
            <a:r>
              <a:rPr lang="en-US" sz="2400" dirty="0" smtClean="0"/>
              <a:t> You may get different garbage value of name.</a:t>
            </a:r>
          </a:p>
          <a:p>
            <a:pPr fontAlgn="base"/>
            <a:r>
              <a:rPr lang="en-US" sz="2400" b="1" dirty="0" smtClean="0"/>
              <a:t>Why this output?</a:t>
            </a:r>
            <a:endParaRPr lang="en-US" sz="2400" dirty="0" smtClean="0"/>
          </a:p>
          <a:p>
            <a:pPr fontAlgn="base"/>
            <a:r>
              <a:rPr lang="en-US" sz="2400" dirty="0" smtClean="0"/>
              <a:t>Initially,  </a:t>
            </a:r>
            <a:r>
              <a:rPr lang="en-US" sz="2400" b="1" i="1" dirty="0" smtClean="0"/>
              <a:t>Hillary</a:t>
            </a:r>
            <a:r>
              <a:rPr lang="en-US" sz="2400" dirty="0" smtClean="0"/>
              <a:t> will be stored in</a:t>
            </a:r>
            <a:r>
              <a:rPr lang="en-US" sz="2400" b="1" i="1" dirty="0" smtClean="0"/>
              <a:t> u.name</a:t>
            </a:r>
            <a:r>
              <a:rPr lang="en-US" sz="2400" dirty="0" smtClean="0"/>
              <a:t> and other members of union will contain garbage value. But when user enters value of salary, </a:t>
            </a:r>
            <a:r>
              <a:rPr lang="en-US" sz="2400" b="1" i="1" dirty="0" smtClean="0"/>
              <a:t>1234.23</a:t>
            </a:r>
            <a:r>
              <a:rPr lang="en-US" sz="2400" dirty="0" smtClean="0"/>
              <a:t> will be stored in </a:t>
            </a:r>
            <a:r>
              <a:rPr lang="en-US" sz="2400" b="1" i="1" u="sng" dirty="0" err="1" smtClean="0"/>
              <a:t>u.salary</a:t>
            </a:r>
            <a:r>
              <a:rPr lang="en-US" sz="2400" dirty="0" smtClean="0"/>
              <a:t> and other members will contain garbage value. Thus in output, salary is printed accurately but, name displays some random string.</a:t>
            </a:r>
          </a:p>
          <a:p>
            <a:endParaRPr lang="en-US" sz="2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1" y="1524001"/>
            <a:ext cx="217830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As you know, all members of structure can be accessed at any time. But, only one member of union can be accessed at a time in case of union and other members will contain garbage value.</a:t>
            </a:r>
            <a:endParaRPr lang="en-US"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377</Words>
  <Application>Microsoft Office PowerPoint</Application>
  <PresentationFormat>On-screen Show (4:3)</PresentationFormat>
  <Paragraphs>48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CSE115</vt:lpstr>
      <vt:lpstr>UNIONS</vt:lpstr>
      <vt:lpstr>Slide 3</vt:lpstr>
      <vt:lpstr>Difference between union and structure</vt:lpstr>
      <vt:lpstr>Slide 5</vt:lpstr>
      <vt:lpstr>Slide 6</vt:lpstr>
      <vt:lpstr>Slide 7</vt:lpstr>
      <vt:lpstr>Slide 8</vt:lpstr>
      <vt:lpstr>Slide 9</vt:lpstr>
      <vt:lpstr>Data Files</vt:lpstr>
      <vt:lpstr>Slide 11</vt:lpstr>
      <vt:lpstr>OPENING AND CLOSING A DATA FILE</vt:lpstr>
      <vt:lpstr>Slide 13</vt:lpstr>
      <vt:lpstr>Slide 14</vt:lpstr>
      <vt:lpstr>Slide 15</vt:lpstr>
      <vt:lpstr>Slide 16</vt:lpstr>
      <vt:lpstr>Slide 17</vt:lpstr>
      <vt:lpstr>CREATING A DATA FILE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17</cp:revision>
  <dcterms:created xsi:type="dcterms:W3CDTF">2015-04-12T05:52:54Z</dcterms:created>
  <dcterms:modified xsi:type="dcterms:W3CDTF">2015-08-04T06:27:36Z</dcterms:modified>
</cp:coreProperties>
</file>