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59" r:id="rId5"/>
    <p:sldId id="265" r:id="rId6"/>
    <p:sldId id="260" r:id="rId7"/>
    <p:sldId id="261" r:id="rId8"/>
    <p:sldId id="262" r:id="rId9"/>
    <p:sldId id="263"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5" d="100"/>
          <a:sy n="65" d="100"/>
        </p:scale>
        <p:origin x="-666" y="57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36C104-66DC-449B-9EBD-77315254EE22}"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36C104-66DC-449B-9EBD-77315254EE22}"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36C104-66DC-449B-9EBD-77315254EE22}"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36C104-66DC-449B-9EBD-77315254EE22}"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36C104-66DC-449B-9EBD-77315254EE22}" type="datetimeFigureOut">
              <a:rPr lang="en-US" smtClean="0"/>
              <a:t>4/19/2015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36C104-66DC-449B-9EBD-77315254EE22}"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36C104-66DC-449B-9EBD-77315254EE22}" type="datetimeFigureOut">
              <a:rPr lang="en-US" smtClean="0"/>
              <a:t>4/19/2015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36C104-66DC-449B-9EBD-77315254EE22}" type="datetimeFigureOut">
              <a:rPr lang="en-US" smtClean="0"/>
              <a:t>4/19/2015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36C104-66DC-449B-9EBD-77315254EE22}" type="datetimeFigureOut">
              <a:rPr lang="en-US" smtClean="0"/>
              <a:t>4/19/2015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36C104-66DC-449B-9EBD-77315254EE22}"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36C104-66DC-449B-9EBD-77315254EE22}" type="datetimeFigureOut">
              <a:rPr lang="en-US" smtClean="0"/>
              <a:t>4/19/2015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C2ED2A-5335-4C8E-A176-C3087AAD66C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6C104-66DC-449B-9EBD-77315254EE22}" type="datetimeFigureOut">
              <a:rPr lang="en-US" smtClean="0"/>
              <a:t>4/19/2015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2ED2A-5335-4C8E-A176-C3087AAD66C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CSE115</a:t>
            </a:r>
            <a:endParaRPr lang="en-US" dirty="0"/>
          </a:p>
        </p:txBody>
      </p:sp>
      <p:sp>
        <p:nvSpPr>
          <p:cNvPr id="3" name="Subtitle 2"/>
          <p:cNvSpPr>
            <a:spLocks noGrp="1"/>
          </p:cNvSpPr>
          <p:nvPr>
            <p:ph type="subTitle" idx="1"/>
          </p:nvPr>
        </p:nvSpPr>
        <p:spPr/>
        <p:txBody>
          <a:bodyPr/>
          <a:lstStyle/>
          <a:p>
            <a:r>
              <a:rPr lang="en-US" dirty="0" smtClean="0"/>
              <a:t>Lecture </a:t>
            </a:r>
            <a:r>
              <a:rPr lang="en-US" dirty="0" smtClean="0"/>
              <a:t>17</a:t>
            </a:r>
            <a:endParaRPr lang="en-US" dirty="0" smtClean="0"/>
          </a:p>
          <a:p>
            <a:endParaRPr lang="en-US" dirty="0" smtClean="0"/>
          </a:p>
          <a:p>
            <a:r>
              <a:rPr lang="en-US" dirty="0" smtClean="0"/>
              <a:t>Dr. Mohammad Abu </a:t>
            </a:r>
            <a:r>
              <a:rPr lang="en-US" dirty="0" err="1" smtClean="0"/>
              <a:t>Yousuf</a:t>
            </a:r>
            <a:r>
              <a:rPr lang="en-US" dirty="0" smtClean="0"/>
              <a:t> (MAY)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b="1" dirty="0"/>
              <a:t>Binary </a:t>
            </a:r>
            <a:r>
              <a:rPr lang="en-US" sz="3500" b="1" dirty="0" smtClean="0"/>
              <a:t>Files</a:t>
            </a:r>
            <a:endParaRPr lang="en-US" sz="3500" b="1" dirty="0"/>
          </a:p>
        </p:txBody>
      </p:sp>
      <p:sp>
        <p:nvSpPr>
          <p:cNvPr id="3" name="Content Placeholder 2"/>
          <p:cNvSpPr>
            <a:spLocks noGrp="1"/>
          </p:cNvSpPr>
          <p:nvPr>
            <p:ph idx="1"/>
          </p:nvPr>
        </p:nvSpPr>
        <p:spPr>
          <a:xfrm>
            <a:off x="228600" y="1600200"/>
            <a:ext cx="8686800" cy="4525963"/>
          </a:xfrm>
        </p:spPr>
        <p:txBody>
          <a:bodyPr>
            <a:normAutofit/>
          </a:bodyPr>
          <a:lstStyle/>
          <a:p>
            <a:pPr algn="just" fontAlgn="base"/>
            <a:r>
              <a:rPr lang="en-US" sz="2600" dirty="0"/>
              <a:t>Depending upon the way file is opened for processing, a file is classified into text file and binary file.</a:t>
            </a:r>
          </a:p>
          <a:p>
            <a:pPr algn="just" fontAlgn="base"/>
            <a:r>
              <a:rPr lang="en-US" sz="2600" dirty="0"/>
              <a:t>If a large amount of numerical data it to be stored, text mode will be insufficient. In such case binary file is used.</a:t>
            </a:r>
          </a:p>
          <a:p>
            <a:pPr algn="just" fontAlgn="base"/>
            <a:r>
              <a:rPr lang="en-US" sz="2600" dirty="0"/>
              <a:t>Working of binary files is similar to text files with few differences in opening modes, reading from file and writing to file.</a:t>
            </a:r>
          </a:p>
          <a:p>
            <a:pPr algn="just"/>
            <a:endParaRPr lang="en-US" sz="2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324600"/>
          </a:xfrm>
        </p:spPr>
        <p:txBody>
          <a:bodyPr>
            <a:normAutofit/>
          </a:bodyPr>
          <a:lstStyle/>
          <a:p>
            <a:pPr algn="just" fontAlgn="base"/>
            <a:r>
              <a:rPr lang="en-US" sz="2400" b="1" dirty="0" smtClean="0"/>
              <a:t>Opening modes of binary files:</a:t>
            </a:r>
          </a:p>
          <a:p>
            <a:pPr algn="just" fontAlgn="base">
              <a:buNone/>
            </a:pPr>
            <a:r>
              <a:rPr lang="en-US" sz="2400" dirty="0" smtClean="0"/>
              <a:t>	Opening </a:t>
            </a:r>
            <a:r>
              <a:rPr lang="en-US" sz="2400" dirty="0"/>
              <a:t>modes of binary </a:t>
            </a:r>
            <a:r>
              <a:rPr lang="en-US" sz="2400" dirty="0" smtClean="0"/>
              <a:t>file are</a:t>
            </a:r>
            <a:r>
              <a:rPr lang="en-US" sz="2400" dirty="0"/>
              <a:t> </a:t>
            </a:r>
            <a:r>
              <a:rPr lang="en-US" sz="2400" dirty="0" err="1"/>
              <a:t>rb</a:t>
            </a:r>
            <a:r>
              <a:rPr lang="en-US" sz="2400" dirty="0"/>
              <a:t>, </a:t>
            </a:r>
            <a:r>
              <a:rPr lang="en-US" sz="2400" dirty="0" err="1"/>
              <a:t>rb</a:t>
            </a:r>
            <a:r>
              <a:rPr lang="en-US" sz="2400" dirty="0"/>
              <a:t>+, </a:t>
            </a:r>
            <a:r>
              <a:rPr lang="en-US" sz="2400" dirty="0" err="1"/>
              <a:t>wb</a:t>
            </a:r>
            <a:r>
              <a:rPr lang="en-US" sz="2400" dirty="0"/>
              <a:t>, </a:t>
            </a:r>
            <a:r>
              <a:rPr lang="en-US" sz="2400" dirty="0" err="1"/>
              <a:t>wb+,ab</a:t>
            </a:r>
            <a:r>
              <a:rPr lang="en-US" sz="2400" dirty="0"/>
              <a:t> and </a:t>
            </a:r>
            <a:r>
              <a:rPr lang="en-US" sz="2400" dirty="0" err="1"/>
              <a:t>ab</a:t>
            </a:r>
            <a:r>
              <a:rPr lang="en-US" sz="2400" dirty="0"/>
              <a:t>+. The only difference between opening modes of text and binary files is that, b is appended to indicate that, it is binary file.</a:t>
            </a:r>
          </a:p>
          <a:p>
            <a:pPr algn="just" fontAlgn="base"/>
            <a:r>
              <a:rPr lang="en-US" sz="2400" b="1" dirty="0"/>
              <a:t>Reading and writing of a binary </a:t>
            </a:r>
            <a:r>
              <a:rPr lang="en-US" sz="2400" b="1" dirty="0" smtClean="0"/>
              <a:t>file:</a:t>
            </a:r>
            <a:endParaRPr lang="en-US" sz="2400" b="1" dirty="0"/>
          </a:p>
          <a:p>
            <a:pPr algn="just" fontAlgn="base">
              <a:buNone/>
            </a:pPr>
            <a:r>
              <a:rPr lang="en-US" sz="2400" dirty="0" smtClean="0"/>
              <a:t>	Functions</a:t>
            </a:r>
            <a:r>
              <a:rPr lang="en-US" sz="2400" dirty="0"/>
              <a:t> </a:t>
            </a:r>
            <a:r>
              <a:rPr lang="en-US" sz="2400" dirty="0" err="1"/>
              <a:t>fread</a:t>
            </a:r>
            <a:r>
              <a:rPr lang="en-US" sz="2400" dirty="0"/>
              <a:t>() and </a:t>
            </a:r>
            <a:r>
              <a:rPr lang="en-US" sz="2400" dirty="0" err="1"/>
              <a:t>fwrite</a:t>
            </a:r>
            <a:r>
              <a:rPr lang="en-US" sz="2400" dirty="0"/>
              <a:t>() are used for reading from and writing to a file on the disk respectively in case of binary </a:t>
            </a:r>
            <a:r>
              <a:rPr lang="en-US" sz="2400" dirty="0" smtClean="0"/>
              <a:t>files. Function </a:t>
            </a:r>
            <a:r>
              <a:rPr lang="en-US" sz="2400" dirty="0" err="1"/>
              <a:t>fwrite</a:t>
            </a:r>
            <a:r>
              <a:rPr lang="en-US" sz="2400" dirty="0"/>
              <a:t>() takes four arguments, address of data to be written in disk, size of data to be written in disk, number of such type of data and pointer to the file where you want to write</a:t>
            </a:r>
            <a:r>
              <a:rPr lang="en-US" sz="2400" dirty="0" smtClean="0"/>
              <a:t>.</a:t>
            </a:r>
          </a:p>
          <a:p>
            <a:pPr algn="just" fontAlgn="base">
              <a:buNone/>
            </a:pPr>
            <a:r>
              <a:rPr lang="en-US" sz="2400" dirty="0" smtClean="0"/>
              <a:t>	Function</a:t>
            </a:r>
            <a:r>
              <a:rPr lang="en-US" sz="2400" dirty="0"/>
              <a:t> </a:t>
            </a:r>
            <a:r>
              <a:rPr lang="en-US" sz="2400" dirty="0" err="1" smtClean="0"/>
              <a:t>fread</a:t>
            </a:r>
            <a:r>
              <a:rPr lang="en-US" sz="2400" dirty="0" smtClean="0"/>
              <a:t>()</a:t>
            </a:r>
            <a:r>
              <a:rPr lang="en-US" sz="2400" dirty="0"/>
              <a:t> also take 4 arguments similar to </a:t>
            </a:r>
            <a:r>
              <a:rPr lang="en-US" sz="2400" dirty="0" err="1" smtClean="0"/>
              <a:t>fwrite</a:t>
            </a:r>
            <a:r>
              <a:rPr lang="en-US" sz="2400" dirty="0" smtClean="0"/>
              <a:t>()</a:t>
            </a:r>
            <a:r>
              <a:rPr lang="en-US" sz="2400" dirty="0"/>
              <a:t> function as </a:t>
            </a:r>
            <a:r>
              <a:rPr lang="en-US" sz="2400" dirty="0" smtClean="0"/>
              <a:t>above</a:t>
            </a:r>
          </a:p>
        </p:txBody>
      </p:sp>
      <p:pic>
        <p:nvPicPr>
          <p:cNvPr id="22530" name="Picture 2"/>
          <p:cNvPicPr>
            <a:picLocks noChangeAspect="1" noChangeArrowheads="1"/>
          </p:cNvPicPr>
          <p:nvPr/>
        </p:nvPicPr>
        <p:blipFill>
          <a:blip r:embed="rId2"/>
          <a:srcRect/>
          <a:stretch>
            <a:fillRect/>
          </a:stretch>
        </p:blipFill>
        <p:spPr bwMode="auto">
          <a:xfrm>
            <a:off x="533400" y="5862638"/>
            <a:ext cx="8246604" cy="766762"/>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2600" dirty="0"/>
              <a:t>Write a C program to read name and marks of n number of students from user and store them in a file</a:t>
            </a:r>
          </a:p>
        </p:txBody>
      </p:sp>
      <p:pic>
        <p:nvPicPr>
          <p:cNvPr id="23554" name="Picture 2"/>
          <p:cNvPicPr>
            <a:picLocks noChangeAspect="1" noChangeArrowheads="1"/>
          </p:cNvPicPr>
          <p:nvPr/>
        </p:nvPicPr>
        <p:blipFill>
          <a:blip r:embed="rId2"/>
          <a:srcRect/>
          <a:stretch>
            <a:fillRect/>
          </a:stretch>
        </p:blipFill>
        <p:spPr bwMode="auto">
          <a:xfrm>
            <a:off x="1600200" y="1123725"/>
            <a:ext cx="7097534" cy="55056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Autofit/>
          </a:bodyPr>
          <a:lstStyle/>
          <a:p>
            <a:r>
              <a:rPr lang="en-US" sz="2400" dirty="0"/>
              <a:t>Write a C program to read name and marks of n number of students from user and store them in a file. If the file previously exits, add the information of n students.</a:t>
            </a:r>
          </a:p>
        </p:txBody>
      </p:sp>
      <p:pic>
        <p:nvPicPr>
          <p:cNvPr id="24578" name="Picture 2"/>
          <p:cNvPicPr>
            <a:picLocks noChangeAspect="1" noChangeArrowheads="1"/>
          </p:cNvPicPr>
          <p:nvPr/>
        </p:nvPicPr>
        <p:blipFill>
          <a:blip r:embed="rId2"/>
          <a:srcRect/>
          <a:stretch>
            <a:fillRect/>
          </a:stretch>
        </p:blipFill>
        <p:spPr bwMode="auto">
          <a:xfrm>
            <a:off x="1676400" y="1295400"/>
            <a:ext cx="5798127" cy="540067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err="1"/>
              <a:t>f</a:t>
            </a:r>
            <a:r>
              <a:rPr lang="en-US" b="1" dirty="0" err="1" smtClean="0"/>
              <a:t>scanf</a:t>
            </a:r>
            <a:r>
              <a:rPr lang="en-US" b="1" dirty="0" smtClean="0"/>
              <a:t>, </a:t>
            </a:r>
            <a:r>
              <a:rPr lang="en-US" b="1" dirty="0" err="1" smtClean="0"/>
              <a:t>fprintf</a:t>
            </a:r>
            <a:endParaRPr lang="en-US" dirty="0"/>
          </a:p>
        </p:txBody>
      </p:sp>
      <p:sp>
        <p:nvSpPr>
          <p:cNvPr id="3" name="Content Placeholder 2"/>
          <p:cNvSpPr>
            <a:spLocks noGrp="1"/>
          </p:cNvSpPr>
          <p:nvPr>
            <p:ph idx="1"/>
          </p:nvPr>
        </p:nvSpPr>
        <p:spPr>
          <a:xfrm>
            <a:off x="457200" y="990600"/>
            <a:ext cx="8229600" cy="4525963"/>
          </a:xfrm>
        </p:spPr>
        <p:txBody>
          <a:bodyPr>
            <a:noAutofit/>
          </a:bodyPr>
          <a:lstStyle/>
          <a:p>
            <a:pPr algn="just"/>
            <a:r>
              <a:rPr lang="en-US" sz="2600" dirty="0"/>
              <a:t>The functions </a:t>
            </a:r>
            <a:r>
              <a:rPr lang="en-US" sz="2600" b="1" dirty="0"/>
              <a:t>gets and puts read or write strings to or from the standard output </a:t>
            </a:r>
            <a:r>
              <a:rPr lang="en-US" sz="2600" b="1" dirty="0" smtClean="0"/>
              <a:t>devices, </a:t>
            </a:r>
            <a:r>
              <a:rPr lang="en-US" sz="2600" dirty="0" smtClean="0"/>
              <a:t>whereas </a:t>
            </a:r>
            <a:r>
              <a:rPr lang="en-US" sz="2600" b="1" dirty="0" err="1"/>
              <a:t>fgets</a:t>
            </a:r>
            <a:r>
              <a:rPr lang="en-US" sz="2600" b="1" dirty="0"/>
              <a:t> and </a:t>
            </a:r>
            <a:r>
              <a:rPr lang="en-US" sz="2600" b="1" dirty="0" err="1"/>
              <a:t>fputs</a:t>
            </a:r>
            <a:r>
              <a:rPr lang="en-US" sz="2600" b="1" dirty="0"/>
              <a:t> exchange strings with data files</a:t>
            </a:r>
            <a:r>
              <a:rPr lang="en-US" sz="2600" b="1" dirty="0" smtClean="0"/>
              <a:t>.</a:t>
            </a:r>
          </a:p>
          <a:p>
            <a:pPr algn="just"/>
            <a:r>
              <a:rPr lang="en-US" sz="2600" dirty="0"/>
              <a:t>the </a:t>
            </a:r>
            <a:r>
              <a:rPr lang="en-US" sz="2600" b="1" dirty="0" err="1" smtClean="0"/>
              <a:t>fscanf</a:t>
            </a:r>
            <a:r>
              <a:rPr lang="en-US" sz="2600" b="1" dirty="0" smtClean="0"/>
              <a:t> function </a:t>
            </a:r>
            <a:r>
              <a:rPr lang="en-US" sz="2600" b="1" dirty="0"/>
              <a:t>permits formatted data to be read from a data file associated with a </a:t>
            </a:r>
            <a:r>
              <a:rPr lang="en-US" sz="2600" b="1" dirty="0" smtClean="0"/>
              <a:t>particular </a:t>
            </a:r>
            <a:r>
              <a:rPr lang="en-US" sz="2600" dirty="0" smtClean="0"/>
              <a:t>stream</a:t>
            </a:r>
            <a:r>
              <a:rPr lang="en-US" sz="2600" dirty="0"/>
              <a:t>, and </a:t>
            </a:r>
            <a:r>
              <a:rPr lang="en-US" sz="2600" b="1" dirty="0" err="1" smtClean="0"/>
              <a:t>fprintf</a:t>
            </a:r>
            <a:r>
              <a:rPr lang="en-US" sz="2600" b="1" dirty="0" smtClean="0"/>
              <a:t> </a:t>
            </a:r>
            <a:r>
              <a:rPr lang="en-US" sz="2600" b="1" dirty="0"/>
              <a:t>permits formatted data to be written to the data file. </a:t>
            </a:r>
            <a:endParaRPr lang="en-US" sz="2600" b="1" dirty="0" smtClean="0"/>
          </a:p>
          <a:p>
            <a:pPr algn="just"/>
            <a:r>
              <a:rPr lang="en-US" sz="2600" b="1" dirty="0" smtClean="0"/>
              <a:t>The </a:t>
            </a:r>
            <a:r>
              <a:rPr lang="en-US" sz="2600" b="1" dirty="0"/>
              <a:t>actual format specifications </a:t>
            </a:r>
            <a:r>
              <a:rPr lang="en-US" sz="2600" b="1" dirty="0" smtClean="0"/>
              <a:t>are </a:t>
            </a:r>
            <a:r>
              <a:rPr lang="en-US" sz="2600" dirty="0" smtClean="0"/>
              <a:t>the </a:t>
            </a:r>
            <a:r>
              <a:rPr lang="en-US" sz="2600" dirty="0"/>
              <a:t>same as those used with the </a:t>
            </a:r>
            <a:r>
              <a:rPr lang="en-US" sz="2600" b="1" dirty="0" err="1"/>
              <a:t>scanf</a:t>
            </a:r>
            <a:r>
              <a:rPr lang="en-US" sz="2600" b="1" dirty="0"/>
              <a:t> and </a:t>
            </a:r>
            <a:r>
              <a:rPr lang="en-US" sz="2600" b="1" dirty="0" err="1" smtClean="0"/>
              <a:t>printf</a:t>
            </a:r>
            <a:r>
              <a:rPr lang="en-US" sz="2600" b="1" dirty="0" smtClean="0"/>
              <a:t> functions</a:t>
            </a:r>
          </a:p>
          <a:p>
            <a:pPr algn="just"/>
            <a:r>
              <a:rPr lang="en-US" sz="2600" dirty="0"/>
              <a:t>The functions </a:t>
            </a:r>
            <a:r>
              <a:rPr lang="en-US" sz="2600" dirty="0" err="1" smtClean="0"/>
              <a:t>fprintf</a:t>
            </a:r>
            <a:r>
              <a:rPr lang="en-US" sz="2600" dirty="0" smtClean="0"/>
              <a:t>()</a:t>
            </a:r>
            <a:r>
              <a:rPr lang="en-US" sz="2600" dirty="0"/>
              <a:t> and </a:t>
            </a:r>
            <a:r>
              <a:rPr lang="en-US" sz="2600" dirty="0" err="1" smtClean="0"/>
              <a:t>fscanf</a:t>
            </a:r>
            <a:r>
              <a:rPr lang="en-US" sz="2600" dirty="0" smtClean="0"/>
              <a:t>()</a:t>
            </a:r>
            <a:r>
              <a:rPr lang="en-US" sz="2600" dirty="0"/>
              <a:t> are the file version of </a:t>
            </a:r>
            <a:r>
              <a:rPr lang="en-US" sz="2600" dirty="0" err="1" smtClean="0"/>
              <a:t>printf</a:t>
            </a:r>
            <a:r>
              <a:rPr lang="en-US" sz="2600" dirty="0" smtClean="0"/>
              <a:t>()</a:t>
            </a:r>
            <a:r>
              <a:rPr lang="en-US" sz="2600" dirty="0"/>
              <a:t> and </a:t>
            </a:r>
            <a:r>
              <a:rPr lang="en-US" sz="2600" dirty="0" err="1" smtClean="0"/>
              <a:t>fscanf</a:t>
            </a:r>
            <a:r>
              <a:rPr lang="en-US" sz="2600" dirty="0" smtClean="0"/>
              <a:t>()</a:t>
            </a:r>
            <a:r>
              <a:rPr lang="en-US" sz="2600" dirty="0"/>
              <a:t>. The only difference while using </a:t>
            </a:r>
            <a:r>
              <a:rPr lang="en-US" sz="2600" dirty="0" err="1" smtClean="0"/>
              <a:t>fprintf</a:t>
            </a:r>
            <a:r>
              <a:rPr lang="en-US" sz="2600" dirty="0" smtClean="0"/>
              <a:t>()</a:t>
            </a:r>
            <a:r>
              <a:rPr lang="en-US" sz="2600" dirty="0"/>
              <a:t> and </a:t>
            </a:r>
            <a:r>
              <a:rPr lang="en-US" sz="2600" dirty="0" err="1" smtClean="0"/>
              <a:t>fscanf</a:t>
            </a:r>
            <a:r>
              <a:rPr lang="en-US" sz="2600" dirty="0" smtClean="0"/>
              <a:t>()</a:t>
            </a:r>
            <a:r>
              <a:rPr lang="en-US" sz="2600" dirty="0"/>
              <a:t> is that, the first argument is a pointer to the structure FILE</a:t>
            </a:r>
            <a:r>
              <a:rPr lang="en-US" sz="2600" b="1" dirty="0" smtClean="0"/>
              <a:t>.</a:t>
            </a:r>
            <a:endParaRPr lang="en-US"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3200" dirty="0" smtClean="0"/>
              <a:t>Write a file</a:t>
            </a:r>
            <a:endParaRPr lang="en-US" sz="3200" dirty="0"/>
          </a:p>
        </p:txBody>
      </p:sp>
      <p:pic>
        <p:nvPicPr>
          <p:cNvPr id="6146" name="Picture 2"/>
          <p:cNvPicPr>
            <a:picLocks noChangeAspect="1" noChangeArrowheads="1"/>
          </p:cNvPicPr>
          <p:nvPr/>
        </p:nvPicPr>
        <p:blipFill>
          <a:blip r:embed="rId2"/>
          <a:srcRect/>
          <a:stretch>
            <a:fillRect/>
          </a:stretch>
        </p:blipFill>
        <p:spPr bwMode="auto">
          <a:xfrm>
            <a:off x="304800" y="1066800"/>
            <a:ext cx="4719637" cy="5030334"/>
          </a:xfrm>
          <a:prstGeom prst="rect">
            <a:avLst/>
          </a:prstGeom>
          <a:noFill/>
          <a:ln w="9525">
            <a:noFill/>
            <a:miter lim="800000"/>
            <a:headEnd/>
            <a:tailEnd/>
          </a:ln>
          <a:effectLst/>
        </p:spPr>
      </p:pic>
      <p:sp>
        <p:nvSpPr>
          <p:cNvPr id="5" name="Rectangle 4"/>
          <p:cNvSpPr/>
          <p:nvPr/>
        </p:nvSpPr>
        <p:spPr>
          <a:xfrm>
            <a:off x="5334000" y="2514600"/>
            <a:ext cx="3657600" cy="3139321"/>
          </a:xfrm>
          <a:prstGeom prst="rect">
            <a:avLst/>
          </a:prstGeom>
          <a:ln>
            <a:solidFill>
              <a:schemeClr val="accent1"/>
            </a:solidFill>
          </a:ln>
        </p:spPr>
        <p:txBody>
          <a:bodyPr wrap="square">
            <a:spAutoFit/>
          </a:bodyPr>
          <a:lstStyle/>
          <a:p>
            <a:pPr algn="just"/>
            <a:r>
              <a:rPr lang="en-US" sz="2200" dirty="0"/>
              <a:t>This program takes the number from user and stores in file. After you compile and run this program, you can see a text file program.txt created in C drive of your computer. When you open that file, you can see the integer you entered.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838200" y="1752600"/>
            <a:ext cx="7673173" cy="3124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Reading from a file</a:t>
            </a:r>
            <a:endParaRPr lang="en-US" sz="3200" dirty="0"/>
          </a:p>
        </p:txBody>
      </p:sp>
      <p:pic>
        <p:nvPicPr>
          <p:cNvPr id="7170" name="Picture 2"/>
          <p:cNvPicPr>
            <a:picLocks noChangeAspect="1" noChangeArrowheads="1"/>
          </p:cNvPicPr>
          <p:nvPr/>
        </p:nvPicPr>
        <p:blipFill>
          <a:blip r:embed="rId2"/>
          <a:srcRect/>
          <a:stretch>
            <a:fillRect/>
          </a:stretch>
        </p:blipFill>
        <p:spPr bwMode="auto">
          <a:xfrm>
            <a:off x="381000" y="2286000"/>
            <a:ext cx="5543164" cy="3771900"/>
          </a:xfrm>
          <a:prstGeom prst="rect">
            <a:avLst/>
          </a:prstGeom>
          <a:noFill/>
          <a:ln w="9525">
            <a:noFill/>
            <a:miter lim="800000"/>
            <a:headEnd/>
            <a:tailEnd/>
          </a:ln>
          <a:effectLst/>
        </p:spPr>
      </p:pic>
      <p:sp>
        <p:nvSpPr>
          <p:cNvPr id="7171" name="Rectangle 3"/>
          <p:cNvSpPr>
            <a:spLocks noChangeArrowheads="1"/>
          </p:cNvSpPr>
          <p:nvPr/>
        </p:nvSpPr>
        <p:spPr bwMode="auto">
          <a:xfrm>
            <a:off x="6248400" y="685801"/>
            <a:ext cx="2597124" cy="6217087"/>
          </a:xfrm>
          <a:prstGeom prst="rect">
            <a:avLst/>
          </a:prstGeom>
          <a:solidFill>
            <a:srgbClr val="FFFFFF"/>
          </a:solidFill>
          <a:ln w="9525">
            <a:solidFill>
              <a:schemeClr val="accent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smtClean="0">
                <a:ln>
                  <a:noFill/>
                </a:ln>
                <a:solidFill>
                  <a:srgbClr val="000000"/>
                </a:solidFill>
                <a:effectLst/>
                <a:latin typeface="Consolas" pitchFamily="49" charset="0"/>
                <a:cs typeface="Consolas" pitchFamily="49" charset="0"/>
              </a:rPr>
              <a:t>fscanf</a:t>
            </a:r>
            <a:r>
              <a:rPr kumimoji="0" lang="en-US" sz="2200" b="0" i="0" u="none" strike="noStrike" cap="none" normalizeH="0" baseline="0" dirty="0" smtClean="0">
                <a:ln>
                  <a:noFill/>
                </a:ln>
                <a:solidFill>
                  <a:srgbClr val="000000"/>
                </a:solidFill>
                <a:effectLst/>
                <a:latin typeface="Consolas" pitchFamily="49" charset="0"/>
                <a:cs typeface="Consolas" pitchFamily="49" charset="0"/>
              </a:rPr>
              <a:t>()</a:t>
            </a:r>
            <a:r>
              <a:rPr kumimoji="0" lang="en-US" sz="2200" b="0" i="0" u="none" strike="noStrike" cap="none" normalizeH="0" baseline="0" dirty="0" smtClean="0">
                <a:ln>
                  <a:noFill/>
                </a:ln>
                <a:solidFill>
                  <a:srgbClr val="000000"/>
                </a:solidFill>
                <a:effectLst/>
                <a:latin typeface="Roboto"/>
                <a:cs typeface="Arial" pitchFamily="34" charset="0"/>
              </a:rPr>
              <a:t> can be used to read data from file.</a:t>
            </a:r>
          </a:p>
          <a:p>
            <a:pPr algn="just" fontAlgn="base"/>
            <a:r>
              <a:rPr lang="en-US" sz="2400" dirty="0"/>
              <a:t>If you have run program above to write in file successfully, you can get the integer back entered in that program using this program.</a:t>
            </a:r>
          </a:p>
          <a:p>
            <a:pPr algn="just" fontAlgn="base"/>
            <a:r>
              <a:rPr lang="en-US" sz="2400" dirty="0"/>
              <a:t>Other functions like </a:t>
            </a:r>
            <a:r>
              <a:rPr lang="en-US" sz="2400" dirty="0" err="1"/>
              <a:t>fgetchar</a:t>
            </a:r>
            <a:r>
              <a:rPr lang="en-US" sz="2400" dirty="0"/>
              <a:t>(), </a:t>
            </a:r>
            <a:r>
              <a:rPr lang="en-US" sz="2400" dirty="0" err="1"/>
              <a:t>fputc</a:t>
            </a:r>
            <a:r>
              <a:rPr lang="en-US" sz="2400" dirty="0"/>
              <a:t>() etc. can be used in similar way.</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sz="2200" b="0" i="0" u="none" strike="noStrike" cap="none" normalizeH="0" baseline="0" dirty="0" smtClean="0">
              <a:ln>
                <a:noFill/>
              </a:ln>
              <a:solidFill>
                <a:srgbClr val="000000"/>
              </a:solidFill>
              <a:effectLst/>
              <a:latin typeface="Roboto"/>
              <a:cs typeface="Arial"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0" y="2667000"/>
            <a:ext cx="1905000" cy="838200"/>
          </a:xfrm>
          <a:ln>
            <a:solidFill>
              <a:schemeClr val="accent1"/>
            </a:solidFill>
          </a:ln>
        </p:spPr>
        <p:txBody>
          <a:bodyPr>
            <a:normAutofit/>
          </a:bodyPr>
          <a:lstStyle/>
          <a:p>
            <a:r>
              <a:rPr lang="en-US" sz="2200" b="1" dirty="0" smtClean="0"/>
              <a:t>Read a file</a:t>
            </a:r>
            <a:endParaRPr lang="en-US" sz="2200" b="1" dirty="0"/>
          </a:p>
        </p:txBody>
      </p:sp>
      <p:pic>
        <p:nvPicPr>
          <p:cNvPr id="2050" name="Picture 2"/>
          <p:cNvPicPr>
            <a:picLocks noChangeAspect="1" noChangeArrowheads="1"/>
          </p:cNvPicPr>
          <p:nvPr/>
        </p:nvPicPr>
        <p:blipFill>
          <a:blip r:embed="rId2"/>
          <a:srcRect/>
          <a:stretch>
            <a:fillRect/>
          </a:stretch>
        </p:blipFill>
        <p:spPr bwMode="auto">
          <a:xfrm>
            <a:off x="838200" y="152400"/>
            <a:ext cx="6248400" cy="6500226"/>
          </a:xfrm>
          <a:prstGeom prst="rect">
            <a:avLst/>
          </a:prstGeom>
          <a:noFill/>
          <a:ln w="9525">
            <a:solidFill>
              <a:schemeClr val="accent1"/>
            </a:solid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Output of previous program-</a:t>
            </a:r>
            <a:endParaRPr lang="en-US" dirty="0"/>
          </a:p>
        </p:txBody>
      </p:sp>
      <p:pic>
        <p:nvPicPr>
          <p:cNvPr id="3074" name="Picture 2"/>
          <p:cNvPicPr>
            <a:picLocks noChangeAspect="1" noChangeArrowheads="1"/>
          </p:cNvPicPr>
          <p:nvPr/>
        </p:nvPicPr>
        <p:blipFill>
          <a:blip r:embed="rId2"/>
          <a:srcRect/>
          <a:stretch>
            <a:fillRect/>
          </a:stretch>
        </p:blipFill>
        <p:spPr bwMode="auto">
          <a:xfrm>
            <a:off x="762000" y="2743200"/>
            <a:ext cx="7903479" cy="1214437"/>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0400" y="3581400"/>
            <a:ext cx="1447800" cy="944562"/>
          </a:xfrm>
          <a:ln>
            <a:solidFill>
              <a:schemeClr val="accent1"/>
            </a:solidFill>
          </a:ln>
        </p:spPr>
        <p:txBody>
          <a:bodyPr>
            <a:normAutofit/>
          </a:bodyPr>
          <a:lstStyle/>
          <a:p>
            <a:r>
              <a:rPr lang="en-US" sz="2200" dirty="0" smtClean="0"/>
              <a:t>Copy a file</a:t>
            </a:r>
            <a:endParaRPr lang="en-US" sz="2200" dirty="0"/>
          </a:p>
        </p:txBody>
      </p:sp>
      <p:pic>
        <p:nvPicPr>
          <p:cNvPr id="4098" name="Picture 2"/>
          <p:cNvPicPr>
            <a:picLocks noChangeAspect="1" noChangeArrowheads="1"/>
          </p:cNvPicPr>
          <p:nvPr/>
        </p:nvPicPr>
        <p:blipFill>
          <a:blip r:embed="rId2"/>
          <a:srcRect/>
          <a:stretch>
            <a:fillRect/>
          </a:stretch>
        </p:blipFill>
        <p:spPr bwMode="auto">
          <a:xfrm>
            <a:off x="533400" y="240196"/>
            <a:ext cx="4704046" cy="6617804"/>
          </a:xfrm>
          <a:prstGeom prst="rect">
            <a:avLst/>
          </a:prstGeom>
          <a:noFill/>
          <a:ln w="9525">
            <a:solidFill>
              <a:schemeClr val="accent1"/>
            </a:solid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91000"/>
            <a:ext cx="1600200" cy="1143000"/>
          </a:xfrm>
        </p:spPr>
        <p:txBody>
          <a:bodyPr>
            <a:normAutofit/>
          </a:bodyPr>
          <a:lstStyle/>
          <a:p>
            <a:r>
              <a:rPr lang="en-US" sz="2500" dirty="0" smtClean="0"/>
              <a:t>Output</a:t>
            </a:r>
            <a:endParaRPr lang="en-US" sz="2500" dirty="0"/>
          </a:p>
        </p:txBody>
      </p:sp>
      <p:pic>
        <p:nvPicPr>
          <p:cNvPr id="5122" name="Picture 2"/>
          <p:cNvPicPr>
            <a:picLocks noChangeAspect="1" noChangeArrowheads="1"/>
          </p:cNvPicPr>
          <p:nvPr/>
        </p:nvPicPr>
        <p:blipFill>
          <a:blip r:embed="rId2"/>
          <a:srcRect/>
          <a:stretch>
            <a:fillRect/>
          </a:stretch>
        </p:blipFill>
        <p:spPr bwMode="auto">
          <a:xfrm>
            <a:off x="533400" y="1676400"/>
            <a:ext cx="4744527" cy="2357437"/>
          </a:xfrm>
          <a:prstGeom prst="rect">
            <a:avLst/>
          </a:prstGeom>
          <a:noFill/>
          <a:ln w="9525">
            <a:solidFill>
              <a:schemeClr val="accent1"/>
            </a:solid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990600" y="4953000"/>
            <a:ext cx="4486519" cy="1590675"/>
          </a:xfrm>
          <a:prstGeom prst="rect">
            <a:avLst/>
          </a:prstGeom>
          <a:noFill/>
          <a:ln w="9525">
            <a:noFill/>
            <a:miter lim="800000"/>
            <a:headEnd/>
            <a:tailEnd/>
          </a:ln>
          <a:effectLst/>
        </p:spPr>
      </p:pic>
      <p:sp>
        <p:nvSpPr>
          <p:cNvPr id="6" name="Title 1"/>
          <p:cNvSpPr txBox="1">
            <a:spLocks/>
          </p:cNvSpPr>
          <p:nvPr/>
        </p:nvSpPr>
        <p:spPr>
          <a:xfrm>
            <a:off x="7010400" y="3581400"/>
            <a:ext cx="1447800" cy="944562"/>
          </a:xfrm>
          <a:prstGeom prst="rect">
            <a:avLst/>
          </a:prstGeom>
          <a:ln>
            <a:solidFill>
              <a:schemeClr val="accent1"/>
            </a:solidFill>
          </a:ln>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200" b="0" i="0" u="none" strike="noStrike" kern="1200" cap="none" spc="0" normalizeH="0" baseline="0" noProof="0" smtClean="0">
                <a:ln>
                  <a:noFill/>
                </a:ln>
                <a:solidFill>
                  <a:schemeClr val="tx1"/>
                </a:solidFill>
                <a:effectLst/>
                <a:uLnTx/>
                <a:uFillTx/>
                <a:latin typeface="+mj-lt"/>
                <a:ea typeface="+mj-ea"/>
                <a:cs typeface="+mj-cs"/>
              </a:rPr>
              <a:t>Copy a file</a:t>
            </a:r>
            <a:endParaRPr kumimoji="0" lang="en-US" sz="2200" b="0"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300</Words>
  <Application>Microsoft Office PowerPoint</Application>
  <PresentationFormat>On-screen Show (4:3)</PresentationFormat>
  <Paragraphs>33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CSE115</vt:lpstr>
      <vt:lpstr>fscanf, fprintf</vt:lpstr>
      <vt:lpstr>Write a file</vt:lpstr>
      <vt:lpstr>Slide 4</vt:lpstr>
      <vt:lpstr>Reading from a file</vt:lpstr>
      <vt:lpstr>Read a file</vt:lpstr>
      <vt:lpstr>Slide 7</vt:lpstr>
      <vt:lpstr>Copy a file</vt:lpstr>
      <vt:lpstr>Output</vt:lpstr>
      <vt:lpstr>Binary Files</vt:lpstr>
      <vt:lpstr>Slide 11</vt:lpstr>
      <vt:lpstr>Write a C program to read name and marks of n number of students from user and store them in a file</vt:lpstr>
      <vt:lpstr>Write a C program to read name and marks of n number of students from user and store them in a file. If the file previously exits, add the information of n students.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10</cp:revision>
  <dcterms:created xsi:type="dcterms:W3CDTF">2015-04-19T03:33:52Z</dcterms:created>
  <dcterms:modified xsi:type="dcterms:W3CDTF">2015-04-19T04:41:15Z</dcterms:modified>
</cp:coreProperties>
</file>