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5" r:id="rId28"/>
    <p:sldId id="286" r:id="rId29"/>
    <p:sldId id="287" r:id="rId30"/>
    <p:sldId id="281" r:id="rId31"/>
    <p:sldId id="283" r:id="rId32"/>
    <p:sldId id="284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004" autoAdjust="0"/>
    <p:restoredTop sz="94660"/>
  </p:normalViewPr>
  <p:slideViewPr>
    <p:cSldViewPr>
      <p:cViewPr>
        <p:scale>
          <a:sx n="65" d="100"/>
          <a:sy n="65" d="100"/>
        </p:scale>
        <p:origin x="-474" y="5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B192-65BE-4C74-8E48-5C29306CD7FF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529F-0155-4EC3-AAE4-3EFAC861F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B192-65BE-4C74-8E48-5C29306CD7FF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529F-0155-4EC3-AAE4-3EFAC861F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B192-65BE-4C74-8E48-5C29306CD7FF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529F-0155-4EC3-AAE4-3EFAC861F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B192-65BE-4C74-8E48-5C29306CD7FF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529F-0155-4EC3-AAE4-3EFAC861F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B192-65BE-4C74-8E48-5C29306CD7FF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529F-0155-4EC3-AAE4-3EFAC861F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B192-65BE-4C74-8E48-5C29306CD7FF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529F-0155-4EC3-AAE4-3EFAC861F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B192-65BE-4C74-8E48-5C29306CD7FF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529F-0155-4EC3-AAE4-3EFAC861F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B192-65BE-4C74-8E48-5C29306CD7FF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529F-0155-4EC3-AAE4-3EFAC861F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B192-65BE-4C74-8E48-5C29306CD7FF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529F-0155-4EC3-AAE4-3EFAC861F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B192-65BE-4C74-8E48-5C29306CD7FF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529F-0155-4EC3-AAE4-3EFAC861F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B192-65BE-4C74-8E48-5C29306CD7FF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9529F-0155-4EC3-AAE4-3EFAC861F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BB192-65BE-4C74-8E48-5C29306CD7FF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9529F-0155-4EC3-AAE4-3EFAC861F82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3 &amp; 4</a:t>
            </a:r>
          </a:p>
          <a:p>
            <a:endParaRPr lang="en-US" dirty="0" smtClean="0"/>
          </a:p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r>
              <a:rPr lang="en-US" dirty="0" smtClean="0"/>
              <a:t> (MAY)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An </a:t>
            </a:r>
            <a:r>
              <a:rPr lang="en-US" sz="3600" b="1" dirty="0" smtClean="0"/>
              <a:t>Example : Variable Declaration</a:t>
            </a:r>
            <a:endParaRPr lang="en-US" sz="3600" b="1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1447800"/>
            <a:ext cx="8458200" cy="2862322"/>
          </a:xfrm>
          <a:prstGeom prst="rect">
            <a:avLst/>
          </a:prstGeom>
          <a:solidFill>
            <a:srgbClr val="E1FF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itchFamily="34" charset="0"/>
              </a:rPr>
              <a:t>#include &lt;</a:t>
            </a:r>
            <a:r>
              <a:rPr lang="en-US" sz="2000" dirty="0" err="1">
                <a:latin typeface="Arial" pitchFamily="34" charset="0"/>
              </a:rPr>
              <a:t>stdio.h</a:t>
            </a:r>
            <a:r>
              <a:rPr lang="en-US" sz="2000" dirty="0">
                <a:latin typeface="Arial" pitchFamily="34" charset="0"/>
              </a:rPr>
              <a:t>&gt;</a:t>
            </a:r>
          </a:p>
          <a:p>
            <a:r>
              <a:rPr lang="en-US" sz="2000" dirty="0">
                <a:latin typeface="Arial" pitchFamily="34" charset="0"/>
              </a:rPr>
              <a:t>main()</a:t>
            </a:r>
          </a:p>
          <a:p>
            <a:r>
              <a:rPr lang="en-US" sz="2000" dirty="0">
                <a:latin typeface="Arial" pitchFamily="34" charset="0"/>
              </a:rPr>
              <a:t>    {</a:t>
            </a:r>
          </a:p>
          <a:p>
            <a:r>
              <a:rPr lang="en-US" sz="2000" dirty="0">
                <a:latin typeface="Arial" pitchFamily="34" charset="0"/>
              </a:rPr>
              <a:t>        float  speed, time, distance;</a:t>
            </a:r>
          </a:p>
          <a:p>
            <a:endParaRPr lang="en-US" sz="2000" dirty="0">
              <a:latin typeface="Arial" pitchFamily="34" charset="0"/>
            </a:endParaRPr>
          </a:p>
          <a:p>
            <a:r>
              <a:rPr lang="en-US" sz="2000" dirty="0">
                <a:latin typeface="Arial" pitchFamily="34" charset="0"/>
              </a:rPr>
              <a:t>        </a:t>
            </a:r>
            <a:r>
              <a:rPr lang="en-US" sz="2000" dirty="0" err="1">
                <a:latin typeface="Arial" pitchFamily="34" charset="0"/>
              </a:rPr>
              <a:t>scanf</a:t>
            </a:r>
            <a:r>
              <a:rPr lang="en-US" sz="2000" dirty="0">
                <a:latin typeface="Arial" pitchFamily="34" charset="0"/>
              </a:rPr>
              <a:t> (“%f %f”, &amp;speed, &amp;time);</a:t>
            </a:r>
          </a:p>
          <a:p>
            <a:r>
              <a:rPr lang="en-US" sz="2000" dirty="0">
                <a:latin typeface="Arial" pitchFamily="34" charset="0"/>
              </a:rPr>
              <a:t>        distance = speed * time;</a:t>
            </a:r>
          </a:p>
          <a:p>
            <a:r>
              <a:rPr lang="en-US" sz="2000" dirty="0">
                <a:latin typeface="Arial" pitchFamily="34" charset="0"/>
              </a:rPr>
              <a:t>        </a:t>
            </a:r>
            <a:r>
              <a:rPr lang="en-US" sz="2000" dirty="0" err="1">
                <a:latin typeface="Arial" pitchFamily="34" charset="0"/>
              </a:rPr>
              <a:t>printf</a:t>
            </a:r>
            <a:r>
              <a:rPr lang="en-US" sz="2000" dirty="0">
                <a:latin typeface="Arial" pitchFamily="34" charset="0"/>
              </a:rPr>
              <a:t> (“\n The distance traversed is: \n”, distance);</a:t>
            </a:r>
          </a:p>
          <a:p>
            <a:r>
              <a:rPr lang="en-US" sz="2000" dirty="0">
                <a:latin typeface="Arial" pitchFamily="34" charset="0"/>
              </a:rPr>
              <a:t>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200" y="2362200"/>
            <a:ext cx="236220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Variable declaration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rot="10800000" flipV="1">
            <a:off x="4038600" y="2562254"/>
            <a:ext cx="609600" cy="285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/>
              <a:t>E</a:t>
            </a:r>
            <a:r>
              <a:rPr lang="en-US" sz="3600" b="1" dirty="0" smtClean="0"/>
              <a:t>xpression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An </a:t>
            </a:r>
            <a:r>
              <a:rPr lang="en-US" sz="2600" i="1" dirty="0"/>
              <a:t>expression represents a single data item, such as a number or a character. The expression may consist of </a:t>
            </a:r>
            <a:r>
              <a:rPr lang="en-US" sz="2600" i="1" dirty="0" smtClean="0"/>
              <a:t>a </a:t>
            </a:r>
            <a:r>
              <a:rPr lang="en-US" sz="2600" dirty="0" smtClean="0"/>
              <a:t>single </a:t>
            </a:r>
            <a:r>
              <a:rPr lang="en-US" sz="2600" dirty="0"/>
              <a:t>entity, such as a constant, a variable, an array element or a reference to a function. It may also </a:t>
            </a:r>
            <a:r>
              <a:rPr lang="en-US" sz="2600" dirty="0" smtClean="0"/>
              <a:t>consist of </a:t>
            </a:r>
            <a:r>
              <a:rPr lang="en-US" sz="2600" dirty="0"/>
              <a:t>some combination of such entities, interconnected by </a:t>
            </a:r>
            <a:r>
              <a:rPr lang="en-US" sz="2600" dirty="0" smtClean="0"/>
              <a:t>one </a:t>
            </a:r>
            <a:r>
              <a:rPr lang="en-US" sz="2600" dirty="0"/>
              <a:t>or more </a:t>
            </a:r>
            <a:r>
              <a:rPr lang="en-US" sz="2600" i="1" dirty="0"/>
              <a:t>operators</a:t>
            </a:r>
            <a:r>
              <a:rPr lang="en-US" sz="2600" i="1" dirty="0" smtClean="0"/>
              <a:t>.</a:t>
            </a:r>
          </a:p>
          <a:p>
            <a:r>
              <a:rPr lang="en-US" sz="2600" dirty="0"/>
              <a:t>Several simple expressions are shown below.</a:t>
            </a:r>
          </a:p>
          <a:p>
            <a:pPr>
              <a:buNone/>
            </a:pPr>
            <a:r>
              <a:rPr lang="en-US" sz="2600" b="1" dirty="0" smtClean="0"/>
              <a:t>		a </a:t>
            </a:r>
            <a:r>
              <a:rPr lang="en-US" sz="2600" b="1" dirty="0"/>
              <a:t>+ b</a:t>
            </a:r>
          </a:p>
          <a:p>
            <a:pPr>
              <a:buNone/>
            </a:pPr>
            <a:r>
              <a:rPr lang="en-US" sz="2600" b="1" dirty="0" smtClean="0"/>
              <a:t>		x </a:t>
            </a:r>
            <a:r>
              <a:rPr lang="en-US" sz="2600" b="1" dirty="0"/>
              <a:t>= y</a:t>
            </a:r>
          </a:p>
          <a:p>
            <a:pPr>
              <a:buNone/>
            </a:pPr>
            <a:r>
              <a:rPr lang="en-US" sz="2600" b="1" dirty="0" smtClean="0"/>
              <a:t>		c </a:t>
            </a:r>
            <a:r>
              <a:rPr lang="en-US" sz="2600" b="1" dirty="0"/>
              <a:t>= a + b</a:t>
            </a:r>
          </a:p>
          <a:p>
            <a:pPr>
              <a:buNone/>
            </a:pPr>
            <a:r>
              <a:rPr lang="en-US" sz="2600" b="1" dirty="0" smtClean="0"/>
              <a:t>		x </a:t>
            </a:r>
            <a:r>
              <a:rPr lang="en-US" sz="2600" b="1" dirty="0"/>
              <a:t>&lt;= y</a:t>
            </a:r>
          </a:p>
          <a:p>
            <a:pPr>
              <a:buNone/>
            </a:pPr>
            <a:r>
              <a:rPr lang="en-US" sz="2600" b="1" dirty="0" smtClean="0"/>
              <a:t>		x </a:t>
            </a:r>
            <a:r>
              <a:rPr lang="en-US" sz="2600" b="1" dirty="0"/>
              <a:t>== Y</a:t>
            </a:r>
          </a:p>
          <a:p>
            <a:pPr>
              <a:buNone/>
            </a:pPr>
            <a:r>
              <a:rPr lang="en-US" sz="2600" b="1" dirty="0" smtClean="0"/>
              <a:t>		++</a:t>
            </a:r>
            <a:r>
              <a:rPr lang="en-US" sz="2600" b="1" dirty="0" err="1"/>
              <a:t>i</a:t>
            </a:r>
            <a:endParaRPr lang="en-US" sz="2600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1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Statement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1"/>
            <a:ext cx="8382000" cy="4724400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A </a:t>
            </a:r>
            <a:r>
              <a:rPr lang="en-US" sz="2600" i="1" dirty="0"/>
              <a:t>statement causes the computer to carry out some action. There are three different classes of statements in </a:t>
            </a:r>
            <a:r>
              <a:rPr lang="en-US" sz="2600" i="1" dirty="0" smtClean="0"/>
              <a:t>C. </a:t>
            </a:r>
          </a:p>
          <a:p>
            <a:pPr algn="just"/>
            <a:r>
              <a:rPr lang="en-US" sz="2600" dirty="0" smtClean="0"/>
              <a:t>They </a:t>
            </a:r>
            <a:r>
              <a:rPr lang="en-US" sz="2600" dirty="0"/>
              <a:t>are </a:t>
            </a:r>
            <a:r>
              <a:rPr lang="en-US" sz="2600" i="1" dirty="0">
                <a:solidFill>
                  <a:srgbClr val="0000FF"/>
                </a:solidFill>
              </a:rPr>
              <a:t>expression statements, compound statements and control statements</a:t>
            </a:r>
            <a:r>
              <a:rPr lang="en-US" sz="2600" i="1" dirty="0" smtClean="0"/>
              <a:t>.</a:t>
            </a:r>
          </a:p>
          <a:p>
            <a:pPr algn="just"/>
            <a:endParaRPr lang="en-US" sz="2400" i="1" dirty="0"/>
          </a:p>
          <a:p>
            <a:pPr algn="just"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Expression Statement:</a:t>
            </a:r>
          </a:p>
          <a:p>
            <a:pPr algn="just"/>
            <a:r>
              <a:rPr lang="en-US" sz="2600" dirty="0" smtClean="0"/>
              <a:t>An </a:t>
            </a:r>
            <a:r>
              <a:rPr lang="en-US" sz="2600" dirty="0"/>
              <a:t>expression statement consists of an expression followed by a semicolon</a:t>
            </a:r>
            <a:r>
              <a:rPr lang="en-US" sz="2600" dirty="0" smtClean="0"/>
              <a:t>.</a:t>
            </a:r>
            <a:endParaRPr lang="en-US" sz="2600" dirty="0"/>
          </a:p>
          <a:p>
            <a:pPr>
              <a:buNone/>
            </a:pPr>
            <a:r>
              <a:rPr lang="en-US" sz="2600" dirty="0" smtClean="0"/>
              <a:t>		</a:t>
            </a:r>
            <a:r>
              <a:rPr lang="en-US" sz="2600" dirty="0" smtClean="0">
                <a:solidFill>
                  <a:srgbClr val="0000FF"/>
                </a:solidFill>
              </a:rPr>
              <a:t>a </a:t>
            </a:r>
            <a:r>
              <a:rPr lang="en-US" sz="2600" dirty="0">
                <a:solidFill>
                  <a:srgbClr val="0000FF"/>
                </a:solidFill>
              </a:rPr>
              <a:t>= 3</a:t>
            </a:r>
            <a:r>
              <a:rPr lang="en-US" sz="2600" dirty="0" smtClean="0">
                <a:solidFill>
                  <a:srgbClr val="0000FF"/>
                </a:solidFill>
              </a:rPr>
              <a:t>;             // Assignment statement</a:t>
            </a:r>
            <a:endParaRPr lang="en-US" sz="26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0000FF"/>
                </a:solidFill>
              </a:rPr>
              <a:t>		c </a:t>
            </a:r>
            <a:r>
              <a:rPr lang="en-US" sz="2600" dirty="0">
                <a:solidFill>
                  <a:srgbClr val="0000FF"/>
                </a:solidFill>
              </a:rPr>
              <a:t>= a + b </a:t>
            </a:r>
            <a:r>
              <a:rPr lang="en-US" sz="2600" dirty="0" smtClean="0">
                <a:solidFill>
                  <a:srgbClr val="0000FF"/>
                </a:solidFill>
              </a:rPr>
              <a:t>;     // Assignment statement</a:t>
            </a:r>
            <a:endParaRPr lang="en-US" sz="26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0000FF"/>
                </a:solidFill>
              </a:rPr>
              <a:t>		++</a:t>
            </a:r>
            <a:r>
              <a:rPr lang="en-US" sz="2600" dirty="0" err="1">
                <a:solidFill>
                  <a:srgbClr val="0000FF"/>
                </a:solidFill>
              </a:rPr>
              <a:t>i</a:t>
            </a:r>
            <a:r>
              <a:rPr lang="en-US" sz="2600" dirty="0" smtClean="0">
                <a:solidFill>
                  <a:srgbClr val="0000FF"/>
                </a:solidFill>
              </a:rPr>
              <a:t>;	         // Incremental statement</a:t>
            </a:r>
            <a:endParaRPr lang="en-US" sz="26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600" dirty="0" smtClean="0">
                <a:solidFill>
                  <a:srgbClr val="0000FF"/>
                </a:solidFill>
              </a:rPr>
              <a:t>		p </a:t>
            </a:r>
            <a:r>
              <a:rPr lang="en-US" sz="2600" dirty="0">
                <a:solidFill>
                  <a:srgbClr val="0000FF"/>
                </a:solidFill>
              </a:rPr>
              <a:t>r </a:t>
            </a:r>
            <a:r>
              <a:rPr lang="en-US" sz="2600" dirty="0" err="1">
                <a:solidFill>
                  <a:srgbClr val="0000FF"/>
                </a:solidFill>
              </a:rPr>
              <a:t>i</a:t>
            </a:r>
            <a:r>
              <a:rPr lang="en-US" sz="2600" dirty="0">
                <a:solidFill>
                  <a:srgbClr val="0000FF"/>
                </a:solidFill>
              </a:rPr>
              <a:t> n t f ("Area = %f area) ;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15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Statement (Cont..)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6540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smtClean="0"/>
              <a:t>Compound Statement:</a:t>
            </a:r>
          </a:p>
          <a:p>
            <a:r>
              <a:rPr lang="en-US" sz="2800" dirty="0"/>
              <a:t>A compound statement consists of several individual statements enclosed within a pair of braces { </a:t>
            </a:r>
            <a:r>
              <a:rPr lang="en-US" sz="2800" dirty="0" smtClean="0"/>
              <a:t>}.</a:t>
            </a:r>
          </a:p>
          <a:p>
            <a:r>
              <a:rPr lang="en-US" sz="2800" dirty="0"/>
              <a:t>A typical compound statement is shown below.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00FF"/>
                </a:solidFill>
              </a:rPr>
              <a:t>{</a:t>
            </a:r>
            <a:endParaRPr lang="en-US" sz="2800" dirty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		p </a:t>
            </a:r>
            <a:r>
              <a:rPr lang="en-US" sz="2800" dirty="0" err="1">
                <a:solidFill>
                  <a:srgbClr val="0000FF"/>
                </a:solidFill>
              </a:rPr>
              <a:t>i</a:t>
            </a:r>
            <a:r>
              <a:rPr lang="en-US" sz="2800" dirty="0">
                <a:solidFill>
                  <a:srgbClr val="0000FF"/>
                </a:solidFill>
              </a:rPr>
              <a:t> = </a:t>
            </a:r>
            <a:r>
              <a:rPr lang="en-US" sz="2800" dirty="0" smtClean="0">
                <a:solidFill>
                  <a:srgbClr val="0000FF"/>
                </a:solidFill>
              </a:rPr>
              <a:t>3.141593;</a:t>
            </a: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</a:rPr>
              <a:t>	</a:t>
            </a:r>
            <a:r>
              <a:rPr lang="en-US" sz="2800" dirty="0" smtClean="0">
                <a:solidFill>
                  <a:srgbClr val="0000FF"/>
                </a:solidFill>
              </a:rPr>
              <a:t>	circumference </a:t>
            </a:r>
            <a:r>
              <a:rPr lang="en-US" sz="2800" dirty="0">
                <a:solidFill>
                  <a:srgbClr val="0000FF"/>
                </a:solidFill>
              </a:rPr>
              <a:t>= 2. * p </a:t>
            </a:r>
            <a:r>
              <a:rPr lang="en-US" sz="2800" dirty="0" err="1">
                <a:solidFill>
                  <a:srgbClr val="0000FF"/>
                </a:solidFill>
              </a:rPr>
              <a:t>i</a:t>
            </a:r>
            <a:r>
              <a:rPr lang="en-US" sz="2800" dirty="0">
                <a:solidFill>
                  <a:srgbClr val="0000FF"/>
                </a:solidFill>
              </a:rPr>
              <a:t> * radius;</a:t>
            </a:r>
          </a:p>
          <a:p>
            <a:pPr>
              <a:buNone/>
            </a:pPr>
            <a:r>
              <a:rPr lang="sv-SE" sz="2800" dirty="0" smtClean="0">
                <a:solidFill>
                  <a:srgbClr val="0000FF"/>
                </a:solidFill>
              </a:rPr>
              <a:t>		area </a:t>
            </a:r>
            <a:r>
              <a:rPr lang="sv-SE" sz="2800" dirty="0">
                <a:solidFill>
                  <a:srgbClr val="0000FF"/>
                </a:solidFill>
              </a:rPr>
              <a:t>= p i * radius * radius;</a:t>
            </a:r>
          </a:p>
          <a:p>
            <a:pPr>
              <a:buNone/>
            </a:pPr>
            <a:r>
              <a:rPr lang="en-US" sz="2800" i="1" dirty="0" smtClean="0">
                <a:solidFill>
                  <a:srgbClr val="0000FF"/>
                </a:solidFill>
              </a:rPr>
              <a:t>	</a:t>
            </a:r>
            <a:r>
              <a:rPr lang="en-US" sz="2800" dirty="0">
                <a:solidFill>
                  <a:srgbClr val="0000FF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Statement (Cont..)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0492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/>
              <a:t>Control Statement:</a:t>
            </a:r>
          </a:p>
          <a:p>
            <a:r>
              <a:rPr lang="en-US" sz="2800" dirty="0" smtClean="0"/>
              <a:t>Control </a:t>
            </a:r>
            <a:r>
              <a:rPr lang="en-US" sz="2800" dirty="0"/>
              <a:t>statements are used to create special program features, such as logical tests, loops and branches</a:t>
            </a:r>
            <a:r>
              <a:rPr lang="en-US" sz="2800" dirty="0" smtClean="0"/>
              <a:t>.</a:t>
            </a:r>
          </a:p>
          <a:p>
            <a:pPr>
              <a:buNone/>
            </a:pPr>
            <a:r>
              <a:rPr lang="en-US" sz="2800" dirty="0" smtClean="0"/>
              <a:t>	Example: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smtClean="0">
                <a:solidFill>
                  <a:srgbClr val="0000FF"/>
                </a:solidFill>
              </a:rPr>
              <a:t>while </a:t>
            </a:r>
            <a:r>
              <a:rPr lang="en-US" sz="2800" dirty="0">
                <a:solidFill>
                  <a:srgbClr val="0000FF"/>
                </a:solidFill>
              </a:rPr>
              <a:t>(count &lt;= n) {</a:t>
            </a:r>
          </a:p>
          <a:p>
            <a:pPr>
              <a:buNone/>
            </a:pPr>
            <a:r>
              <a:rPr lang="pt-BR" sz="2800" dirty="0" smtClean="0">
                <a:solidFill>
                  <a:srgbClr val="0000FF"/>
                </a:solidFill>
              </a:rPr>
              <a:t>				p </a:t>
            </a:r>
            <a:r>
              <a:rPr lang="pt-BR" sz="2800" dirty="0">
                <a:solidFill>
                  <a:srgbClr val="0000FF"/>
                </a:solidFill>
              </a:rPr>
              <a:t>r i n t f ( ' x = ' ) ;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				</a:t>
            </a:r>
            <a:r>
              <a:rPr lang="en-US" sz="2800" dirty="0" err="1" smtClean="0">
                <a:solidFill>
                  <a:srgbClr val="0000FF"/>
                </a:solidFill>
              </a:rPr>
              <a:t>scanf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( </a:t>
            </a:r>
            <a:r>
              <a:rPr lang="en-US" sz="2800" dirty="0" smtClean="0">
                <a:solidFill>
                  <a:srgbClr val="0000FF"/>
                </a:solidFill>
              </a:rPr>
              <a:t>“%f</a:t>
            </a:r>
            <a:r>
              <a:rPr lang="en-US" sz="2800" dirty="0">
                <a:solidFill>
                  <a:srgbClr val="0000FF"/>
                </a:solidFill>
              </a:rPr>
              <a:t>" , &amp;x) ;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				sum </a:t>
            </a:r>
            <a:r>
              <a:rPr lang="en-US" sz="2800" dirty="0">
                <a:solidFill>
                  <a:srgbClr val="0000FF"/>
                </a:solidFill>
              </a:rPr>
              <a:t>+= x;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				++</a:t>
            </a:r>
            <a:r>
              <a:rPr lang="en-US" sz="2800" dirty="0">
                <a:solidFill>
                  <a:srgbClr val="0000FF"/>
                </a:solidFill>
              </a:rPr>
              <a:t>count;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					}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Operator and Expression</a:t>
            </a:r>
            <a:endParaRPr lang="en-US" sz="3600" b="1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76600" y="1600200"/>
            <a:ext cx="2592388" cy="685800"/>
          </a:xfrm>
          <a:prstGeom prst="rect">
            <a:avLst/>
          </a:prstGeom>
          <a:solidFill>
            <a:srgbClr val="FFFF99"/>
          </a:solidFill>
          <a:ln w="190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Operators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200" y="3505200"/>
            <a:ext cx="2592388" cy="914400"/>
          </a:xfrm>
          <a:prstGeom prst="rect">
            <a:avLst/>
          </a:prstGeom>
          <a:solidFill>
            <a:srgbClr val="FFFF99"/>
          </a:solidFill>
          <a:ln w="190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Arithmetic</a:t>
            </a:r>
          </a:p>
          <a:p>
            <a:pPr algn="ctr"/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Operators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76600" y="3505200"/>
            <a:ext cx="2592388" cy="914400"/>
          </a:xfrm>
          <a:prstGeom prst="rect">
            <a:avLst/>
          </a:prstGeom>
          <a:solidFill>
            <a:srgbClr val="FFFF99"/>
          </a:solidFill>
          <a:ln w="190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Relational</a:t>
            </a:r>
          </a:p>
          <a:p>
            <a:pPr algn="ctr"/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Operators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0" y="3505200"/>
            <a:ext cx="2592388" cy="914400"/>
          </a:xfrm>
          <a:prstGeom prst="rect">
            <a:avLst/>
          </a:prstGeom>
          <a:solidFill>
            <a:srgbClr val="FFFF99"/>
          </a:solidFill>
          <a:ln w="190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Logical</a:t>
            </a:r>
          </a:p>
          <a:p>
            <a:pPr algn="ctr"/>
            <a:r>
              <a:rPr lang="en-US" sz="24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rPr>
              <a:t>Operators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4648200" y="2286000"/>
            <a:ext cx="0" cy="12192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1752600" y="2286000"/>
            <a:ext cx="2057400" cy="12192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 flipV="1">
            <a:off x="5410200" y="2286000"/>
            <a:ext cx="1905000" cy="12192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685800"/>
          </a:xfrm>
        </p:spPr>
        <p:txBody>
          <a:bodyPr>
            <a:normAutofit/>
          </a:bodyPr>
          <a:lstStyle/>
          <a:p>
            <a:r>
              <a:rPr lang="en-US" sz="3600" b="1" dirty="0"/>
              <a:t>Arithmetic Operators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766920"/>
            <a:ext cx="8610600" cy="541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Addition ::  	    	+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Subtraction ::  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–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Division ::  	    	/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Multiplication ::  	*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Modulus ::  	    	%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sng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distance = rate * time 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netIncome</a:t>
            </a: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income - tax 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speed = distance / time 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area = PI * radius * radius;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 = a * x * x + b*x + c;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quotient = dividend / divisor;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remain =dividend % divisor;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9144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Arithmetic Operators(Cont..)</a:t>
            </a:r>
            <a:endParaRPr lang="en-US" sz="36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990600"/>
            <a:ext cx="77724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Suppose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are two integer variables, whose values are 13 and 5 respectively.</a:t>
            </a:r>
          </a:p>
        </p:txBody>
      </p:sp>
      <p:graphicFrame>
        <p:nvGraphicFramePr>
          <p:cNvPr id="6" name="Group 29"/>
          <p:cNvGraphicFramePr>
            <a:graphicFrameLocks noGrp="1"/>
          </p:cNvGraphicFramePr>
          <p:nvPr/>
        </p:nvGraphicFramePr>
        <p:xfrm>
          <a:off x="3200400" y="2652713"/>
          <a:ext cx="2286000" cy="2225040"/>
        </p:xfrm>
        <a:graphic>
          <a:graphicData uri="http://schemas.openxmlformats.org/drawingml/2006/table">
            <a:tbl>
              <a:tblPr/>
              <a:tblGrid>
                <a:gridCol w="1546225"/>
                <a:gridCol w="73977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x +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x –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x *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x /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x % 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Operator Precedence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295400"/>
            <a:ext cx="86106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decreasing order of priority</a:t>
            </a:r>
          </a:p>
          <a:p>
            <a:pPr marL="1295400" marR="0" lvl="2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Parentheses ::  ( )</a:t>
            </a:r>
          </a:p>
          <a:p>
            <a:pPr marL="1295400" marR="0" lvl="2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Unary minus ::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–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</a:p>
          <a:p>
            <a:pPr marL="1295400" marR="0" lvl="2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Multiplication, Division, and Modulus</a:t>
            </a:r>
          </a:p>
          <a:p>
            <a:pPr marL="1295400" marR="0" lvl="2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Addition and Subtraction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operators of the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same priority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evaluation is from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left to right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as they appear.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Parenthesis may be used to change the precedence of operator evaluation.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685800"/>
          </a:xfrm>
        </p:spPr>
        <p:txBody>
          <a:bodyPr>
            <a:normAutofit/>
          </a:bodyPr>
          <a:lstStyle/>
          <a:p>
            <a:r>
              <a:rPr lang="en-US" sz="3600" b="1" dirty="0"/>
              <a:t>Examples: Arithmetic expressions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295400"/>
            <a:ext cx="8610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+ b * c – d / e       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   a + (b * c) – (d / e)</a:t>
            </a:r>
          </a:p>
          <a:p>
            <a:pPr marL="742950" marR="0" lvl="1" indent="-28575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a * –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b + d % e – f  	  a * (– b) + (d % e) – f</a:t>
            </a:r>
          </a:p>
          <a:p>
            <a:pPr marL="742950" marR="0" lvl="1" indent="-28575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a – b + c + d          		  (((a – b) + c) + d)</a:t>
            </a:r>
          </a:p>
          <a:p>
            <a:pPr marL="742950" marR="0" lvl="1" indent="-28575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x * y * z                 		  ((x * y) * z)</a:t>
            </a:r>
          </a:p>
          <a:p>
            <a:pPr marL="742950" marR="0" lvl="1" indent="-285750" algn="l" defTabSz="914400" rtl="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a + b + c * d * e    		  (a + b) + ((c * d) * 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Constants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76600" y="1600200"/>
            <a:ext cx="2592388" cy="685800"/>
          </a:xfrm>
          <a:prstGeom prst="rect">
            <a:avLst/>
          </a:prstGeom>
          <a:solidFill>
            <a:srgbClr val="FFFF99"/>
          </a:solidFill>
          <a:ln w="190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Constants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3000" y="3048000"/>
            <a:ext cx="2592388" cy="838200"/>
          </a:xfrm>
          <a:prstGeom prst="rect">
            <a:avLst/>
          </a:prstGeom>
          <a:solidFill>
            <a:srgbClr val="FFFF99"/>
          </a:solidFill>
          <a:ln w="190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Numeric</a:t>
            </a:r>
          </a:p>
          <a:p>
            <a:pPr algn="ctr"/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Constants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029200" y="3048000"/>
            <a:ext cx="2592388" cy="838200"/>
          </a:xfrm>
          <a:prstGeom prst="rect">
            <a:avLst/>
          </a:prstGeom>
          <a:solidFill>
            <a:srgbClr val="FFFF99"/>
          </a:solidFill>
          <a:ln w="190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Character</a:t>
            </a:r>
          </a:p>
          <a:p>
            <a:pPr algn="ctr"/>
            <a:r>
              <a:rPr 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Constants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162800" y="46482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string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343400" y="4648200"/>
            <a:ext cx="1600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single</a:t>
            </a:r>
          </a:p>
          <a:p>
            <a:pPr algn="ctr"/>
            <a:r>
              <a:rPr lang="en-US" sz="200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character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362200" y="4648200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floating-point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57200" y="4648200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integer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2438400" y="2286000"/>
            <a:ext cx="1371600" cy="7620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 flipV="1">
            <a:off x="5334000" y="2286000"/>
            <a:ext cx="990600" cy="7620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990600" y="3886200"/>
            <a:ext cx="685800" cy="8382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200400" y="3886200"/>
            <a:ext cx="304800" cy="8382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5181600" y="3886200"/>
            <a:ext cx="304800" cy="8382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7086600" y="3886200"/>
            <a:ext cx="533400" cy="8382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6654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Type Cast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4102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value of an expression can be converted to a different data type if desired. </a:t>
            </a:r>
            <a:endParaRPr lang="en-US" dirty="0" smtClean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do so, the </a:t>
            </a:r>
            <a:r>
              <a:rPr lang="en-US" dirty="0" smtClean="0"/>
              <a:t>expression must </a:t>
            </a:r>
            <a:r>
              <a:rPr lang="en-US" dirty="0"/>
              <a:t>be preceded by the name of the desired data type, enclosed in parentheses, i.e</a:t>
            </a:r>
            <a:r>
              <a:rPr lang="en-US" dirty="0" smtClean="0"/>
              <a:t>., </a:t>
            </a:r>
          </a:p>
          <a:p>
            <a:pPr algn="just">
              <a:buNone/>
            </a:pPr>
            <a:r>
              <a:rPr lang="en-US" b="1" i="1" dirty="0"/>
              <a:t>	</a:t>
            </a:r>
            <a:r>
              <a:rPr lang="en-US" b="1" i="1" dirty="0" smtClean="0"/>
              <a:t>		</a:t>
            </a:r>
            <a:r>
              <a:rPr lang="en-US" b="1" dirty="0" smtClean="0">
                <a:solidFill>
                  <a:srgbClr val="0000FF"/>
                </a:solidFill>
              </a:rPr>
              <a:t>(</a:t>
            </a:r>
            <a:r>
              <a:rPr lang="en-US" b="1" dirty="0">
                <a:solidFill>
                  <a:srgbClr val="0000FF"/>
                </a:solidFill>
              </a:rPr>
              <a:t>data type) </a:t>
            </a:r>
            <a:r>
              <a:rPr lang="en-US" b="1" dirty="0" smtClean="0">
                <a:solidFill>
                  <a:srgbClr val="0000FF"/>
                </a:solidFill>
              </a:rPr>
              <a:t>expression.</a:t>
            </a:r>
          </a:p>
          <a:p>
            <a:pPr algn="just"/>
            <a:endParaRPr lang="en-US" b="1" i="1" dirty="0" smtClean="0"/>
          </a:p>
          <a:p>
            <a:pPr>
              <a:buNone/>
            </a:pPr>
            <a:r>
              <a:rPr lang="en-US" b="1" i="1" dirty="0"/>
              <a:t>	</a:t>
            </a:r>
            <a:r>
              <a:rPr lang="en-US" b="1" i="1"/>
              <a:t>E</a:t>
            </a:r>
            <a:r>
              <a:rPr lang="en-US" b="1" i="1" smtClean="0"/>
              <a:t>xample:</a:t>
            </a:r>
            <a:endParaRPr lang="en-US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err="1" smtClean="0">
                <a:solidFill>
                  <a:schemeClr val="hlink"/>
                </a:solidFill>
              </a:rPr>
              <a:t>int</a:t>
            </a:r>
            <a:r>
              <a:rPr lang="en-US" dirty="0" smtClean="0">
                <a:solidFill>
                  <a:schemeClr val="hlink"/>
                </a:solidFill>
              </a:rPr>
              <a:t> x=10;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hlink"/>
                </a:solidFill>
              </a:rPr>
              <a:t>float </a:t>
            </a:r>
            <a:r>
              <a:rPr lang="en-US" dirty="0" err="1" smtClean="0">
                <a:solidFill>
                  <a:schemeClr val="hlink"/>
                </a:solidFill>
              </a:rPr>
              <a:t>y,z</a:t>
            </a:r>
            <a:r>
              <a:rPr lang="en-US" dirty="0" smtClean="0">
                <a:solidFill>
                  <a:schemeClr val="hlink"/>
                </a:solidFill>
              </a:rPr>
              <a:t>=3.14;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hlink"/>
                </a:solidFill>
              </a:rPr>
              <a:t>y=(float) x;       /* y=10.0 */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hlink"/>
                </a:solidFill>
              </a:rPr>
              <a:t>x=(</a:t>
            </a:r>
            <a:r>
              <a:rPr lang="en-US" dirty="0" err="1" smtClean="0">
                <a:solidFill>
                  <a:schemeClr val="hlink"/>
                </a:solidFill>
              </a:rPr>
              <a:t>int</a:t>
            </a:r>
            <a:r>
              <a:rPr lang="en-US" dirty="0" smtClean="0">
                <a:solidFill>
                  <a:schemeClr val="hlink"/>
                </a:solidFill>
              </a:rPr>
              <a:t>) z;          /* x=3     */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smtClean="0">
                <a:solidFill>
                  <a:schemeClr val="hlink"/>
                </a:solidFill>
              </a:rPr>
              <a:t>x=(</a:t>
            </a:r>
            <a:r>
              <a:rPr lang="en-US" dirty="0" err="1" smtClean="0">
                <a:solidFill>
                  <a:schemeClr val="hlink"/>
                </a:solidFill>
              </a:rPr>
              <a:t>int</a:t>
            </a:r>
            <a:r>
              <a:rPr lang="en-US" dirty="0" smtClean="0">
                <a:solidFill>
                  <a:schemeClr val="hlink"/>
                </a:solidFill>
              </a:rPr>
              <a:t>) (-z);      /* x=-3   -- rounded approaching zero */</a:t>
            </a:r>
            <a:endParaRPr 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Relational Operators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295400"/>
            <a:ext cx="8610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to compare two quantities.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057400" y="2723520"/>
            <a:ext cx="5562600" cy="2682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&lt;	is less than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&gt; 	is greater than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&lt;=	is less than or equal to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&gt;=	is greater than or equal to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==	is equal to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!=	is not equal to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Relational Operators: Examples</a:t>
            </a:r>
            <a:endParaRPr lang="en-US" sz="36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295400"/>
            <a:ext cx="8610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 &gt; 20 		is false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25 &lt; 35.5		is true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 &gt; (7 + 5)	is false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arithmetic expressions are used on either side of a relational operator, the arithmetic expressions will be evaluated first and then the results compared.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a + b &gt; c – d    is the same as   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&gt; 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c+d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Relational Operators: Examples</a:t>
            </a:r>
            <a:endParaRPr lang="en-US" sz="36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1752600"/>
            <a:ext cx="86106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Sample code segment in 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 (x &gt; y)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(“%d is larger\n”, x);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(“%d is larger\n”, y);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Logical Operators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000440"/>
            <a:ext cx="86106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are two logical operators in C (also called logical connectives).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&amp;&amp;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  Logical AND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 | |      Logical 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they do?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They act upon operands that are themselves logical expressions.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individual logical expressions get combined into more complex conditions that are true or false.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Logical </a:t>
            </a:r>
            <a:r>
              <a:rPr lang="en-US" sz="3600" b="1" dirty="0" smtClean="0"/>
              <a:t>Operators (Cont..)</a:t>
            </a:r>
            <a:endParaRPr lang="en-US" sz="3600" b="1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295400"/>
            <a:ext cx="8610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Logical AND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 is true if both the operands are true.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Logical OR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 is true if at least one of the operands are true.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1752600" y="3810000"/>
          <a:ext cx="6096000" cy="2286000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X  &amp;&amp; 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X  | | 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5259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5259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5259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5259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5259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FALSE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5259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5259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5259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5259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5259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5259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5259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9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TRUE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5259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5259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52595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20" y="914400"/>
            <a:ext cx="8839200" cy="5211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Some unary operators:    -, ++, --, !</a:t>
            </a:r>
          </a:p>
          <a:p>
            <a:pPr>
              <a:buNone/>
            </a:pPr>
            <a:r>
              <a:rPr lang="en-US" dirty="0" smtClean="0"/>
              <a:t>		Example :    ++a, --b</a:t>
            </a:r>
          </a:p>
          <a:p>
            <a:r>
              <a:rPr lang="en-US" dirty="0" smtClean="0"/>
              <a:t>C contains the following five additional assignment operators: +=, -= , *=, /= </a:t>
            </a:r>
            <a:r>
              <a:rPr lang="en-US" b="1" dirty="0" smtClean="0"/>
              <a:t>and %=. </a:t>
            </a:r>
          </a:p>
          <a:p>
            <a:r>
              <a:rPr lang="en-US" b="1" dirty="0" smtClean="0"/>
              <a:t>To see how </a:t>
            </a:r>
            <a:r>
              <a:rPr lang="en-US" dirty="0" smtClean="0"/>
              <a:t>they are used, consider the first operator, +=. The assignment expression</a:t>
            </a:r>
          </a:p>
          <a:p>
            <a:pPr>
              <a:buNone/>
            </a:pPr>
            <a:r>
              <a:rPr lang="en-US" b="1" i="1" dirty="0" smtClean="0"/>
              <a:t>		expression 1 += expression 2</a:t>
            </a:r>
          </a:p>
          <a:p>
            <a:pPr>
              <a:buNone/>
            </a:pPr>
            <a:r>
              <a:rPr lang="en-US" dirty="0" smtClean="0"/>
              <a:t>	is equivalent to</a:t>
            </a:r>
          </a:p>
          <a:p>
            <a:pPr>
              <a:buNone/>
            </a:pPr>
            <a:r>
              <a:rPr lang="fr-FR" b="1" i="1" dirty="0" smtClean="0"/>
              <a:t>		expression 1 = expression 1 + expression 2</a:t>
            </a:r>
          </a:p>
          <a:p>
            <a:r>
              <a:rPr lang="en-US" dirty="0" smtClean="0"/>
              <a:t>Similarly, the assignment expression</a:t>
            </a:r>
          </a:p>
          <a:p>
            <a:pPr>
              <a:buNone/>
            </a:pPr>
            <a:r>
              <a:rPr lang="en-US" b="1" i="1" dirty="0" smtClean="0"/>
              <a:t>		expression I -= expression 2</a:t>
            </a:r>
          </a:p>
          <a:p>
            <a:pPr>
              <a:buNone/>
            </a:pPr>
            <a:r>
              <a:rPr lang="en-US" dirty="0" smtClean="0"/>
              <a:t>	is equivalent to</a:t>
            </a:r>
          </a:p>
          <a:p>
            <a:pPr>
              <a:buNone/>
            </a:pPr>
            <a:r>
              <a:rPr lang="en-US" b="1" i="1" dirty="0" smtClean="0"/>
              <a:t>		expression 1 = expression I - expression 2</a:t>
            </a:r>
          </a:p>
          <a:p>
            <a:pPr>
              <a:buNone/>
            </a:pPr>
            <a:r>
              <a:rPr lang="en-US" dirty="0" smtClean="0"/>
              <a:t>	and so on for all five operators.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30480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Other Operators</a:t>
            </a:r>
            <a:endParaRPr lang="en-US" sz="3200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700" dirty="0" smtClean="0"/>
              <a:t>Suppose that </a:t>
            </a:r>
            <a:r>
              <a:rPr lang="en-US" sz="2700" dirty="0" err="1" smtClean="0"/>
              <a:t>i</a:t>
            </a:r>
            <a:r>
              <a:rPr lang="en-US" sz="2700" dirty="0" smtClean="0"/>
              <a:t> and j are integer variables whose values are </a:t>
            </a:r>
            <a:r>
              <a:rPr lang="en-US" sz="2700" i="1" dirty="0" smtClean="0"/>
              <a:t>5 and 7, and f and g are floating-point </a:t>
            </a:r>
            <a:r>
              <a:rPr lang="en-US" sz="2700" dirty="0" smtClean="0"/>
              <a:t>variables whose values are </a:t>
            </a:r>
            <a:r>
              <a:rPr lang="en-US" sz="2700" i="1" dirty="0" smtClean="0"/>
              <a:t>5.5 and -3.25.</a:t>
            </a:r>
            <a:endParaRPr lang="en-US" sz="27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657600"/>
            <a:ext cx="815848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33600" y="30480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Other Operators</a:t>
            </a:r>
            <a:endParaRPr lang="en-US" sz="32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Operator Precedence Groups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592660"/>
            <a:ext cx="9143997" cy="3122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0718" y="0"/>
            <a:ext cx="7063614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5029200"/>
            <a:ext cx="7239000" cy="190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Integer Constants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295400"/>
            <a:ext cx="8610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Consists of a sequence of digits, with possibly a plus or a minus sign before it.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Embedded spaces, commas and non-digit characters are not permitted between digits.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Maximum and minimum values (for 32-bit representations)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Maximum ::      2147483647      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Minimum  :: 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–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2147483648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Library function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The C language is accompanied by a number of library functions that carry out various commonly used operations or calculations.</a:t>
            </a:r>
          </a:p>
          <a:p>
            <a:pPr algn="just"/>
            <a:r>
              <a:rPr lang="en-US" sz="2800" dirty="0" smtClean="0"/>
              <a:t>A library function is accessed simply by writing the function name, followed by a list of arguments that represent information being passed to the function.</a:t>
            </a:r>
            <a:endParaRPr 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914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Library function (Cont..) 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200" b="1" dirty="0" smtClean="0"/>
              <a:t>Some commonly used library function</a:t>
            </a:r>
            <a:endParaRPr lang="en-US" sz="2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21980"/>
            <a:ext cx="8390021" cy="5481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Library function (Cont..)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7272" y="1600200"/>
            <a:ext cx="9181272" cy="242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suppose that </a:t>
            </a:r>
            <a:r>
              <a:rPr lang="en-US" sz="2800" dirty="0" smtClean="0"/>
              <a:t>c1 </a:t>
            </a:r>
            <a:r>
              <a:rPr lang="en-US" sz="2800" dirty="0" smtClean="0"/>
              <a:t>and c2 are character-type variables that represent the characters </a:t>
            </a:r>
            <a:r>
              <a:rPr lang="en-US" sz="2800" b="1" dirty="0" smtClean="0"/>
              <a:t>P</a:t>
            </a:r>
            <a:r>
              <a:rPr lang="en-US" sz="2800" dirty="0" smtClean="0"/>
              <a:t> and </a:t>
            </a:r>
            <a:r>
              <a:rPr lang="en-US" sz="2800" b="1" dirty="0" smtClean="0"/>
              <a:t>T, </a:t>
            </a:r>
            <a:r>
              <a:rPr lang="en-US" sz="2800" dirty="0" smtClean="0"/>
              <a:t>respectively. Several </a:t>
            </a:r>
            <a:r>
              <a:rPr lang="en-US" sz="2800" dirty="0" smtClean="0"/>
              <a:t>arithmetic expressions that make use of these variables are shown below, together with their resulting </a:t>
            </a:r>
            <a:r>
              <a:rPr lang="en-US" sz="2800" dirty="0" smtClean="0"/>
              <a:t>values (based </a:t>
            </a:r>
            <a:r>
              <a:rPr lang="en-US" sz="2800" dirty="0" smtClean="0"/>
              <a:t>upon the ASCII character set</a:t>
            </a:r>
            <a:r>
              <a:rPr lang="en-US" sz="2800" dirty="0" smtClean="0"/>
              <a:t>).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b="1" dirty="0" smtClean="0"/>
              <a:t>Note </a:t>
            </a:r>
            <a:r>
              <a:rPr lang="en-US" sz="2800" b="1" dirty="0" smtClean="0"/>
              <a:t>that P is encoded as (decimal) 80, T is encoded as 84, and 5 is encoded as 53 in the ASCII character set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0802" y="2922648"/>
            <a:ext cx="3768998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Floating-point Constants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295400"/>
            <a:ext cx="8610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contain fractional parts.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Very large or very small numbers can be represented.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23000000 can be represented as 2.3e7</a:t>
            </a: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different notations: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Decimal notation</a:t>
            </a:r>
          </a:p>
          <a:p>
            <a:pPr marL="1295400" marR="0" lvl="2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25.0,  0.0034,  .84,  -2.234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Exponential (scientific) notation</a:t>
            </a:r>
          </a:p>
          <a:p>
            <a:pPr marL="1295400" marR="0" lvl="2" indent="-3810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3.45e23,  0.123e-12,  123E2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867400" y="3505200"/>
            <a:ext cx="2743200" cy="727075"/>
          </a:xfrm>
          <a:prstGeom prst="rect">
            <a:avLst/>
          </a:prstGeom>
          <a:solidFill>
            <a:srgbClr val="CCFFFF"/>
          </a:solidFill>
          <a:ln w="25400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Arial" pitchFamily="34" charset="0"/>
              </a:rPr>
              <a:t>e means “10 to the power of”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Single Character Constants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838200"/>
            <a:ext cx="86106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Contains a single character enclosed within a pair of single quote marks.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 ::  ‘2’, ‘+’, ‘Z’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special backslash characters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‘\n’	new line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‘\t’	horizontal tab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‘\’’	single quote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‘\”’	double quote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‘\\’	backslash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‘\0’	null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String Constants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1295400"/>
            <a:ext cx="8610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Sequence of characters enclosed in double quotes.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characters may be letters, numbers, special characters and blank spaces.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“nice”,  “Good Morning”,  “3+6”,  “3”, “C”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1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Escape Sequences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There are certain characters in C when they are preceded by a backslash they will have special </a:t>
            </a:r>
            <a:r>
              <a:rPr lang="en-US" sz="2400" dirty="0" smtClean="0"/>
              <a:t>meaning.</a:t>
            </a:r>
            <a:endParaRPr lang="en-US" sz="2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66252" y="1664100"/>
            <a:ext cx="8472948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Sequence		Meaning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3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Bell (alert)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\b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Backspace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\n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Newline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Horizontal tab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\\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Backslash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\'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Single quote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\"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Double quotation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hh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ASCII char specified by hex digits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hh</a:t>
            </a:r>
            <a:endParaRPr kumimoji="0" lang="en-US" sz="2400" b="0" i="1" u="none" strike="noStrike" kern="120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ooo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ASCII char specified by octal digits </a:t>
            </a:r>
            <a:r>
              <a:rPr kumimoji="0" lang="en-US" sz="2400" b="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ooo</a:t>
            </a:r>
            <a:endParaRPr kumimoji="0" lang="en-CA" sz="2400" b="0" i="1" u="none" strike="noStrike" kern="1200" cap="none" spc="0" normalizeH="0" baseline="0" noProof="0" dirty="0" smtClean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728464" y="1533840"/>
            <a:ext cx="0" cy="5334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533400" y="2590800"/>
            <a:ext cx="525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64" y="38670"/>
            <a:ext cx="8915400" cy="7159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Example: Constant (The const keyword)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Syntax:		</a:t>
            </a:r>
            <a:r>
              <a:rPr lang="en-US" dirty="0" smtClean="0">
                <a:solidFill>
                  <a:srgbClr val="0000FF"/>
                </a:solidFill>
              </a:rPr>
              <a:t>const</a:t>
            </a:r>
            <a:r>
              <a:rPr lang="en-US" dirty="0" smtClean="0"/>
              <a:t> </a:t>
            </a:r>
            <a:r>
              <a:rPr lang="en-US" i="1" dirty="0"/>
              <a:t>type variable </a:t>
            </a:r>
            <a:r>
              <a:rPr lang="en-US" dirty="0"/>
              <a:t>= value</a:t>
            </a:r>
            <a:r>
              <a:rPr lang="en-US" dirty="0" smtClean="0"/>
              <a:t>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8000" contrast="-23000"/>
          </a:blip>
          <a:srcRect/>
          <a:stretch>
            <a:fillRect/>
          </a:stretch>
        </p:blipFill>
        <p:spPr bwMode="auto">
          <a:xfrm>
            <a:off x="990600" y="1658214"/>
            <a:ext cx="6629399" cy="522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580"/>
            <a:ext cx="8610600" cy="762000"/>
          </a:xfrm>
        </p:spPr>
        <p:txBody>
          <a:bodyPr>
            <a:normAutofit/>
          </a:bodyPr>
          <a:lstStyle/>
          <a:p>
            <a:r>
              <a:rPr lang="en-US" sz="3600" b="1" dirty="0"/>
              <a:t>Declaration of Variables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4800" y="712824"/>
            <a:ext cx="8610600" cy="58403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are two purposes:</a:t>
            </a:r>
          </a:p>
          <a:p>
            <a:pPr marL="1295400" marR="0" lvl="2" indent="-3810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tells the compiler what the variable name is.</a:t>
            </a:r>
          </a:p>
          <a:p>
            <a:pPr marL="1295400" marR="0" lvl="2" indent="-3810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specifies what type of data the variable will hold.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Syntax:</a:t>
            </a:r>
          </a:p>
          <a:p>
            <a:pPr marL="1295400" marR="0" lvl="2" indent="-3810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data-type  variable_1,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variable_2,……..,</a:t>
            </a:r>
            <a:r>
              <a:rPr kumimoji="0" lang="en-US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variable_n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Examples: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velocity, distance;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a, b, c, d;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float  temp;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char  flag, option;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1039</Words>
  <Application>Microsoft Office PowerPoint</Application>
  <PresentationFormat>On-screen Show (4:3)</PresentationFormat>
  <Paragraphs>282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CSE115</vt:lpstr>
      <vt:lpstr>Constants</vt:lpstr>
      <vt:lpstr>Integer Constants</vt:lpstr>
      <vt:lpstr>Floating-point Constants</vt:lpstr>
      <vt:lpstr>Single Character Constants</vt:lpstr>
      <vt:lpstr>String Constants</vt:lpstr>
      <vt:lpstr>Escape Sequences</vt:lpstr>
      <vt:lpstr>Example: Constant (The const keyword)</vt:lpstr>
      <vt:lpstr>Declaration of Variables</vt:lpstr>
      <vt:lpstr>An Example : Variable Declaration</vt:lpstr>
      <vt:lpstr>Expression</vt:lpstr>
      <vt:lpstr>Statement</vt:lpstr>
      <vt:lpstr>Statement (Cont..) </vt:lpstr>
      <vt:lpstr>Statement (Cont..) </vt:lpstr>
      <vt:lpstr>Operator and Expression</vt:lpstr>
      <vt:lpstr>Arithmetic Operators</vt:lpstr>
      <vt:lpstr>Arithmetic Operators(Cont..)</vt:lpstr>
      <vt:lpstr>Operator Precedence</vt:lpstr>
      <vt:lpstr>Examples: Arithmetic expressions</vt:lpstr>
      <vt:lpstr>Type Cast</vt:lpstr>
      <vt:lpstr>Relational Operators</vt:lpstr>
      <vt:lpstr>Relational Operators: Examples</vt:lpstr>
      <vt:lpstr>Relational Operators: Examples</vt:lpstr>
      <vt:lpstr>Logical Operators</vt:lpstr>
      <vt:lpstr>Logical Operators (Cont..)</vt:lpstr>
      <vt:lpstr>Slide 26</vt:lpstr>
      <vt:lpstr>Slide 27</vt:lpstr>
      <vt:lpstr>Operator Precedence Groups</vt:lpstr>
      <vt:lpstr>Slide 29</vt:lpstr>
      <vt:lpstr>Library function</vt:lpstr>
      <vt:lpstr>Library function (Cont..)  </vt:lpstr>
      <vt:lpstr>Library function (Cont..)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41</cp:revision>
  <dcterms:created xsi:type="dcterms:W3CDTF">2015-01-24T16:40:57Z</dcterms:created>
  <dcterms:modified xsi:type="dcterms:W3CDTF">2015-03-01T05:49:44Z</dcterms:modified>
</cp:coreProperties>
</file>