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8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C0A1-3CA9-44A7-ACE3-0B0C3A5EE13F}" type="datetimeFigureOut">
              <a:rPr lang="en-US" smtClean="0"/>
              <a:pPr/>
              <a:t>3/1/2015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4DED1-B353-4BA3-AAEA-4C845C3E2F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5 &amp; 6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smtClean="0"/>
              <a:t> (MAY)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Printf</a:t>
            </a:r>
            <a:r>
              <a:rPr lang="en-US" sz="3600" b="1" dirty="0" smtClean="0"/>
              <a:t> () Function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5029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i="1" dirty="0" err="1" smtClean="0">
                <a:latin typeface="Lucida Console" pitchFamily="49" charset="0"/>
              </a:rPr>
              <a:t>printf</a:t>
            </a:r>
            <a:r>
              <a:rPr lang="en-US" sz="2400" i="1" dirty="0" smtClean="0">
                <a:latin typeface="Lucida Console" pitchFamily="49" charset="0"/>
              </a:rPr>
              <a:t>()</a:t>
            </a:r>
            <a:r>
              <a:rPr lang="en-US" sz="2400" i="1" dirty="0" smtClean="0"/>
              <a:t> </a:t>
            </a:r>
            <a:r>
              <a:rPr lang="en-US" sz="2800" dirty="0" smtClean="0"/>
              <a:t>is a library function declared in </a:t>
            </a:r>
            <a:r>
              <a:rPr lang="en-US" sz="2000" dirty="0" smtClean="0">
                <a:latin typeface="Lucida Console" pitchFamily="49" charset="0"/>
              </a:rPr>
              <a:t>&lt;</a:t>
            </a:r>
            <a:r>
              <a:rPr lang="en-US" sz="2000" dirty="0" err="1" smtClean="0">
                <a:latin typeface="Lucida Console" pitchFamily="49" charset="0"/>
              </a:rPr>
              <a:t>stdio.h</a:t>
            </a:r>
            <a:r>
              <a:rPr lang="en-US" sz="2000" dirty="0" smtClean="0">
                <a:latin typeface="Lucida Console" pitchFamily="49" charset="0"/>
              </a:rPr>
              <a:t>&gt;</a:t>
            </a:r>
            <a:endParaRPr lang="en-US" sz="2600" dirty="0" smtClean="0"/>
          </a:p>
          <a:p>
            <a:pPr algn="just"/>
            <a:r>
              <a:rPr lang="en-US" sz="2600" dirty="0" smtClean="0"/>
              <a:t>Output </a:t>
            </a:r>
            <a:r>
              <a:rPr lang="en-US" sz="2600" dirty="0"/>
              <a:t>data can be written from the computer onto a standard output device using the library </a:t>
            </a:r>
            <a:r>
              <a:rPr lang="en-US" sz="2600" dirty="0" smtClean="0"/>
              <a:t>function </a:t>
            </a:r>
            <a:r>
              <a:rPr lang="pt-BR" sz="2600" dirty="0" smtClean="0"/>
              <a:t>p </a:t>
            </a:r>
            <a:r>
              <a:rPr lang="pt-BR" sz="2600" dirty="0"/>
              <a:t>r i n t f </a:t>
            </a:r>
            <a:r>
              <a:rPr lang="pt-BR" sz="2600" dirty="0" smtClean="0"/>
              <a:t>.</a:t>
            </a:r>
          </a:p>
          <a:p>
            <a:pPr algn="just"/>
            <a:r>
              <a:rPr lang="en-US" sz="2600" dirty="0"/>
              <a:t>That is, the </a:t>
            </a:r>
            <a:r>
              <a:rPr lang="en-US" sz="2600" b="1" i="1" dirty="0" err="1" smtClean="0"/>
              <a:t>printf</a:t>
            </a:r>
            <a:r>
              <a:rPr lang="en-US" sz="2600" dirty="0" smtClean="0"/>
              <a:t> </a:t>
            </a:r>
            <a:r>
              <a:rPr lang="en-US" sz="2600" dirty="0"/>
              <a:t>function moves data from the computer’s memory to the </a:t>
            </a:r>
            <a:r>
              <a:rPr lang="en-US" sz="2600" dirty="0" smtClean="0"/>
              <a:t>standard output </a:t>
            </a:r>
            <a:r>
              <a:rPr lang="en-US" sz="2600" dirty="0"/>
              <a:t>device, whereas the </a:t>
            </a:r>
            <a:r>
              <a:rPr lang="en-US" sz="2600" dirty="0" err="1"/>
              <a:t>scanf</a:t>
            </a:r>
            <a:r>
              <a:rPr lang="en-US" sz="2600" dirty="0"/>
              <a:t> function enters data from the standard input device and stores it in </a:t>
            </a:r>
            <a:r>
              <a:rPr lang="en-US" sz="2600" dirty="0" smtClean="0"/>
              <a:t>the computer’s </a:t>
            </a:r>
            <a:r>
              <a:rPr lang="en-US" sz="2600" dirty="0"/>
              <a:t>memory.</a:t>
            </a:r>
          </a:p>
          <a:p>
            <a:pPr algn="just"/>
            <a:r>
              <a:rPr lang="en-US" sz="2600" dirty="0"/>
              <a:t>In general terms, the p r </a:t>
            </a:r>
            <a:r>
              <a:rPr lang="en-US" sz="2600" dirty="0" err="1"/>
              <a:t>i</a:t>
            </a:r>
            <a:r>
              <a:rPr lang="en-US" sz="2600" dirty="0"/>
              <a:t> n t f function is written as</a:t>
            </a:r>
          </a:p>
          <a:p>
            <a:pPr algn="just">
              <a:buNone/>
            </a:pPr>
            <a:r>
              <a:rPr lang="pt-BR" sz="2600" dirty="0" smtClean="0"/>
              <a:t>	</a:t>
            </a:r>
            <a:r>
              <a:rPr lang="pt-BR" sz="2600" b="1" i="1" dirty="0" smtClean="0"/>
              <a:t>p </a:t>
            </a:r>
            <a:r>
              <a:rPr lang="pt-BR" sz="2600" b="1" i="1" dirty="0"/>
              <a:t>r i n t f </a:t>
            </a:r>
            <a:r>
              <a:rPr lang="pt-BR" sz="2600" b="1" i="1" dirty="0" smtClean="0"/>
              <a:t>(control string</a:t>
            </a:r>
            <a:r>
              <a:rPr lang="pt-BR" sz="2600" b="1" i="1" dirty="0"/>
              <a:t>, arg7, arg2, . . . , argn</a:t>
            </a:r>
            <a:r>
              <a:rPr lang="pt-BR" sz="2600" b="1" i="1" dirty="0" smtClean="0"/>
              <a:t>).</a:t>
            </a:r>
          </a:p>
          <a:p>
            <a:pPr algn="just">
              <a:buNone/>
            </a:pPr>
            <a:r>
              <a:rPr lang="en-US" sz="2600" dirty="0" smtClean="0"/>
              <a:t>		where control string refers to a string that contains 	formatting information, and arg7, arg2, . . . , </a:t>
            </a:r>
            <a:r>
              <a:rPr lang="en-US" sz="2600" dirty="0" err="1" smtClean="0"/>
              <a:t>argn</a:t>
            </a:r>
            <a:r>
              <a:rPr lang="en-US" sz="2600" dirty="0" smtClean="0"/>
              <a:t> are 	arguments that represent the individual output data 	items.</a:t>
            </a:r>
            <a:endParaRPr lang="en-US" sz="26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The control string consists of individual groups of characters, with one character group for each output data item. Each character group must begin with a percent sign (%). In its simplest form, an individual character group will consist of the percent sign (%) , followed by a </a:t>
            </a:r>
            <a:r>
              <a:rPr lang="en-US" sz="2600" b="1" i="1" dirty="0" smtClean="0"/>
              <a:t>conversion character </a:t>
            </a:r>
            <a:r>
              <a:rPr lang="en-US" sz="2600" dirty="0" smtClean="0"/>
              <a:t>indicating the type of the corresponding data item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Printf</a:t>
            </a:r>
            <a:r>
              <a:rPr lang="en-US" sz="3600" b="1" dirty="0" smtClean="0"/>
              <a:t> () Function</a:t>
            </a:r>
            <a:endParaRPr lang="en-US"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2600" dirty="0" smtClean="0"/>
              <a:t>Commonly used conversion character for data output </a:t>
            </a:r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984" y="2287067"/>
            <a:ext cx="8882062" cy="396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Printf</a:t>
            </a:r>
            <a:r>
              <a:rPr lang="en-US" sz="3600" b="1" dirty="0" smtClean="0"/>
              <a:t> () Function</a:t>
            </a:r>
            <a:endParaRPr lang="en-US"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962400"/>
            <a:ext cx="9144000" cy="2895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 smtClean="0"/>
              <a:t>Within the </a:t>
            </a:r>
            <a:r>
              <a:rPr lang="en-US" sz="2400" i="1" dirty="0" err="1" smtClean="0"/>
              <a:t>printf</a:t>
            </a:r>
            <a:r>
              <a:rPr lang="en-US" sz="2400" dirty="0" smtClean="0"/>
              <a:t> function, the control string is </a:t>
            </a:r>
            <a:r>
              <a:rPr lang="en-US" sz="2400" b="1" dirty="0" smtClean="0"/>
              <a:t>"%s %d %f. It contains three character groups. </a:t>
            </a:r>
          </a:p>
          <a:p>
            <a:pPr algn="just"/>
            <a:r>
              <a:rPr lang="en-US" sz="2400" dirty="0" smtClean="0"/>
              <a:t>The first character group, </a:t>
            </a:r>
            <a:r>
              <a:rPr lang="en-US" sz="2400" b="1" dirty="0" smtClean="0"/>
              <a:t>%s, indicates that the first argument (item) represents a string.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/>
              <a:t>The second character group, %d, indicates that the</a:t>
            </a:r>
            <a:r>
              <a:rPr lang="en-US" sz="2400" b="1" dirty="0" smtClean="0"/>
              <a:t> </a:t>
            </a:r>
            <a:r>
              <a:rPr lang="en-US" sz="2400" dirty="0" smtClean="0"/>
              <a:t>second argument (</a:t>
            </a:r>
            <a:r>
              <a:rPr lang="en-US" sz="2400" dirty="0" err="1" smtClean="0"/>
              <a:t>partno</a:t>
            </a:r>
            <a:r>
              <a:rPr lang="en-US" sz="2400" dirty="0" smtClean="0"/>
              <a:t>) represents a decimal integer value, and</a:t>
            </a:r>
          </a:p>
          <a:p>
            <a:pPr algn="just"/>
            <a:r>
              <a:rPr lang="en-US" sz="2400" dirty="0" smtClean="0"/>
              <a:t>The third character group, %f, indicates that the third argument (cost) represents a floating-point value.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5070373" cy="353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Let’s Try !!!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A C program contains the following variable declarations.</a:t>
            </a:r>
          </a:p>
          <a:p>
            <a:pPr algn="just">
              <a:buNone/>
            </a:pPr>
            <a:r>
              <a:rPr lang="pt-BR" sz="2800" dirty="0" smtClean="0"/>
              <a:t>		float  a = 2.5, b = 0.0005, c = 3000.;</a:t>
            </a:r>
          </a:p>
          <a:p>
            <a:pPr algn="just">
              <a:buNone/>
            </a:pPr>
            <a:r>
              <a:rPr lang="en-US" sz="2800" dirty="0" smtClean="0"/>
              <a:t>	Show the output resulting from each of the following </a:t>
            </a:r>
            <a:r>
              <a:rPr lang="en-US" sz="2800" b="1" i="1" dirty="0" err="1" smtClean="0"/>
              <a:t>printf</a:t>
            </a:r>
            <a:r>
              <a:rPr lang="en-US" sz="2800" b="1" i="1" dirty="0" smtClean="0"/>
              <a:t> </a:t>
            </a:r>
            <a:r>
              <a:rPr lang="en-US" sz="2800" dirty="0" smtClean="0"/>
              <a:t>statements.</a:t>
            </a:r>
          </a:p>
          <a:p>
            <a:pPr algn="just">
              <a:buNone/>
            </a:pPr>
            <a:r>
              <a:rPr lang="pt-BR" sz="2800" dirty="0" smtClean="0"/>
              <a:t>	</a:t>
            </a:r>
            <a:r>
              <a:rPr lang="pt-BR" sz="2800" i="1" dirty="0" smtClean="0"/>
              <a:t>(a) printf ( "%f %f %f",a, b, c);</a:t>
            </a:r>
          </a:p>
          <a:p>
            <a:pPr algn="just">
              <a:buNone/>
            </a:pPr>
            <a:r>
              <a:rPr lang="en-US" sz="2800" i="1" dirty="0" smtClean="0"/>
              <a:t>	(b) </a:t>
            </a:r>
            <a:r>
              <a:rPr lang="en-US" sz="2800" i="1" dirty="0" err="1" smtClean="0"/>
              <a:t>printf</a:t>
            </a:r>
            <a:r>
              <a:rPr lang="en-US" sz="2800" i="1" dirty="0" smtClean="0"/>
              <a:t>('%3f  %3f  %3f ", a, b, c);</a:t>
            </a:r>
          </a:p>
          <a:p>
            <a:pPr algn="just">
              <a:buNone/>
            </a:pPr>
            <a:r>
              <a:rPr lang="pt-BR" sz="2800" i="1" dirty="0" smtClean="0"/>
              <a:t>	(c) printf( “%8f %8f %8f", a, b, c);</a:t>
            </a:r>
          </a:p>
          <a:p>
            <a:pPr algn="just">
              <a:buNone/>
            </a:pPr>
            <a:r>
              <a:rPr lang="en-US" sz="2800" i="1" dirty="0" smtClean="0"/>
              <a:t>	(d) </a:t>
            </a:r>
            <a:r>
              <a:rPr lang="en-US" sz="2800" i="1" dirty="0" err="1" smtClean="0"/>
              <a:t>printf</a:t>
            </a:r>
            <a:r>
              <a:rPr lang="en-US" sz="2800" i="1" dirty="0" smtClean="0"/>
              <a:t>("%8.4f  %8.4f  %8.4f", a, b, c);</a:t>
            </a:r>
          </a:p>
          <a:p>
            <a:pPr algn="just">
              <a:buNone/>
            </a:pPr>
            <a:r>
              <a:rPr lang="en-US" sz="2800" i="1" dirty="0" smtClean="0"/>
              <a:t>	(e) </a:t>
            </a:r>
            <a:r>
              <a:rPr lang="en-US" sz="2800" i="1" dirty="0" err="1" smtClean="0"/>
              <a:t>printf</a:t>
            </a:r>
            <a:r>
              <a:rPr lang="en-US" sz="2800" i="1" dirty="0" smtClean="0"/>
              <a:t>("%8.3f %8.3f %8.3f", a, b, c);</a:t>
            </a:r>
            <a:endParaRPr lang="en-US" sz="28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/>
          <a:lstStyle/>
          <a:p>
            <a:r>
              <a:rPr lang="en-US" dirty="0" smtClean="0"/>
              <a:t>Input and Output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Scanf</a:t>
            </a:r>
            <a:r>
              <a:rPr lang="en-US" sz="3600" b="1" dirty="0" smtClean="0"/>
              <a:t> ()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8991600" cy="4983163"/>
          </a:xfrm>
        </p:spPr>
        <p:txBody>
          <a:bodyPr>
            <a:noAutofit/>
          </a:bodyPr>
          <a:lstStyle/>
          <a:p>
            <a:pPr algn="just"/>
            <a:r>
              <a:rPr lang="en-US" sz="2400" i="1" dirty="0" err="1" smtClean="0">
                <a:latin typeface="Calibr(body)"/>
              </a:rPr>
              <a:t>scanf</a:t>
            </a:r>
            <a:r>
              <a:rPr lang="en-US" sz="2400" i="1" dirty="0" smtClean="0">
                <a:latin typeface="Calibr(body)"/>
              </a:rPr>
              <a:t>() </a:t>
            </a:r>
            <a:r>
              <a:rPr lang="en-US" sz="2800" dirty="0" smtClean="0"/>
              <a:t>is a library function declared in </a:t>
            </a:r>
            <a:r>
              <a:rPr lang="en-US" sz="2000" dirty="0" smtClean="0">
                <a:latin typeface="Lucida Console" pitchFamily="49" charset="0"/>
              </a:rPr>
              <a:t>&lt;</a:t>
            </a:r>
            <a:r>
              <a:rPr lang="en-US" sz="2000" dirty="0" err="1" smtClean="0">
                <a:latin typeface="Lucida Console" pitchFamily="49" charset="0"/>
              </a:rPr>
              <a:t>stdio.h</a:t>
            </a:r>
            <a:r>
              <a:rPr lang="en-US" sz="2000" dirty="0" smtClean="0">
                <a:latin typeface="Lucida Console" pitchFamily="49" charset="0"/>
              </a:rPr>
              <a:t>&gt;</a:t>
            </a:r>
            <a:endParaRPr lang="en-US" sz="2600" dirty="0" smtClean="0"/>
          </a:p>
          <a:p>
            <a:pPr algn="just"/>
            <a:r>
              <a:rPr lang="en-US" sz="2600" dirty="0" smtClean="0"/>
              <a:t>Input </a:t>
            </a:r>
            <a:r>
              <a:rPr lang="en-US" sz="2600" dirty="0"/>
              <a:t>data can be entered into the computer from a standard input device by means of the C library </a:t>
            </a:r>
            <a:r>
              <a:rPr lang="en-US" sz="2600" dirty="0" smtClean="0"/>
              <a:t>function </a:t>
            </a:r>
            <a:r>
              <a:rPr lang="en-US" sz="2600" b="1" i="1" dirty="0" err="1" smtClean="0"/>
              <a:t>scanf</a:t>
            </a:r>
            <a:r>
              <a:rPr lang="en-US" sz="2600" b="1" i="1" dirty="0"/>
              <a:t>. </a:t>
            </a:r>
            <a:endParaRPr lang="en-US" sz="2600" b="1" i="1" dirty="0" smtClean="0"/>
          </a:p>
          <a:p>
            <a:pPr algn="just"/>
            <a:r>
              <a:rPr lang="en-US" sz="2600" dirty="0" smtClean="0"/>
              <a:t>This </a:t>
            </a:r>
            <a:r>
              <a:rPr lang="en-US" sz="2600" dirty="0"/>
              <a:t>function can be used to enter any combination </a:t>
            </a:r>
            <a:r>
              <a:rPr lang="en-US" sz="2600" dirty="0" smtClean="0"/>
              <a:t>of numerical </a:t>
            </a:r>
            <a:r>
              <a:rPr lang="en-US" sz="2600" dirty="0"/>
              <a:t>values, single characters and strings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 smtClean="0"/>
              <a:t>The </a:t>
            </a:r>
            <a:r>
              <a:rPr lang="en-US" sz="2600" b="1" i="1" dirty="0" err="1"/>
              <a:t>scanf</a:t>
            </a:r>
            <a:r>
              <a:rPr lang="en-US" sz="2600" b="1" i="1" dirty="0"/>
              <a:t> </a:t>
            </a:r>
            <a:r>
              <a:rPr lang="en-US" sz="2600" dirty="0"/>
              <a:t>function is written as</a:t>
            </a:r>
          </a:p>
          <a:p>
            <a:pPr algn="just">
              <a:buNone/>
            </a:pPr>
            <a:r>
              <a:rPr lang="it-IT" sz="2600" b="1" i="1" dirty="0" smtClean="0"/>
              <a:t>			scanf(contro1 </a:t>
            </a:r>
            <a:r>
              <a:rPr lang="it-IT" sz="2600" b="1" i="1" dirty="0"/>
              <a:t>string, argl, arg2, . . . , argn)</a:t>
            </a:r>
          </a:p>
          <a:p>
            <a:pPr algn="just"/>
            <a:r>
              <a:rPr lang="en-US" sz="2600" dirty="0" smtClean="0"/>
              <a:t>	where </a:t>
            </a:r>
            <a:r>
              <a:rPr lang="en-US" sz="2600" b="1" i="1" dirty="0"/>
              <a:t>control string </a:t>
            </a:r>
            <a:r>
              <a:rPr lang="en-US" sz="2600" dirty="0"/>
              <a:t>refers to a string containing certain required formatting information, and </a:t>
            </a:r>
            <a:r>
              <a:rPr lang="en-US" sz="2600" b="1" i="1" dirty="0" err="1" smtClean="0"/>
              <a:t>argl</a:t>
            </a:r>
            <a:r>
              <a:rPr lang="en-US" sz="2600" b="1" i="1" dirty="0" smtClean="0"/>
              <a:t>, arg2</a:t>
            </a:r>
            <a:r>
              <a:rPr lang="en-US" sz="2600" b="1" i="1" dirty="0"/>
              <a:t>, . . . </a:t>
            </a:r>
            <a:r>
              <a:rPr lang="en-US" sz="2600" b="1" i="1" dirty="0" err="1"/>
              <a:t>argn</a:t>
            </a:r>
            <a:r>
              <a:rPr lang="en-US" sz="2600" b="1" i="1" dirty="0"/>
              <a:t> </a:t>
            </a:r>
            <a:r>
              <a:rPr lang="en-US" sz="2600" dirty="0"/>
              <a:t>are arguments that represent the individual input </a:t>
            </a:r>
            <a:r>
              <a:rPr lang="en-US" sz="2600" dirty="0" smtClean="0"/>
              <a:t>data items. </a:t>
            </a:r>
            <a:r>
              <a:rPr lang="en-US" sz="2800" i="1" dirty="0" smtClean="0"/>
              <a:t>The </a:t>
            </a:r>
            <a:r>
              <a:rPr lang="en-US" sz="2800" i="1" dirty="0"/>
              <a:t>arguments </a:t>
            </a:r>
            <a:r>
              <a:rPr lang="en-US" sz="2800" i="1" dirty="0" smtClean="0"/>
              <a:t>are actually </a:t>
            </a:r>
            <a:r>
              <a:rPr lang="en-US" sz="2800" i="1" dirty="0"/>
              <a:t>pointers that indicate where the data items are stored in the computer's memory</a:t>
            </a:r>
            <a:r>
              <a:rPr lang="en-US" sz="2600" i="1" dirty="0" smtClean="0"/>
              <a:t>.</a:t>
            </a:r>
            <a:endParaRPr lang="en-US" sz="26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 smtClean="0"/>
              <a:t>Scanf</a:t>
            </a:r>
            <a:r>
              <a:rPr lang="en-US" sz="3600" b="1" dirty="0" smtClean="0"/>
              <a:t> 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34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The control string consists of individual groups of characters, with one character group for each input </a:t>
            </a:r>
            <a:r>
              <a:rPr lang="en-US" sz="2700" dirty="0" smtClean="0"/>
              <a:t>data item</a:t>
            </a:r>
            <a:r>
              <a:rPr lang="en-US" sz="2700" dirty="0"/>
              <a:t>. </a:t>
            </a:r>
            <a:r>
              <a:rPr lang="en-US" sz="2700" dirty="0" smtClean="0"/>
              <a:t>Each </a:t>
            </a:r>
            <a:r>
              <a:rPr lang="en-US" sz="2700" dirty="0"/>
              <a:t>character group must begin with a percent sign (%). </a:t>
            </a:r>
            <a:endParaRPr lang="en-US" sz="2700" dirty="0" smtClean="0"/>
          </a:p>
          <a:p>
            <a:pPr algn="just"/>
            <a:r>
              <a:rPr lang="en-US" sz="2700" dirty="0" smtClean="0"/>
              <a:t>In </a:t>
            </a:r>
            <a:r>
              <a:rPr lang="en-US" sz="2700" dirty="0"/>
              <a:t>its simplest form, a single character </a:t>
            </a:r>
            <a:r>
              <a:rPr lang="en-US" sz="2700" dirty="0" smtClean="0"/>
              <a:t>group will </a:t>
            </a:r>
            <a:r>
              <a:rPr lang="en-US" sz="2700" dirty="0"/>
              <a:t>consist of the percent sign, followed by a conversion character which indicates the type of </a:t>
            </a:r>
            <a:r>
              <a:rPr lang="en-US" sz="2700" dirty="0" smtClean="0"/>
              <a:t>the corresponding </a:t>
            </a:r>
            <a:r>
              <a:rPr lang="en-US" sz="2700" dirty="0"/>
              <a:t>data item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800" b="1" i="1" dirty="0"/>
              <a:t>Each variable name must be preceded by an ampersand </a:t>
            </a:r>
            <a:r>
              <a:rPr lang="en-US" sz="2800" b="1" i="1" dirty="0" smtClean="0"/>
              <a:t>(&amp;).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3600" b="1" dirty="0" err="1" smtClean="0"/>
              <a:t>Scanf</a:t>
            </a:r>
            <a:r>
              <a:rPr lang="en-US" sz="3600" b="1" dirty="0" smtClean="0"/>
              <a:t> ()</a:t>
            </a:r>
            <a:endParaRPr lang="en-US" sz="3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55" y="1578271"/>
            <a:ext cx="8915401" cy="474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68472" y="1077724"/>
            <a:ext cx="7010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b="1" dirty="0"/>
              <a:t>Commonly Used Conversion Characters for Data Input</a:t>
            </a:r>
            <a:endParaRPr lang="en-US" sz="2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581400"/>
            <a:ext cx="8839200" cy="3200400"/>
          </a:xfrm>
        </p:spPr>
        <p:txBody>
          <a:bodyPr>
            <a:normAutofit/>
          </a:bodyPr>
          <a:lstStyle/>
          <a:p>
            <a:pPr algn="just"/>
            <a:r>
              <a:rPr lang="en-US" sz="2200" dirty="0"/>
              <a:t>Within the </a:t>
            </a:r>
            <a:r>
              <a:rPr lang="en-US" sz="2200" b="1" i="1" dirty="0" err="1"/>
              <a:t>scanf</a:t>
            </a:r>
            <a:r>
              <a:rPr lang="en-US" sz="2200" dirty="0"/>
              <a:t> function, the control string is "%s %d %</a:t>
            </a:r>
            <a:r>
              <a:rPr lang="en-US" sz="2200" dirty="0" smtClean="0"/>
              <a:t>f</a:t>
            </a:r>
            <a:r>
              <a:rPr lang="en-US" sz="2200" dirty="0"/>
              <a:t> </a:t>
            </a:r>
            <a:r>
              <a:rPr lang="en-US" sz="2200" dirty="0" smtClean="0"/>
              <a:t>" </a:t>
            </a:r>
            <a:r>
              <a:rPr lang="en-US" sz="2200" dirty="0"/>
              <a:t>. It contains three character groups. The first </a:t>
            </a:r>
            <a:r>
              <a:rPr lang="en-US" sz="2200" dirty="0" smtClean="0"/>
              <a:t>character group</a:t>
            </a:r>
            <a:r>
              <a:rPr lang="en-US" sz="2200" dirty="0"/>
              <a:t>, %s, indicates that the first argument (item) represents a string. The second character group, %d, indicates that </a:t>
            </a:r>
            <a:r>
              <a:rPr lang="en-US" sz="2200" dirty="0" smtClean="0"/>
              <a:t>the second </a:t>
            </a:r>
            <a:r>
              <a:rPr lang="en-US" sz="2200" dirty="0"/>
              <a:t>argument (&amp;</a:t>
            </a:r>
            <a:r>
              <a:rPr lang="en-US" sz="2200" dirty="0" err="1"/>
              <a:t>partno</a:t>
            </a:r>
            <a:r>
              <a:rPr lang="en-US" sz="2200" dirty="0"/>
              <a:t>) represents a decimal integer value, and the third character group, %</a:t>
            </a:r>
            <a:r>
              <a:rPr lang="en-US" sz="2200" dirty="0" smtClean="0"/>
              <a:t>f , indicates </a:t>
            </a:r>
            <a:r>
              <a:rPr lang="en-US" sz="2200" dirty="0"/>
              <a:t>that the </a:t>
            </a:r>
            <a:r>
              <a:rPr lang="en-US" sz="2200" dirty="0" smtClean="0"/>
              <a:t>third argument </a:t>
            </a:r>
            <a:r>
              <a:rPr lang="en-US" sz="2200" dirty="0"/>
              <a:t>(&amp;cost) represents a floating-point value.</a:t>
            </a:r>
          </a:p>
          <a:p>
            <a:pPr algn="just"/>
            <a:r>
              <a:rPr lang="en-US" sz="2200" dirty="0"/>
              <a:t>Notice that the numerical variables </a:t>
            </a:r>
            <a:r>
              <a:rPr lang="en-US" sz="2200" dirty="0" err="1"/>
              <a:t>partno</a:t>
            </a:r>
            <a:r>
              <a:rPr lang="en-US" sz="2200" dirty="0"/>
              <a:t> and cost are preceded by ampersands within the </a:t>
            </a:r>
            <a:r>
              <a:rPr lang="en-US" sz="2200" dirty="0" err="1"/>
              <a:t>scanf</a:t>
            </a:r>
            <a:r>
              <a:rPr lang="en-US" sz="2200" dirty="0"/>
              <a:t> function. </a:t>
            </a:r>
            <a:r>
              <a:rPr lang="en-US" sz="2200" dirty="0" smtClean="0"/>
              <a:t>An ampersand </a:t>
            </a:r>
            <a:r>
              <a:rPr lang="en-US" sz="2200" dirty="0"/>
              <a:t>does not precede item, however, since item is an array name.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0"/>
            <a:ext cx="5486400" cy="35754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More on </a:t>
            </a:r>
            <a:r>
              <a:rPr lang="en-US" sz="3600" b="1" dirty="0" err="1" smtClean="0"/>
              <a:t>scanf</a:t>
            </a:r>
            <a:r>
              <a:rPr lang="en-US" sz="3600" b="1" dirty="0" smtClean="0"/>
              <a:t>()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C program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5867400" cy="386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More on </a:t>
            </a:r>
            <a:r>
              <a:rPr lang="en-US" sz="3600" b="1" dirty="0" err="1" smtClean="0"/>
              <a:t>scanf</a:t>
            </a:r>
            <a:r>
              <a:rPr lang="en-US" sz="3600" b="1" dirty="0" smtClean="0"/>
              <a:t>()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the program is executed, three integer quantities will be entered from the standard input device (the keyboard).</a:t>
            </a:r>
          </a:p>
          <a:p>
            <a:r>
              <a:rPr lang="en-US" dirty="0"/>
              <a:t>Suppose the input data items are entered </a:t>
            </a:r>
            <a:r>
              <a:rPr lang="en-US" dirty="0" smtClean="0"/>
              <a:t>as </a:t>
            </a:r>
            <a:r>
              <a:rPr lang="en-US" b="1" dirty="0" smtClean="0"/>
              <a:t>1 </a:t>
            </a:r>
            <a:r>
              <a:rPr lang="en-US" b="1" dirty="0"/>
              <a:t>2 </a:t>
            </a:r>
            <a:r>
              <a:rPr lang="en-US" b="1" dirty="0" smtClean="0"/>
              <a:t>3. </a:t>
            </a:r>
            <a:r>
              <a:rPr lang="en-US" dirty="0" smtClean="0"/>
              <a:t>Then </a:t>
            </a:r>
            <a:r>
              <a:rPr lang="en-US" dirty="0"/>
              <a:t>the following assignments will </a:t>
            </a:r>
            <a:r>
              <a:rPr lang="en-US" dirty="0" smtClean="0"/>
              <a:t>result:    </a:t>
            </a:r>
            <a:r>
              <a:rPr lang="pt-BR" dirty="0" smtClean="0"/>
              <a:t>a </a:t>
            </a:r>
            <a:r>
              <a:rPr lang="pt-BR" dirty="0"/>
              <a:t>= 1 , b = 2 , c = 3</a:t>
            </a:r>
          </a:p>
          <a:p>
            <a:r>
              <a:rPr lang="en-US" dirty="0"/>
              <a:t>If the data had been entered </a:t>
            </a:r>
            <a:r>
              <a:rPr lang="en-US" b="1" dirty="0"/>
              <a:t>as</a:t>
            </a:r>
          </a:p>
          <a:p>
            <a:pPr>
              <a:buNone/>
            </a:pPr>
            <a:r>
              <a:rPr lang="en-US" dirty="0" smtClean="0"/>
              <a:t>				123   </a:t>
            </a:r>
            <a:r>
              <a:rPr lang="en-US" dirty="0"/>
              <a:t>456 </a:t>
            </a:r>
            <a:r>
              <a:rPr lang="en-US" dirty="0" smtClean="0"/>
              <a:t>   789</a:t>
            </a:r>
            <a:endParaRPr lang="en-US" dirty="0"/>
          </a:p>
          <a:p>
            <a:pPr>
              <a:buNone/>
            </a:pPr>
            <a:r>
              <a:rPr lang="en-US" dirty="0" smtClean="0"/>
              <a:t>	Then </a:t>
            </a:r>
            <a:r>
              <a:rPr lang="en-US" dirty="0"/>
              <a:t>the assignments would be</a:t>
            </a:r>
          </a:p>
          <a:p>
            <a:pPr>
              <a:buNone/>
            </a:pPr>
            <a:r>
              <a:rPr lang="pt-BR" dirty="0" smtClean="0"/>
              <a:t>			a </a:t>
            </a:r>
            <a:r>
              <a:rPr lang="pt-BR" dirty="0"/>
              <a:t>= 123, b = 456, c = 789</a:t>
            </a:r>
          </a:p>
          <a:p>
            <a:r>
              <a:rPr lang="en-US" dirty="0"/>
              <a:t>Now suppose that the data had been entered </a:t>
            </a:r>
            <a:r>
              <a:rPr lang="en-US" b="1" dirty="0"/>
              <a:t>as</a:t>
            </a:r>
          </a:p>
          <a:p>
            <a:pPr>
              <a:buNone/>
            </a:pPr>
            <a:r>
              <a:rPr lang="en-US" dirty="0" smtClean="0"/>
              <a:t>				123456789</a:t>
            </a:r>
            <a:endParaRPr lang="en-US" dirty="0"/>
          </a:p>
          <a:p>
            <a:pPr>
              <a:buNone/>
            </a:pPr>
            <a:r>
              <a:rPr lang="en-US" dirty="0" smtClean="0"/>
              <a:t>	Then </a:t>
            </a:r>
            <a:r>
              <a:rPr lang="en-US" dirty="0"/>
              <a:t>the assignments would be</a:t>
            </a:r>
          </a:p>
          <a:p>
            <a:pPr>
              <a:buNone/>
            </a:pPr>
            <a:r>
              <a:rPr lang="pt-BR" dirty="0" smtClean="0"/>
              <a:t>			a </a:t>
            </a:r>
            <a:r>
              <a:rPr lang="pt-BR" dirty="0"/>
              <a:t>= 123, b = 456, c = </a:t>
            </a:r>
            <a:r>
              <a:rPr lang="pt-BR" dirty="0" smtClean="0"/>
              <a:t>789</a:t>
            </a:r>
          </a:p>
          <a:p>
            <a:pPr>
              <a:buNone/>
            </a:pPr>
            <a:r>
              <a:rPr lang="en-US" b="1" dirty="0" smtClean="0"/>
              <a:t>	as </a:t>
            </a:r>
            <a:r>
              <a:rPr lang="en-US" b="1" dirty="0"/>
              <a:t>before, since the first three digits would be assigned to a, the next three digits to b, and the last three digits to 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on </a:t>
            </a:r>
            <a:r>
              <a:rPr lang="en-US" b="1" dirty="0" err="1" smtClean="0"/>
              <a:t>scanf</a:t>
            </a:r>
            <a:r>
              <a:rPr lang="en-US" b="1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Finally, suppose that the data had been entered </a:t>
            </a:r>
            <a:r>
              <a:rPr lang="en-US" sz="2700" b="1" dirty="0"/>
              <a:t>as</a:t>
            </a:r>
          </a:p>
          <a:p>
            <a:pPr algn="just">
              <a:buNone/>
            </a:pPr>
            <a:r>
              <a:rPr lang="en-US" sz="2700" dirty="0" smtClean="0"/>
              <a:t>			1234   </a:t>
            </a:r>
            <a:r>
              <a:rPr lang="en-US" sz="2700" dirty="0"/>
              <a:t>5678 </a:t>
            </a:r>
            <a:r>
              <a:rPr lang="en-US" sz="2700" dirty="0" smtClean="0"/>
              <a:t> 9</a:t>
            </a:r>
            <a:endParaRPr lang="en-US" sz="2700" dirty="0"/>
          </a:p>
          <a:p>
            <a:pPr algn="just">
              <a:buNone/>
            </a:pPr>
            <a:r>
              <a:rPr lang="en-US" sz="2700" dirty="0" smtClean="0"/>
              <a:t>	The </a:t>
            </a:r>
            <a:r>
              <a:rPr lang="en-US" sz="2700" dirty="0"/>
              <a:t>resulting assignments would now be</a:t>
            </a:r>
          </a:p>
          <a:p>
            <a:pPr algn="just">
              <a:buNone/>
            </a:pPr>
            <a:r>
              <a:rPr lang="pt-BR" sz="2700" dirty="0" smtClean="0"/>
              <a:t>			a </a:t>
            </a:r>
            <a:r>
              <a:rPr lang="pt-BR" sz="2700" dirty="0"/>
              <a:t>= 123, b = 4, c = 567</a:t>
            </a:r>
          </a:p>
          <a:p>
            <a:pPr algn="just">
              <a:buNone/>
            </a:pPr>
            <a:r>
              <a:rPr lang="en-US" sz="2700" dirty="0" smtClean="0"/>
              <a:t>	The </a:t>
            </a:r>
            <a:r>
              <a:rPr lang="en-US" sz="2700" dirty="0"/>
              <a:t>remaining two digits (8 and 9) would be ignored, unless they were read by a subsequent </a:t>
            </a:r>
            <a:r>
              <a:rPr lang="en-US" sz="2700" dirty="0" err="1"/>
              <a:t>scanf</a:t>
            </a:r>
            <a:r>
              <a:rPr lang="en-US" sz="2700" dirty="0"/>
              <a:t> statement.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623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CSE115</vt:lpstr>
      <vt:lpstr>Input and Output</vt:lpstr>
      <vt:lpstr>Scanf ()</vt:lpstr>
      <vt:lpstr>Scanf ()</vt:lpstr>
      <vt:lpstr>Scanf ()</vt:lpstr>
      <vt:lpstr>Slide 6</vt:lpstr>
      <vt:lpstr>More on scanf()</vt:lpstr>
      <vt:lpstr>More on scanf()</vt:lpstr>
      <vt:lpstr>More on scanf()</vt:lpstr>
      <vt:lpstr>Printf () Function</vt:lpstr>
      <vt:lpstr>Printf () Function</vt:lpstr>
      <vt:lpstr>Printf () Function</vt:lpstr>
      <vt:lpstr>Slide 13</vt:lpstr>
      <vt:lpstr>Let’s Try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25</cp:revision>
  <dcterms:created xsi:type="dcterms:W3CDTF">2015-02-16T03:58:10Z</dcterms:created>
  <dcterms:modified xsi:type="dcterms:W3CDTF">2015-03-01T05:35:41Z</dcterms:modified>
</cp:coreProperties>
</file>