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4" autoAdjust="0"/>
    <p:restoredTop sz="94660"/>
  </p:normalViewPr>
  <p:slideViewPr>
    <p:cSldViewPr>
      <p:cViewPr varScale="1">
        <p:scale>
          <a:sx n="80" d="100"/>
          <a:sy n="80" d="100"/>
        </p:scale>
        <p:origin x="9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0BEC-B310-406E-AEAA-54E62A6352D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B50C-BBFD-45C8-A7C5-5E30880C6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0BEC-B310-406E-AEAA-54E62A6352D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B50C-BBFD-45C8-A7C5-5E30880C6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0BEC-B310-406E-AEAA-54E62A6352D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B50C-BBFD-45C8-A7C5-5E30880C6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0BEC-B310-406E-AEAA-54E62A6352D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B50C-BBFD-45C8-A7C5-5E30880C6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0BEC-B310-406E-AEAA-54E62A6352D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B50C-BBFD-45C8-A7C5-5E30880C6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0BEC-B310-406E-AEAA-54E62A6352D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B50C-BBFD-45C8-A7C5-5E30880C6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0BEC-B310-406E-AEAA-54E62A6352D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B50C-BBFD-45C8-A7C5-5E30880C6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0BEC-B310-406E-AEAA-54E62A6352D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B50C-BBFD-45C8-A7C5-5E30880C6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0BEC-B310-406E-AEAA-54E62A6352D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B50C-BBFD-45C8-A7C5-5E30880C6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0BEC-B310-406E-AEAA-54E62A6352D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B50C-BBFD-45C8-A7C5-5E30880C6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0BEC-B310-406E-AEAA-54E62A6352D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2B50C-BBFD-45C8-A7C5-5E30880C6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70BEC-B310-406E-AEAA-54E62A6352DB}" type="datetimeFigureOut">
              <a:rPr lang="en-US" smtClean="0"/>
              <a:pPr/>
              <a:t>5/30/2016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B50C-BBFD-45C8-A7C5-5E30880C633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CSE115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Lecture 7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r>
              <a:rPr lang="en-US" dirty="0" smtClean="0"/>
              <a:t> (MAY)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Nested if statement-</a:t>
            </a:r>
          </a:p>
          <a:p>
            <a:pPr>
              <a:buNone/>
            </a:pPr>
            <a:r>
              <a:rPr lang="en-US" sz="2800" dirty="0" smtClean="0"/>
              <a:t>	Syntax:</a:t>
            </a:r>
          </a:p>
          <a:p>
            <a:pPr>
              <a:buNone/>
            </a:pPr>
            <a:r>
              <a:rPr lang="en-US" sz="2800" b="1" dirty="0" smtClean="0"/>
              <a:t>		if e1 {</a:t>
            </a:r>
          </a:p>
          <a:p>
            <a:pPr>
              <a:buNone/>
            </a:pPr>
            <a:r>
              <a:rPr lang="en-US" sz="2800" b="1" dirty="0" smtClean="0"/>
              <a:t>			if </a:t>
            </a:r>
            <a:r>
              <a:rPr lang="en-US" sz="2800" b="1" i="1" dirty="0" smtClean="0"/>
              <a:t>e2 s1</a:t>
            </a:r>
          </a:p>
          <a:p>
            <a:pPr>
              <a:buNone/>
            </a:pPr>
            <a:r>
              <a:rPr lang="en-US" sz="2800" b="1" dirty="0" smtClean="0"/>
              <a:t>		}</a:t>
            </a:r>
          </a:p>
          <a:p>
            <a:pPr>
              <a:buNone/>
            </a:pPr>
            <a:r>
              <a:rPr lang="en-US" sz="2800" b="1" dirty="0" smtClean="0"/>
              <a:t>		else </a:t>
            </a:r>
            <a:r>
              <a:rPr lang="en-US" sz="2800" b="1" i="1" dirty="0" smtClean="0"/>
              <a:t>s2</a:t>
            </a:r>
            <a:endParaRPr lang="en-US" sz="28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Branching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600" dirty="0" smtClean="0"/>
              <a:t>	Nested If statement example:</a:t>
            </a:r>
            <a:endParaRPr lang="en-US" sz="26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820690"/>
            <a:ext cx="7010400" cy="4101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990600"/>
            <a:ext cx="7010400" cy="1880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Branching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LOOPING : </a:t>
            </a:r>
            <a:r>
              <a:rPr lang="en-US" sz="3600" dirty="0" smtClean="0"/>
              <a:t>THE</a:t>
            </a:r>
            <a:r>
              <a:rPr lang="en-US" sz="3600" b="1" dirty="0" smtClean="0"/>
              <a:t> </a:t>
            </a:r>
            <a:r>
              <a:rPr lang="en-US" sz="3600" b="1" i="1" dirty="0" smtClean="0"/>
              <a:t>while</a:t>
            </a:r>
            <a:r>
              <a:rPr lang="en-US" sz="3600" b="1" dirty="0" smtClean="0"/>
              <a:t> </a:t>
            </a:r>
            <a:r>
              <a:rPr lang="en-US" sz="3600" dirty="0" smtClean="0"/>
              <a:t>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16" y="914400"/>
            <a:ext cx="8915400" cy="5211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</a:t>
            </a:r>
            <a:r>
              <a:rPr lang="en-US" sz="2800" b="1" dirty="0" smtClean="0"/>
              <a:t> </a:t>
            </a:r>
            <a:r>
              <a:rPr lang="en-US" sz="2800" b="1" i="1" dirty="0" smtClean="0"/>
              <a:t>while</a:t>
            </a:r>
            <a:r>
              <a:rPr lang="en-US" sz="2800" b="1" dirty="0" smtClean="0"/>
              <a:t> </a:t>
            </a:r>
            <a:r>
              <a:rPr lang="en-US" sz="2800" dirty="0" smtClean="0"/>
              <a:t>STATEMENT</a:t>
            </a:r>
          </a:p>
          <a:p>
            <a:pPr algn="just">
              <a:buNone/>
            </a:pPr>
            <a:r>
              <a:rPr lang="en-US" sz="2800" dirty="0" smtClean="0"/>
              <a:t>	The while statement is used to carry out looping operations, in which a group of statements is executed repeatedly, until some condition has been satisfied.</a:t>
            </a:r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b="1" dirty="0" smtClean="0"/>
              <a:t>Syntax:</a:t>
            </a:r>
          </a:p>
          <a:p>
            <a:pPr>
              <a:buNone/>
            </a:pPr>
            <a:r>
              <a:rPr lang="en-US" sz="2800" b="1" dirty="0" smtClean="0"/>
              <a:t>		</a:t>
            </a:r>
            <a:r>
              <a:rPr lang="en-US" sz="2800" b="1" i="1" dirty="0" smtClean="0"/>
              <a:t>while ( expression) statement</a:t>
            </a:r>
          </a:p>
          <a:p>
            <a:pPr algn="just">
              <a:buNone/>
            </a:pPr>
            <a:r>
              <a:rPr lang="en-US" sz="2800" dirty="0" smtClean="0"/>
              <a:t>	The </a:t>
            </a:r>
            <a:r>
              <a:rPr lang="en-US" sz="2800" b="1" i="1" dirty="0" smtClean="0"/>
              <a:t>statement will be executed repeatedly, as long as the expression is true (i.e., as long expression </a:t>
            </a:r>
            <a:r>
              <a:rPr lang="en-US" sz="2800" dirty="0" smtClean="0"/>
              <a:t>has a nonzero value). This statement can be simple or compound, though it is usually a compound statement.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525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700" b="1" dirty="0" smtClean="0"/>
              <a:t>While statement example1:</a:t>
            </a:r>
          </a:p>
          <a:p>
            <a:pPr algn="just"/>
            <a:r>
              <a:rPr lang="en-US" sz="2700" dirty="0" smtClean="0"/>
              <a:t>Suppose we want to display the consecutive digits 0, 1, 2, . . . ,9, with one digit on each line. This can be accomplished with the following program.</a:t>
            </a:r>
            <a:endParaRPr lang="en-US" sz="27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599" y="2894583"/>
            <a:ext cx="6553201" cy="3582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LOOPING : 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</a:t>
            </a: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while</a:t>
            </a:r>
            <a:r>
              <a:rPr kumimoji="0" lang="en-US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STATEMENT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700" dirty="0" smtClean="0"/>
              <a:t>While statement example 2 : Averaging list of numbers</a:t>
            </a:r>
            <a:endParaRPr lang="en-US" sz="27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80709"/>
            <a:ext cx="5513689" cy="5348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LOOPING : </a:t>
            </a:r>
            <a:r>
              <a:rPr lang="en-US" sz="3600" dirty="0" smtClean="0"/>
              <a:t>THE</a:t>
            </a:r>
            <a:r>
              <a:rPr lang="en-US" sz="3600" b="1" dirty="0" smtClean="0"/>
              <a:t> </a:t>
            </a:r>
            <a:r>
              <a:rPr lang="en-US" sz="3600" b="1" i="1" dirty="0" smtClean="0"/>
              <a:t>while</a:t>
            </a:r>
            <a:r>
              <a:rPr lang="en-US" sz="3600" b="1" dirty="0" smtClean="0"/>
              <a:t> </a:t>
            </a:r>
            <a:r>
              <a:rPr lang="en-US" sz="3600" dirty="0" smtClean="0"/>
              <a:t>STATEMENT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700" b="1" dirty="0" smtClean="0"/>
              <a:t>While statement example2 :</a:t>
            </a:r>
            <a:endParaRPr lang="en-US" sz="2700" dirty="0" smtClean="0"/>
          </a:p>
          <a:p>
            <a:pPr>
              <a:buNone/>
            </a:pPr>
            <a:r>
              <a:rPr lang="en-US" sz="2700" dirty="0" smtClean="0"/>
              <a:t>	Output of previous slide program</a:t>
            </a:r>
            <a:endParaRPr lang="en-US" sz="27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371235"/>
            <a:ext cx="4077405" cy="372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LOOPING : </a:t>
            </a:r>
            <a:r>
              <a:rPr lang="en-US" sz="3600" dirty="0" smtClean="0"/>
              <a:t>THE</a:t>
            </a:r>
            <a:r>
              <a:rPr lang="en-US" sz="3600" b="1" dirty="0" smtClean="0"/>
              <a:t> </a:t>
            </a:r>
            <a:r>
              <a:rPr lang="en-US" sz="3600" b="1" i="1" dirty="0" smtClean="0"/>
              <a:t>while</a:t>
            </a:r>
            <a:r>
              <a:rPr lang="en-US" sz="3600" b="1" dirty="0" smtClean="0"/>
              <a:t> </a:t>
            </a:r>
            <a:r>
              <a:rPr lang="en-US" sz="3600" dirty="0" smtClean="0"/>
              <a:t>STATEMENT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Syntax:</a:t>
            </a:r>
          </a:p>
          <a:p>
            <a:pPr algn="just">
              <a:buNone/>
            </a:pPr>
            <a:r>
              <a:rPr lang="en-US" sz="2800" b="1" dirty="0" smtClean="0"/>
              <a:t>		do </a:t>
            </a:r>
            <a:r>
              <a:rPr lang="en-US" sz="2800" b="1" i="1" dirty="0" smtClean="0"/>
              <a:t>statement while (expression);</a:t>
            </a:r>
          </a:p>
          <a:p>
            <a:pPr algn="just">
              <a:buNone/>
            </a:pPr>
            <a:r>
              <a:rPr lang="en-US" sz="2800" dirty="0" smtClean="0"/>
              <a:t>	The statement will be executed repeatedly, as long as the value of expression is true (i.e., is nonzero).</a:t>
            </a:r>
          </a:p>
          <a:p>
            <a:pPr algn="just">
              <a:buNone/>
            </a:pPr>
            <a:r>
              <a:rPr lang="en-US" sz="2800" dirty="0" smtClean="0"/>
              <a:t>	</a:t>
            </a:r>
            <a:r>
              <a:rPr lang="en-US" sz="2800" u="sng" dirty="0" smtClean="0"/>
              <a:t>Notice that statement will always be executed at least once</a:t>
            </a:r>
            <a:r>
              <a:rPr lang="en-US" sz="2800" dirty="0" smtClean="0"/>
              <a:t>, since the test for repetition does not occur until the end of the first pass through the loop.</a:t>
            </a:r>
          </a:p>
          <a:p>
            <a:pPr algn="just">
              <a:buNone/>
            </a:pPr>
            <a:endParaRPr lang="en-US" sz="2800" dirty="0" smtClean="0"/>
          </a:p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What is the difference between while and do-while ?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LOOPING : </a:t>
            </a:r>
            <a:r>
              <a:rPr lang="en-US" sz="3600" dirty="0" smtClean="0"/>
              <a:t>THE</a:t>
            </a:r>
            <a:r>
              <a:rPr lang="en-US" sz="3600" b="1" dirty="0" smtClean="0"/>
              <a:t> </a:t>
            </a:r>
            <a:r>
              <a:rPr lang="en-US" sz="3600" b="1" i="1" dirty="0" smtClean="0"/>
              <a:t>do</a:t>
            </a:r>
            <a:r>
              <a:rPr lang="en-US" sz="3600" b="1" dirty="0" smtClean="0"/>
              <a:t>-</a:t>
            </a:r>
            <a:r>
              <a:rPr lang="en-US" sz="3600" b="1" i="1" dirty="0" smtClean="0"/>
              <a:t>while</a:t>
            </a:r>
            <a:r>
              <a:rPr lang="en-US" sz="3600" b="1" dirty="0" smtClean="0"/>
              <a:t> </a:t>
            </a:r>
            <a:r>
              <a:rPr lang="en-US" sz="3600" dirty="0" smtClean="0"/>
              <a:t>STATEMENT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Consecutive Integer Quantities</a:t>
            </a:r>
            <a:endParaRPr lang="en-US" sz="28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1" y="2272147"/>
            <a:ext cx="5827246" cy="2680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LOOPING : </a:t>
            </a:r>
            <a:r>
              <a:rPr lang="en-US" sz="3600" dirty="0" smtClean="0"/>
              <a:t>THE</a:t>
            </a:r>
            <a:r>
              <a:rPr lang="en-US" sz="3600" b="1" dirty="0" smtClean="0"/>
              <a:t> </a:t>
            </a:r>
            <a:r>
              <a:rPr lang="en-US" sz="3600" b="1" i="1" dirty="0" smtClean="0"/>
              <a:t>do</a:t>
            </a:r>
            <a:r>
              <a:rPr lang="en-US" sz="3600" b="1" dirty="0" smtClean="0"/>
              <a:t>-</a:t>
            </a:r>
            <a:r>
              <a:rPr lang="en-US" sz="3600" b="1" i="1" dirty="0" smtClean="0"/>
              <a:t>while</a:t>
            </a:r>
            <a:r>
              <a:rPr lang="en-US" sz="3600" b="1" dirty="0" smtClean="0"/>
              <a:t> </a:t>
            </a:r>
            <a:r>
              <a:rPr lang="en-US" sz="3600" dirty="0" smtClean="0"/>
              <a:t>STATEMENT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LOOPING: THE </a:t>
            </a:r>
            <a:r>
              <a:rPr lang="en-US" sz="3600" b="1" i="1" dirty="0" smtClean="0"/>
              <a:t>for</a:t>
            </a:r>
            <a:r>
              <a:rPr lang="en-US" sz="3600" b="1" dirty="0" smtClean="0"/>
              <a:t> STATEMENT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 smtClean="0"/>
              <a:t>Syntax:</a:t>
            </a:r>
          </a:p>
          <a:p>
            <a:pPr>
              <a:buNone/>
            </a:pPr>
            <a:r>
              <a:rPr lang="en-US" b="1" dirty="0" smtClean="0"/>
              <a:t>		for ( </a:t>
            </a:r>
            <a:r>
              <a:rPr lang="en-US" b="1" i="1" dirty="0" smtClean="0"/>
              <a:t>expression 1; expression 2; expression 3) statement</a:t>
            </a:r>
          </a:p>
          <a:p>
            <a:pPr>
              <a:buNone/>
            </a:pPr>
            <a:r>
              <a:rPr lang="en-US" dirty="0" smtClean="0"/>
              <a:t>		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sz="3400" dirty="0" smtClean="0"/>
              <a:t>where expression 1 is used to </a:t>
            </a:r>
            <a:r>
              <a:rPr lang="en-US" sz="3400" u="sng" dirty="0" smtClean="0"/>
              <a:t>initialize</a:t>
            </a:r>
            <a:r>
              <a:rPr lang="en-US" sz="3400" dirty="0" smtClean="0"/>
              <a:t> some parameter (called an index) that controls the looping action.</a:t>
            </a:r>
          </a:p>
          <a:p>
            <a:pPr algn="just">
              <a:buNone/>
            </a:pPr>
            <a:r>
              <a:rPr lang="en-US" sz="3400" dirty="0" smtClean="0"/>
              <a:t>	</a:t>
            </a:r>
          </a:p>
          <a:p>
            <a:pPr algn="just">
              <a:buNone/>
            </a:pPr>
            <a:r>
              <a:rPr lang="en-US" sz="3400" dirty="0" smtClean="0"/>
              <a:t>	Expression 2 represents a condition that must be true for the loop to continue execution.</a:t>
            </a:r>
          </a:p>
          <a:p>
            <a:pPr algn="just">
              <a:buNone/>
            </a:pPr>
            <a:endParaRPr lang="en-US" sz="3400" dirty="0" smtClean="0"/>
          </a:p>
          <a:p>
            <a:pPr algn="just">
              <a:buNone/>
            </a:pPr>
            <a:r>
              <a:rPr lang="en-US" sz="3400" dirty="0" smtClean="0"/>
              <a:t>	Expression3 is used to alter the value of the parameter initially assigned by expression 1. Typically, expression 1 is an assignment expression, expression 2 is a logical expression and expression 3 is a unary expression or an assignment expression.</a:t>
            </a:r>
            <a:endParaRPr lang="en-US" sz="3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Consecutive Integer Quantities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362200"/>
            <a:ext cx="6172200" cy="2832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LOOPING: THE </a:t>
            </a:r>
            <a:r>
              <a:rPr lang="en-US" sz="3600" b="1" i="1" dirty="0" smtClean="0"/>
              <a:t>for</a:t>
            </a:r>
            <a:r>
              <a:rPr lang="en-US" sz="3600" b="1" dirty="0" smtClean="0"/>
              <a:t> STATEMENT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dirty="0" smtClean="0"/>
              <a:t>Control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US" sz="2700" dirty="0" smtClean="0"/>
              <a:t>Averaging a list of numbers</a:t>
            </a:r>
            <a:endParaRPr lang="en-US" sz="27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295400"/>
            <a:ext cx="5072063" cy="291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191000"/>
            <a:ext cx="5476875" cy="2672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97662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LOOPING: THE </a:t>
            </a:r>
            <a:r>
              <a:rPr lang="en-US" sz="3600" b="1" i="1" dirty="0" smtClean="0"/>
              <a:t>for</a:t>
            </a:r>
            <a:r>
              <a:rPr lang="en-US" sz="3600" b="1" dirty="0" smtClean="0"/>
              <a:t> STATEMENT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Branching</a:t>
            </a:r>
            <a:endParaRPr lang="en-US" sz="3600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i="1" dirty="0"/>
              <a:t>if </a:t>
            </a:r>
            <a:r>
              <a:rPr lang="en-US" b="1" i="1" dirty="0" smtClean="0"/>
              <a:t> </a:t>
            </a:r>
            <a:r>
              <a:rPr lang="en-US" dirty="0" smtClean="0"/>
              <a:t>STATEMENT</a:t>
            </a:r>
          </a:p>
          <a:p>
            <a:pPr>
              <a:buNone/>
            </a:pPr>
            <a:r>
              <a:rPr lang="en-US" b="1" dirty="0" smtClean="0"/>
              <a:t>Syntax:</a:t>
            </a:r>
          </a:p>
          <a:p>
            <a:pPr>
              <a:buNone/>
            </a:pPr>
            <a:r>
              <a:rPr lang="en-US" b="1" dirty="0" smtClean="0"/>
              <a:t>		if </a:t>
            </a:r>
            <a:r>
              <a:rPr lang="en-US" b="1" dirty="0"/>
              <a:t>( </a:t>
            </a:r>
            <a:r>
              <a:rPr lang="en-US" b="1" i="1" dirty="0"/>
              <a:t>expression) statement</a:t>
            </a:r>
          </a:p>
          <a:p>
            <a:pPr algn="just">
              <a:buNone/>
            </a:pPr>
            <a:r>
              <a:rPr lang="en-US" dirty="0" smtClean="0"/>
              <a:t>	</a:t>
            </a:r>
            <a:r>
              <a:rPr lang="en-US" sz="2800" dirty="0" smtClean="0"/>
              <a:t>The </a:t>
            </a:r>
            <a:r>
              <a:rPr lang="en-US" sz="2800" b="1" i="1" dirty="0"/>
              <a:t>expression</a:t>
            </a:r>
            <a:r>
              <a:rPr lang="en-US" sz="2800" dirty="0"/>
              <a:t> must be placed in parentheses, as shown. In this form, the </a:t>
            </a:r>
            <a:r>
              <a:rPr lang="en-US" sz="2800" b="1" i="1" dirty="0"/>
              <a:t>statement</a:t>
            </a:r>
            <a:r>
              <a:rPr lang="en-US" sz="2800" dirty="0"/>
              <a:t> will be </a:t>
            </a:r>
            <a:r>
              <a:rPr lang="en-US" sz="2800" dirty="0" smtClean="0"/>
              <a:t>executed only </a:t>
            </a:r>
            <a:r>
              <a:rPr lang="en-US" sz="2800" dirty="0"/>
              <a:t>if the expression has a nonzero value (i.e., if expression is true). If the expression has a value </a:t>
            </a:r>
            <a:r>
              <a:rPr lang="en-US" sz="2800" dirty="0" smtClean="0"/>
              <a:t>of zero </a:t>
            </a:r>
            <a:r>
              <a:rPr lang="en-US" sz="2800" dirty="0"/>
              <a:t>(i.e., if expression is false), then the statement will be ignored.</a:t>
            </a:r>
          </a:p>
          <a:p>
            <a:pPr algn="just">
              <a:buNone/>
            </a:pPr>
            <a:r>
              <a:rPr lang="en-US" sz="2800" dirty="0" smtClean="0"/>
              <a:t>	The </a:t>
            </a:r>
            <a:r>
              <a:rPr lang="en-US" sz="2800" i="1" dirty="0"/>
              <a:t>statement</a:t>
            </a:r>
            <a:r>
              <a:rPr lang="en-US" sz="2800" dirty="0"/>
              <a:t> can be either simple or compound</a:t>
            </a:r>
            <a:r>
              <a:rPr lang="en-US" sz="2800" dirty="0" smtClean="0"/>
              <a:t>.</a:t>
            </a:r>
          </a:p>
          <a:p>
            <a:pPr algn="just">
              <a:buNone/>
            </a:pPr>
            <a:r>
              <a:rPr lang="en-US" sz="2800" dirty="0" smtClean="0"/>
              <a:t>Example : 1) </a:t>
            </a:r>
            <a:r>
              <a:rPr lang="pt-BR" sz="2800" b="1" dirty="0"/>
              <a:t>if( x </a:t>
            </a:r>
            <a:r>
              <a:rPr lang="pt-BR" sz="2800" b="1" i="1" dirty="0" smtClean="0"/>
              <a:t>&lt; </a:t>
            </a:r>
            <a:r>
              <a:rPr lang="pt-BR" sz="2800" b="1" i="1" dirty="0"/>
              <a:t>0) </a:t>
            </a:r>
            <a:endParaRPr lang="pt-BR" sz="2800" b="1" i="1" dirty="0" smtClean="0"/>
          </a:p>
          <a:p>
            <a:pPr algn="just">
              <a:buNone/>
            </a:pPr>
            <a:r>
              <a:rPr lang="pt-BR" sz="2800" b="1" i="1" dirty="0"/>
              <a:t>	</a:t>
            </a:r>
            <a:r>
              <a:rPr lang="pt-BR" sz="2800" b="1" i="1" dirty="0" smtClean="0"/>
              <a:t>		printf </a:t>
            </a:r>
            <a:r>
              <a:rPr lang="pt-BR" sz="2800" b="1" i="1" dirty="0"/>
              <a:t>( "%f' I , x ) </a:t>
            </a:r>
            <a:r>
              <a:rPr lang="pt-BR" sz="2800" b="1" i="1" dirty="0" smtClean="0"/>
              <a:t>;</a:t>
            </a:r>
          </a:p>
          <a:p>
            <a:pPr algn="just">
              <a:buNone/>
            </a:pPr>
            <a:endParaRPr lang="pt-BR" sz="2800" b="1" i="1" dirty="0" smtClean="0"/>
          </a:p>
          <a:p>
            <a:pPr>
              <a:buNone/>
            </a:pPr>
            <a:r>
              <a:rPr lang="pt-BR" sz="2800" b="1" i="1" dirty="0" smtClean="0"/>
              <a:t>		</a:t>
            </a:r>
            <a:r>
              <a:rPr lang="pt-BR" sz="2800" dirty="0" smtClean="0"/>
              <a:t>     2</a:t>
            </a:r>
            <a:r>
              <a:rPr lang="pt-BR" sz="2800" b="1" dirty="0" smtClean="0"/>
              <a:t>) </a:t>
            </a:r>
            <a:r>
              <a:rPr lang="en-US" sz="2800" b="1" dirty="0"/>
              <a:t>if (x </a:t>
            </a:r>
            <a:r>
              <a:rPr lang="en-US" sz="2800" b="1" dirty="0" smtClean="0"/>
              <a:t>&lt;= </a:t>
            </a:r>
            <a:r>
              <a:rPr lang="en-US" sz="2800" b="1" dirty="0"/>
              <a:t>3.0) {</a:t>
            </a:r>
          </a:p>
          <a:p>
            <a:pPr>
              <a:buNone/>
            </a:pPr>
            <a:r>
              <a:rPr lang="en-US" sz="2800" b="1" dirty="0" smtClean="0"/>
              <a:t>			y </a:t>
            </a:r>
            <a:r>
              <a:rPr lang="en-US" sz="2800" b="1" dirty="0"/>
              <a:t>= 3 * </a:t>
            </a:r>
            <a:r>
              <a:rPr lang="en-US" sz="2800" b="1" dirty="0" err="1"/>
              <a:t>pow</a:t>
            </a:r>
            <a:r>
              <a:rPr lang="en-US" sz="2800" b="1" dirty="0"/>
              <a:t>(x, 2 ) ;</a:t>
            </a:r>
          </a:p>
          <a:p>
            <a:pPr>
              <a:buNone/>
            </a:pPr>
            <a:r>
              <a:rPr lang="pt-BR" sz="2800" b="1" dirty="0" smtClean="0"/>
              <a:t>			printf </a:t>
            </a:r>
            <a:r>
              <a:rPr lang="pt-BR" sz="2800" b="1" dirty="0"/>
              <a:t>( "%f\n", y) ;</a:t>
            </a:r>
          </a:p>
          <a:p>
            <a:pPr>
              <a:buNone/>
            </a:pPr>
            <a:r>
              <a:rPr lang="en-US" sz="2800" b="1" dirty="0" smtClean="0"/>
              <a:t>			}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r>
              <a:rPr lang="en-US" dirty="0" smtClean="0"/>
              <a:t>If statement example: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721" y="1270488"/>
            <a:ext cx="7682279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203" y="2946888"/>
            <a:ext cx="7748222" cy="375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Branching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16" y="1600200"/>
            <a:ext cx="8915400" cy="4525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b="1" i="1" dirty="0" smtClean="0"/>
              <a:t>if - else </a:t>
            </a:r>
            <a:r>
              <a:rPr lang="en-US" sz="2800" dirty="0" smtClean="0"/>
              <a:t>STATEMENT</a:t>
            </a:r>
          </a:p>
          <a:p>
            <a:pPr algn="just">
              <a:buNone/>
            </a:pPr>
            <a:r>
              <a:rPr lang="en-US" sz="2800" dirty="0" smtClean="0"/>
              <a:t>	Syntax:</a:t>
            </a:r>
          </a:p>
          <a:p>
            <a:pPr algn="just">
              <a:buNone/>
            </a:pPr>
            <a:r>
              <a:rPr lang="en-US" sz="2800" b="1" dirty="0" smtClean="0"/>
              <a:t>		if </a:t>
            </a:r>
            <a:r>
              <a:rPr lang="en-US" sz="2800" b="1" i="1" dirty="0" smtClean="0"/>
              <a:t>(expression) statement 1 else statement 2</a:t>
            </a:r>
          </a:p>
          <a:p>
            <a:pPr algn="just">
              <a:buNone/>
            </a:pPr>
            <a:r>
              <a:rPr lang="en-US" sz="2800" dirty="0" smtClean="0"/>
              <a:t>	If the expression has a nonzero value (i.e., if expression is true), then statement1 will be executed. Otherwise (i.e., if expression is false), statement2 will be executed.</a:t>
            </a:r>
          </a:p>
          <a:p>
            <a:r>
              <a:rPr lang="en-US" sz="2800" dirty="0" smtClean="0"/>
              <a:t>Example:	 </a:t>
            </a:r>
            <a:r>
              <a:rPr lang="en-US" sz="2800" b="1" dirty="0" smtClean="0"/>
              <a:t>if (x &lt;= 3)</a:t>
            </a:r>
          </a:p>
          <a:p>
            <a:pPr>
              <a:buNone/>
            </a:pPr>
            <a:r>
              <a:rPr lang="en-US" sz="2800" b="1" dirty="0" smtClean="0"/>
              <a:t>				y = 3 * </a:t>
            </a:r>
            <a:r>
              <a:rPr lang="en-US" sz="2800" b="1" dirty="0" err="1" smtClean="0"/>
              <a:t>pow</a:t>
            </a:r>
            <a:r>
              <a:rPr lang="en-US" sz="2800" b="1" dirty="0" smtClean="0"/>
              <a:t>(x, 2 ) ;</a:t>
            </a:r>
          </a:p>
          <a:p>
            <a:pPr>
              <a:buNone/>
            </a:pPr>
            <a:r>
              <a:rPr lang="en-US" sz="2800" b="1" dirty="0" smtClean="0"/>
              <a:t>			else</a:t>
            </a:r>
          </a:p>
          <a:p>
            <a:pPr>
              <a:buNone/>
            </a:pPr>
            <a:r>
              <a:rPr lang="es-ES" sz="2800" b="1" dirty="0" smtClean="0"/>
              <a:t>				y = 2 * </a:t>
            </a:r>
            <a:r>
              <a:rPr lang="es-ES" sz="2800" b="1" dirty="0" err="1" smtClean="0"/>
              <a:t>pow</a:t>
            </a:r>
            <a:r>
              <a:rPr lang="es-ES" sz="2800" b="1" dirty="0" smtClean="0"/>
              <a:t>(x - 3 ) , 2 ) ;</a:t>
            </a:r>
            <a:endParaRPr lang="en-US" sz="2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Branching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600" dirty="0" smtClean="0"/>
              <a:t>If-else statement example</a:t>
            </a:r>
            <a:endParaRPr lang="en-US" sz="2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1292301"/>
            <a:ext cx="6705599" cy="5413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Branching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b="1" i="1" dirty="0" smtClean="0"/>
              <a:t>if - else if – else </a:t>
            </a:r>
            <a:r>
              <a:rPr lang="en-US" dirty="0" smtClean="0"/>
              <a:t>STATEMENT</a:t>
            </a:r>
          </a:p>
          <a:p>
            <a:pPr algn="just">
              <a:buNone/>
            </a:pPr>
            <a:r>
              <a:rPr lang="en-US" dirty="0" smtClean="0"/>
              <a:t>	Syntax: </a:t>
            </a:r>
          </a:p>
          <a:p>
            <a:pPr algn="just">
              <a:buNone/>
            </a:pPr>
            <a:r>
              <a:rPr lang="en-US" b="1" dirty="0" smtClean="0"/>
              <a:t>		if </a:t>
            </a:r>
            <a:r>
              <a:rPr lang="en-US" b="1" i="1" dirty="0" smtClean="0"/>
              <a:t>(expression1)</a:t>
            </a:r>
          </a:p>
          <a:p>
            <a:pPr algn="just">
              <a:buNone/>
            </a:pPr>
            <a:r>
              <a:rPr lang="en-US" b="1" i="1" dirty="0" smtClean="0"/>
              <a:t>			 statement 1 </a:t>
            </a:r>
          </a:p>
          <a:p>
            <a:pPr algn="just">
              <a:buNone/>
            </a:pPr>
            <a:r>
              <a:rPr lang="en-US" b="1" i="1" dirty="0" smtClean="0"/>
              <a:t>		else if </a:t>
            </a:r>
            <a:r>
              <a:rPr lang="en-US" b="1" dirty="0" smtClean="0"/>
              <a:t> </a:t>
            </a:r>
            <a:r>
              <a:rPr lang="en-US" b="1" i="1" dirty="0" smtClean="0"/>
              <a:t>(expression2)  </a:t>
            </a:r>
          </a:p>
          <a:p>
            <a:pPr algn="just">
              <a:buNone/>
            </a:pPr>
            <a:r>
              <a:rPr lang="en-US" b="1" i="1" dirty="0" smtClean="0"/>
              <a:t>			statement 2</a:t>
            </a:r>
          </a:p>
          <a:p>
            <a:pPr algn="just">
              <a:buNone/>
            </a:pPr>
            <a:r>
              <a:rPr lang="en-US" b="1" i="1" dirty="0" smtClean="0"/>
              <a:t>		else if </a:t>
            </a:r>
            <a:r>
              <a:rPr lang="en-US" b="1" dirty="0" smtClean="0"/>
              <a:t> </a:t>
            </a:r>
            <a:r>
              <a:rPr lang="en-US" b="1" i="1" dirty="0" smtClean="0"/>
              <a:t>(expression3)  </a:t>
            </a:r>
          </a:p>
          <a:p>
            <a:pPr algn="just">
              <a:buNone/>
            </a:pPr>
            <a:r>
              <a:rPr lang="en-US" b="1" i="1" dirty="0" smtClean="0"/>
              <a:t>			statement 3</a:t>
            </a:r>
          </a:p>
          <a:p>
            <a:pPr algn="just">
              <a:buNone/>
            </a:pPr>
            <a:r>
              <a:rPr lang="en-US" b="1" i="1" dirty="0" smtClean="0"/>
              <a:t>		else </a:t>
            </a:r>
          </a:p>
          <a:p>
            <a:pPr algn="just">
              <a:buNone/>
            </a:pPr>
            <a:r>
              <a:rPr lang="en-US" b="1" i="1" dirty="0" smtClean="0"/>
              <a:t>			statement 4</a:t>
            </a:r>
          </a:p>
          <a:p>
            <a:pPr algn="just">
              <a:buNone/>
            </a:pPr>
            <a:endParaRPr lang="en-US" b="1" i="1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Branching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 </a:t>
            </a:r>
            <a:r>
              <a:rPr lang="en-US" sz="2400" b="1" i="1" dirty="0" smtClean="0"/>
              <a:t>if - else if – else </a:t>
            </a:r>
            <a:r>
              <a:rPr lang="en-US" sz="2200" dirty="0" smtClean="0"/>
              <a:t> </a:t>
            </a:r>
            <a:r>
              <a:rPr lang="en-US" sz="2200" dirty="0"/>
              <a:t>Example:</a:t>
            </a:r>
            <a:endParaRPr lang="en-US" sz="2200" b="1" dirty="0"/>
          </a:p>
          <a:p>
            <a:pPr lvl="1">
              <a:lnSpc>
                <a:spcPct val="90000"/>
              </a:lnSpc>
              <a:buFontTx/>
              <a:buNone/>
            </a:pPr>
            <a:endParaRPr lang="en-US" sz="1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chemeClr val="hlink"/>
                </a:solidFill>
              </a:rPr>
              <a:t>#include &lt;</a:t>
            </a:r>
            <a:r>
              <a:rPr lang="en-US" sz="2400" dirty="0" err="1">
                <a:solidFill>
                  <a:schemeClr val="hlink"/>
                </a:solidFill>
              </a:rPr>
              <a:t>stdio.h</a:t>
            </a:r>
            <a:r>
              <a:rPr lang="en-US" sz="2400" dirty="0">
                <a:solidFill>
                  <a:schemeClr val="hlink"/>
                </a:solidFill>
              </a:rPr>
              <a:t>&gt;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err="1" smtClean="0">
                <a:solidFill>
                  <a:schemeClr val="hlink"/>
                </a:solidFill>
              </a:rPr>
              <a:t>int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>
                <a:solidFill>
                  <a:schemeClr val="hlink"/>
                </a:solidFill>
              </a:rPr>
              <a:t>main ()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{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		</a:t>
            </a:r>
            <a:r>
              <a:rPr lang="en-US" sz="2400" dirty="0" err="1" smtClean="0">
                <a:solidFill>
                  <a:schemeClr val="hlink"/>
                </a:solidFill>
              </a:rPr>
              <a:t>int</a:t>
            </a:r>
            <a:r>
              <a:rPr lang="en-US" sz="2400" dirty="0" smtClean="0">
                <a:solidFill>
                  <a:schemeClr val="hlink"/>
                </a:solidFill>
              </a:rPr>
              <a:t> </a:t>
            </a:r>
            <a:r>
              <a:rPr lang="en-US" sz="2400" dirty="0" err="1" smtClean="0">
                <a:solidFill>
                  <a:schemeClr val="hlink"/>
                </a:solidFill>
              </a:rPr>
              <a:t>x,y</a:t>
            </a:r>
            <a:r>
              <a:rPr lang="en-US" sz="2400" dirty="0" smtClean="0">
                <a:solidFill>
                  <a:schemeClr val="hlink"/>
                </a:solidFill>
              </a:rPr>
              <a:t>;</a:t>
            </a:r>
            <a:endParaRPr lang="en-US" sz="2400" dirty="0">
              <a:solidFill>
                <a:schemeClr val="hlink"/>
              </a:solidFill>
            </a:endParaRP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err="1">
                <a:solidFill>
                  <a:schemeClr val="hlink"/>
                </a:solidFill>
              </a:rPr>
              <a:t>printf</a:t>
            </a:r>
            <a:r>
              <a:rPr lang="en-US" dirty="0">
                <a:solidFill>
                  <a:schemeClr val="hlink"/>
                </a:solidFill>
              </a:rPr>
              <a:t> ("\</a:t>
            </a:r>
            <a:r>
              <a:rPr lang="en-US" dirty="0" err="1">
                <a:solidFill>
                  <a:schemeClr val="hlink"/>
                </a:solidFill>
              </a:rPr>
              <a:t>nInput</a:t>
            </a:r>
            <a:r>
              <a:rPr lang="en-US" dirty="0">
                <a:solidFill>
                  <a:schemeClr val="hlink"/>
                </a:solidFill>
              </a:rPr>
              <a:t> an integer value for x: ");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err="1">
                <a:solidFill>
                  <a:schemeClr val="hlink"/>
                </a:solidFill>
              </a:rPr>
              <a:t>scanf</a:t>
            </a:r>
            <a:r>
              <a:rPr lang="en-US" dirty="0">
                <a:solidFill>
                  <a:schemeClr val="hlink"/>
                </a:solidFill>
              </a:rPr>
              <a:t> ("%d", &amp;x);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err="1">
                <a:solidFill>
                  <a:schemeClr val="hlink"/>
                </a:solidFill>
              </a:rPr>
              <a:t>printf</a:t>
            </a:r>
            <a:r>
              <a:rPr lang="en-US" dirty="0">
                <a:solidFill>
                  <a:schemeClr val="hlink"/>
                </a:solidFill>
              </a:rPr>
              <a:t> ("\</a:t>
            </a:r>
            <a:r>
              <a:rPr lang="en-US" dirty="0" err="1">
                <a:solidFill>
                  <a:schemeClr val="hlink"/>
                </a:solidFill>
              </a:rPr>
              <a:t>nInput</a:t>
            </a:r>
            <a:r>
              <a:rPr lang="en-US" dirty="0">
                <a:solidFill>
                  <a:schemeClr val="hlink"/>
                </a:solidFill>
              </a:rPr>
              <a:t> an integer value for y: ");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 err="1">
                <a:solidFill>
                  <a:schemeClr val="hlink"/>
                </a:solidFill>
              </a:rPr>
              <a:t>scanf</a:t>
            </a:r>
            <a:r>
              <a:rPr lang="en-US" dirty="0">
                <a:solidFill>
                  <a:schemeClr val="hlink"/>
                </a:solidFill>
              </a:rPr>
              <a:t> ("%</a:t>
            </a:r>
            <a:r>
              <a:rPr lang="en-US" dirty="0" err="1">
                <a:solidFill>
                  <a:schemeClr val="hlink"/>
                </a:solidFill>
              </a:rPr>
              <a:t>d",&amp;y</a:t>
            </a:r>
            <a:r>
              <a:rPr lang="en-US" dirty="0">
                <a:solidFill>
                  <a:schemeClr val="hlink"/>
                </a:solidFill>
              </a:rPr>
              <a:t>);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solidFill>
                  <a:schemeClr val="hlink"/>
                </a:solidFill>
              </a:rPr>
              <a:t>if (x==y)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dirty="0" err="1">
                <a:solidFill>
                  <a:schemeClr val="hlink"/>
                </a:solidFill>
              </a:rPr>
              <a:t>printf</a:t>
            </a:r>
            <a:r>
              <a:rPr lang="en-US" sz="2400" dirty="0">
                <a:solidFill>
                  <a:schemeClr val="hlink"/>
                </a:solidFill>
              </a:rPr>
              <a:t> ("x is equal to y\n");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solidFill>
                  <a:schemeClr val="hlink"/>
                </a:solidFill>
              </a:rPr>
              <a:t>else if (x &gt; y)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dirty="0" err="1">
                <a:solidFill>
                  <a:schemeClr val="hlink"/>
                </a:solidFill>
              </a:rPr>
              <a:t>printf</a:t>
            </a:r>
            <a:r>
              <a:rPr lang="en-US" sz="2400" dirty="0">
                <a:solidFill>
                  <a:schemeClr val="hlink"/>
                </a:solidFill>
              </a:rPr>
              <a:t> ("x is greater than y\n");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solidFill>
                  <a:schemeClr val="hlink"/>
                </a:solidFill>
              </a:rPr>
              <a:t>else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sz="2400" dirty="0" err="1">
                <a:solidFill>
                  <a:schemeClr val="hlink"/>
                </a:solidFill>
              </a:rPr>
              <a:t>printf</a:t>
            </a:r>
            <a:r>
              <a:rPr lang="en-US" sz="2400" dirty="0">
                <a:solidFill>
                  <a:schemeClr val="hlink"/>
                </a:solidFill>
              </a:rPr>
              <a:t> ("x is smaller than y\n");</a:t>
            </a:r>
          </a:p>
          <a:p>
            <a:pPr lvl="2">
              <a:lnSpc>
                <a:spcPct val="90000"/>
              </a:lnSpc>
              <a:buFont typeface="Monotype Sorts" pitchFamily="2" charset="2"/>
              <a:buNone/>
            </a:pPr>
            <a:r>
              <a:rPr lang="en-US" dirty="0">
                <a:solidFill>
                  <a:schemeClr val="hlink"/>
                </a:solidFill>
              </a:rPr>
              <a:t>return 0;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}</a:t>
            </a:r>
            <a:endParaRPr lang="en-US" sz="2400" dirty="0">
              <a:solidFill>
                <a:schemeClr val="hlink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63562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Branching</a:t>
            </a:r>
            <a:endParaRPr lang="en-US" sz="3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389" y="1"/>
            <a:ext cx="828441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705" y="3124200"/>
            <a:ext cx="8229599" cy="372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183</Words>
  <Application>Microsoft Office PowerPoint</Application>
  <PresentationFormat>On-screen Show (4:3)</PresentationFormat>
  <Paragraphs>106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Monotype Sorts</vt:lpstr>
      <vt:lpstr>Office Theme</vt:lpstr>
      <vt:lpstr>CSE115</vt:lpstr>
      <vt:lpstr>Control Statement</vt:lpstr>
      <vt:lpstr>Branching</vt:lpstr>
      <vt:lpstr>Branching</vt:lpstr>
      <vt:lpstr>Branching</vt:lpstr>
      <vt:lpstr>Branching</vt:lpstr>
      <vt:lpstr>Branching</vt:lpstr>
      <vt:lpstr>Branching</vt:lpstr>
      <vt:lpstr>PowerPoint Presentation</vt:lpstr>
      <vt:lpstr>Branching</vt:lpstr>
      <vt:lpstr>Branching</vt:lpstr>
      <vt:lpstr>LOOPING : THE while STATEMENT</vt:lpstr>
      <vt:lpstr>PowerPoint Presentation</vt:lpstr>
      <vt:lpstr>LOOPING : THE while STATEMENT</vt:lpstr>
      <vt:lpstr>LOOPING : THE while STATEMENT</vt:lpstr>
      <vt:lpstr>LOOPING : THE do-while STATEMENT</vt:lpstr>
      <vt:lpstr>LOOPING : THE do-while STATEMENT</vt:lpstr>
      <vt:lpstr>LOOPING: THE for STATEMENT</vt:lpstr>
      <vt:lpstr>LOOPING: THE for STATEMENT</vt:lpstr>
      <vt:lpstr>LOOPING: THE for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masudul haque</cp:lastModifiedBy>
  <cp:revision>33</cp:revision>
  <dcterms:created xsi:type="dcterms:W3CDTF">2015-02-18T05:33:26Z</dcterms:created>
  <dcterms:modified xsi:type="dcterms:W3CDTF">2016-05-31T03:49:15Z</dcterms:modified>
</cp:coreProperties>
</file>