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  <p:sldId id="27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30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AEAD0-3E41-4B19-8CF9-AC79CF6E9CAF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4BE92-0AA4-44C2-92DF-F37D7D415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4BE92-0AA4-44C2-92DF-F37D7D41576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D528-CDE4-4B11-9AAA-89C782F2BCDD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9EF-91CF-4828-9237-8B53EEFBF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D528-CDE4-4B11-9AAA-89C782F2BCDD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9EF-91CF-4828-9237-8B53EEFBF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D528-CDE4-4B11-9AAA-89C782F2BCDD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9EF-91CF-4828-9237-8B53EEFBF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D528-CDE4-4B11-9AAA-89C782F2BCDD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9EF-91CF-4828-9237-8B53EEFBF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D528-CDE4-4B11-9AAA-89C782F2BCDD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9EF-91CF-4828-9237-8B53EEFBF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D528-CDE4-4B11-9AAA-89C782F2BCDD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9EF-91CF-4828-9237-8B53EEFBF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D528-CDE4-4B11-9AAA-89C782F2BCDD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9EF-91CF-4828-9237-8B53EEFBF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D528-CDE4-4B11-9AAA-89C782F2BCDD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9EF-91CF-4828-9237-8B53EEFBF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D528-CDE4-4B11-9AAA-89C782F2BCDD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9EF-91CF-4828-9237-8B53EEFBF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D528-CDE4-4B11-9AAA-89C782F2BCDD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9EF-91CF-4828-9237-8B53EEFBF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D528-CDE4-4B11-9AAA-89C782F2BCDD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9EF-91CF-4828-9237-8B53EEFBF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6D528-CDE4-4B11-9AAA-89C782F2BCDD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7A9EF-91CF-4828-9237-8B53EEFBF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9</a:t>
            </a:r>
          </a:p>
          <a:p>
            <a:endParaRPr lang="en-US" dirty="0" smtClean="0"/>
          </a:p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r>
              <a:rPr lang="en-US" dirty="0" smtClean="0"/>
              <a:t> (MAY)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88" y="597312"/>
            <a:ext cx="8839200" cy="5440363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The arguments appearing in the function call are referred to as actual arguments, in contrast to the </a:t>
            </a:r>
            <a:r>
              <a:rPr lang="en-US" sz="2600" dirty="0" smtClean="0"/>
              <a:t>formal arguments </a:t>
            </a:r>
            <a:r>
              <a:rPr lang="en-US" sz="2600" dirty="0"/>
              <a:t>that appear in the first line of the function definition. (They are also known simply as </a:t>
            </a:r>
            <a:r>
              <a:rPr lang="en-US" sz="2600" dirty="0" smtClean="0"/>
              <a:t>arguments, or </a:t>
            </a:r>
            <a:r>
              <a:rPr lang="en-US" sz="2600" dirty="0"/>
              <a:t>as actual parameters.)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86000" y="2209812"/>
            <a:ext cx="5791200" cy="46481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#include&lt;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twice(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x)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x=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x+x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dirty="0">
                <a:solidFill>
                  <a:schemeClr val="hlink"/>
                </a:solidFill>
              </a:rPr>
              <a:t>	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x;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main()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x=10,y;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y=twice(x); 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calling the function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d,%d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n",x,y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2715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b="1" dirty="0"/>
              <a:t>Calling a </a:t>
            </a:r>
            <a:r>
              <a:rPr lang="en-US" sz="3600" b="1" dirty="0" smtClean="0"/>
              <a:t>Function (Cont…)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2400"/>
            <a:ext cx="598714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799" y="3962400"/>
            <a:ext cx="5943601" cy="2758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</a:t>
            </a:r>
            <a:r>
              <a:rPr lang="en-US" sz="3600" b="1" dirty="0" smtClean="0"/>
              <a:t>unction prototype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88" y="1600200"/>
            <a:ext cx="8915400" cy="4525963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600" dirty="0" smtClean="0"/>
              <a:t>Many </a:t>
            </a:r>
            <a:r>
              <a:rPr lang="en-US" sz="2600" dirty="0"/>
              <a:t>programmers prefer a "top-down" approach, </a:t>
            </a:r>
            <a:r>
              <a:rPr lang="en-US" sz="2600" dirty="0" smtClean="0"/>
              <a:t>in which </a:t>
            </a:r>
            <a:r>
              <a:rPr lang="en-US" sz="2600" dirty="0"/>
              <a:t>main appears ahead of the programmer-defined function definition</a:t>
            </a:r>
            <a:r>
              <a:rPr lang="en-US" sz="2600" dirty="0" smtClean="0"/>
              <a:t>.</a:t>
            </a:r>
          </a:p>
          <a:p>
            <a:pPr algn="just"/>
            <a:r>
              <a:rPr lang="en-US" sz="2600" dirty="0"/>
              <a:t>In such situations the </a:t>
            </a:r>
            <a:r>
              <a:rPr lang="en-US" sz="2600" dirty="0" smtClean="0"/>
              <a:t>function access </a:t>
            </a:r>
            <a:r>
              <a:rPr lang="en-US" sz="2600" dirty="0"/>
              <a:t>(within main) will precede the function definition. This can be confusing to the compiler, unless </a:t>
            </a:r>
            <a:r>
              <a:rPr lang="en-US" sz="2600" dirty="0" smtClean="0"/>
              <a:t>the compiler </a:t>
            </a:r>
            <a:r>
              <a:rPr lang="en-US" sz="2600" dirty="0"/>
              <a:t>is first alerted to the fact that the function being accessed will be defined later in the program. </a:t>
            </a:r>
            <a:r>
              <a:rPr lang="en-US" sz="2600" b="1" dirty="0" smtClean="0"/>
              <a:t>A function prototype </a:t>
            </a:r>
            <a:r>
              <a:rPr lang="en-US" sz="2600" dirty="0"/>
              <a:t>is used for this purpose</a:t>
            </a:r>
            <a:r>
              <a:rPr lang="en-US" sz="2600" dirty="0" smtClean="0"/>
              <a:t>.</a:t>
            </a:r>
          </a:p>
          <a:p>
            <a:pPr algn="just"/>
            <a:r>
              <a:rPr lang="en-US" sz="2800" dirty="0"/>
              <a:t>Function prototypes are usually written at the beginning of a program, ahead of any </a:t>
            </a:r>
            <a:r>
              <a:rPr lang="en-US" sz="2800" dirty="0" smtClean="0"/>
              <a:t>programmer-defined functions </a:t>
            </a:r>
            <a:r>
              <a:rPr lang="en-US" sz="2800" dirty="0"/>
              <a:t>(including </a:t>
            </a:r>
            <a:r>
              <a:rPr lang="en-US" sz="2800" b="1" dirty="0"/>
              <a:t>main</a:t>
            </a:r>
            <a:r>
              <a:rPr lang="en-US" sz="2800" b="1" dirty="0" smtClean="0"/>
              <a:t>).</a:t>
            </a:r>
          </a:p>
          <a:p>
            <a:pPr>
              <a:buNone/>
            </a:pPr>
            <a:r>
              <a:rPr lang="en-US" sz="2800" dirty="0" smtClean="0"/>
              <a:t>		   </a:t>
            </a:r>
            <a:r>
              <a:rPr lang="en-US" sz="3000" b="1" dirty="0" err="1" smtClean="0">
                <a:solidFill>
                  <a:srgbClr val="FF0000"/>
                </a:solidFill>
              </a:rPr>
              <a:t>return_type</a:t>
            </a:r>
            <a:r>
              <a:rPr lang="en-US" sz="3000" b="1" dirty="0" smtClean="0">
                <a:solidFill>
                  <a:srgbClr val="FF0000"/>
                </a:solidFill>
              </a:rPr>
              <a:t>  </a:t>
            </a:r>
            <a:r>
              <a:rPr lang="en-US" sz="3000" b="1" dirty="0" smtClean="0"/>
              <a:t> </a:t>
            </a:r>
            <a:r>
              <a:rPr lang="en-US" sz="3000" b="1" dirty="0" err="1" smtClean="0">
                <a:solidFill>
                  <a:srgbClr val="00B050"/>
                </a:solidFill>
              </a:rPr>
              <a:t>function_name</a:t>
            </a:r>
            <a:r>
              <a:rPr lang="en-US" sz="3000" b="1" dirty="0" smtClean="0">
                <a:solidFill>
                  <a:srgbClr val="00B050"/>
                </a:solidFill>
              </a:rPr>
              <a:t> </a:t>
            </a:r>
            <a:r>
              <a:rPr lang="en-US" sz="3000" b="1" dirty="0" smtClean="0">
                <a:solidFill>
                  <a:srgbClr val="FF0000"/>
                </a:solidFill>
              </a:rPr>
              <a:t>(parameter </a:t>
            </a:r>
            <a:r>
              <a:rPr lang="en-US" sz="3000" b="1" dirty="0">
                <a:solidFill>
                  <a:srgbClr val="FF0000"/>
                </a:solidFill>
              </a:rPr>
              <a:t>list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Example: Function Prototype</a:t>
            </a:r>
            <a:endParaRPr lang="en-US" sz="3600" b="1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57332" y="1752600"/>
            <a:ext cx="3886200" cy="46481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#include&lt;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twice(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x)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x=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x+x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dirty="0">
                <a:solidFill>
                  <a:schemeClr val="hlink"/>
                </a:solidFill>
              </a:rPr>
              <a:t>	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x;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main()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x=10,y;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y=twice(x);  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d,%d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n",x,y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178712" y="1371600"/>
            <a:ext cx="4876800" cy="5333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#include&lt;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600" dirty="0" err="1" smtClean="0">
                <a:solidFill>
                  <a:srgbClr val="FF0000"/>
                </a:solidFill>
              </a:rPr>
              <a:t>int</a:t>
            </a:r>
            <a:r>
              <a:rPr lang="en-US" sz="2600" dirty="0" smtClean="0">
                <a:solidFill>
                  <a:srgbClr val="FF0000"/>
                </a:solidFill>
              </a:rPr>
              <a:t>  twice(</a:t>
            </a:r>
            <a:r>
              <a:rPr lang="en-US" sz="2600" dirty="0" err="1" smtClean="0">
                <a:solidFill>
                  <a:srgbClr val="FF0000"/>
                </a:solidFill>
              </a:rPr>
              <a:t>int</a:t>
            </a:r>
            <a:r>
              <a:rPr lang="en-US" sz="2600" dirty="0" smtClean="0">
                <a:solidFill>
                  <a:srgbClr val="FF0000"/>
                </a:solidFill>
              </a:rPr>
              <a:t> x) ; 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// Prototype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main()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x=10,y;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y=twice(x);  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d,%d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n",x,y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600" dirty="0" err="1">
                <a:solidFill>
                  <a:schemeClr val="hlink"/>
                </a:solidFill>
              </a:rPr>
              <a:t>int</a:t>
            </a:r>
            <a:r>
              <a:rPr lang="en-US" sz="2600" dirty="0">
                <a:solidFill>
                  <a:schemeClr val="hlink"/>
                </a:solidFill>
              </a:rPr>
              <a:t>  twice(</a:t>
            </a:r>
            <a:r>
              <a:rPr lang="en-US" sz="2600" dirty="0" err="1">
                <a:solidFill>
                  <a:schemeClr val="hlink"/>
                </a:solidFill>
              </a:rPr>
              <a:t>int</a:t>
            </a:r>
            <a:r>
              <a:rPr lang="en-US" sz="2600" dirty="0">
                <a:solidFill>
                  <a:schemeClr val="hlink"/>
                </a:solidFill>
              </a:rPr>
              <a:t> x) {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600" dirty="0">
                <a:solidFill>
                  <a:schemeClr val="hlink"/>
                </a:solidFill>
              </a:rPr>
              <a:t>	x=</a:t>
            </a:r>
            <a:r>
              <a:rPr lang="en-US" sz="2600" dirty="0" err="1">
                <a:solidFill>
                  <a:schemeClr val="hlink"/>
                </a:solidFill>
              </a:rPr>
              <a:t>x+x</a:t>
            </a:r>
            <a:r>
              <a:rPr lang="en-US" sz="2600" dirty="0">
                <a:solidFill>
                  <a:schemeClr val="hlink"/>
                </a:solidFill>
              </a:rPr>
              <a:t>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600" dirty="0">
                <a:solidFill>
                  <a:schemeClr val="hlink"/>
                </a:solidFill>
              </a:rPr>
              <a:t>	return x;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600" dirty="0">
                <a:solidFill>
                  <a:schemeClr val="hlink"/>
                </a:solidFill>
              </a:rPr>
              <a:t> </a:t>
            </a:r>
            <a:r>
              <a:rPr lang="en-US" sz="2600" dirty="0" smtClean="0">
                <a:solidFill>
                  <a:schemeClr val="hlink"/>
                </a:solidFill>
              </a:rPr>
              <a:t>}</a:t>
            </a:r>
            <a:endParaRPr lang="en-US" sz="26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Passing Argument to a Function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3657600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When a single value is passed to a function via an actual argument, the value of the actual argument is </a:t>
            </a:r>
            <a:r>
              <a:rPr lang="en-US" sz="2600" dirty="0" smtClean="0"/>
              <a:t>copied into </a:t>
            </a:r>
            <a:r>
              <a:rPr lang="en-US" sz="2600" dirty="0"/>
              <a:t>the function. </a:t>
            </a:r>
            <a:r>
              <a:rPr lang="en-US" sz="2600" b="1" i="1" dirty="0"/>
              <a:t>Therefore, the value of the corresponding formal argument can be altered within </a:t>
            </a:r>
            <a:r>
              <a:rPr lang="en-US" sz="2600" b="1" i="1" dirty="0" smtClean="0"/>
              <a:t>the function</a:t>
            </a:r>
            <a:r>
              <a:rPr lang="en-US" sz="2600" b="1" i="1" dirty="0"/>
              <a:t>, but the value of the actual argument within the calling routine will not change. </a:t>
            </a:r>
            <a:r>
              <a:rPr lang="en-US" sz="2600" dirty="0"/>
              <a:t>This procedure </a:t>
            </a:r>
            <a:r>
              <a:rPr lang="en-US" sz="2600" dirty="0" smtClean="0"/>
              <a:t>for passing </a:t>
            </a:r>
            <a:r>
              <a:rPr lang="en-US" sz="2600" dirty="0"/>
              <a:t>the value of an argument to a </a:t>
            </a:r>
            <a:r>
              <a:rPr lang="en-US" sz="2600" dirty="0" smtClean="0"/>
              <a:t>function </a:t>
            </a:r>
            <a:r>
              <a:rPr lang="en-US" sz="2600" dirty="0"/>
              <a:t>is known as </a:t>
            </a:r>
            <a:r>
              <a:rPr lang="en-US" sz="2600" b="1" dirty="0">
                <a:solidFill>
                  <a:srgbClr val="0000FF"/>
                </a:solidFill>
              </a:rPr>
              <a:t>passing by value</a:t>
            </a:r>
            <a:r>
              <a:rPr lang="en-US" sz="2600" dirty="0">
                <a:solidFill>
                  <a:srgbClr val="0000FF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654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Example: Passing by value</a:t>
            </a:r>
            <a:endParaRPr lang="en-US" sz="36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699" y="1143000"/>
            <a:ext cx="8844267" cy="5531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original value of a (i.e., a = 2) is displayed when main begins execution. This value is then passed to the </a:t>
            </a:r>
            <a:r>
              <a:rPr lang="en-US" dirty="0" smtClean="0"/>
              <a:t>function modify</a:t>
            </a:r>
            <a:r>
              <a:rPr lang="en-US" dirty="0"/>
              <a:t>, where it is multiplied by </a:t>
            </a:r>
            <a:r>
              <a:rPr lang="en-US" b="1" dirty="0"/>
              <a:t>3 and the new value displayed. Note that it is the </a:t>
            </a:r>
            <a:r>
              <a:rPr lang="en-US" b="1" i="1" dirty="0"/>
              <a:t>altered value of the formal </a:t>
            </a:r>
            <a:r>
              <a:rPr lang="en-US" b="1" i="1" dirty="0" smtClean="0"/>
              <a:t>argument </a:t>
            </a:r>
            <a:r>
              <a:rPr lang="en-US" dirty="0" smtClean="0"/>
              <a:t>that </a:t>
            </a:r>
            <a:r>
              <a:rPr lang="en-US" dirty="0"/>
              <a:t>is displayed within the function. Finally, the value of a within main (i.e., the actual argument) is again </a:t>
            </a:r>
            <a:r>
              <a:rPr lang="en-US" dirty="0" smtClean="0"/>
              <a:t>displayed, after </a:t>
            </a:r>
            <a:r>
              <a:rPr lang="en-US" dirty="0"/>
              <a:t>control is transferred back to main from modify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r>
              <a:rPr lang="en-US" dirty="0"/>
              <a:t>When the program is executed, the following output is generated.</a:t>
            </a:r>
          </a:p>
          <a:p>
            <a:pPr>
              <a:buNone/>
            </a:pPr>
            <a:r>
              <a:rPr lang="en-US" dirty="0" smtClean="0"/>
              <a:t>	a </a:t>
            </a:r>
            <a:r>
              <a:rPr lang="en-US" dirty="0"/>
              <a:t>= 2 (from main, before </a:t>
            </a:r>
            <a:r>
              <a:rPr lang="en-US" dirty="0" smtClean="0"/>
              <a:t>calling </a:t>
            </a:r>
            <a:r>
              <a:rPr lang="en-US" dirty="0"/>
              <a:t>the function)</a:t>
            </a:r>
          </a:p>
          <a:p>
            <a:pPr>
              <a:buNone/>
            </a:pPr>
            <a:r>
              <a:rPr lang="en-US" dirty="0" smtClean="0"/>
              <a:t>	a </a:t>
            </a:r>
            <a:r>
              <a:rPr lang="en-US" dirty="0"/>
              <a:t>= 6 (from the function, </a:t>
            </a:r>
            <a:r>
              <a:rPr lang="en-US" dirty="0" smtClean="0"/>
              <a:t>after </a:t>
            </a:r>
            <a:r>
              <a:rPr lang="en-US" dirty="0"/>
              <a:t>being modified)</a:t>
            </a:r>
          </a:p>
          <a:p>
            <a:pPr>
              <a:buNone/>
            </a:pPr>
            <a:r>
              <a:rPr lang="en-US" dirty="0" smtClean="0"/>
              <a:t>	a </a:t>
            </a:r>
            <a:r>
              <a:rPr lang="en-US" dirty="0"/>
              <a:t>= 2 (from main, </a:t>
            </a:r>
            <a:r>
              <a:rPr lang="en-US" dirty="0" smtClean="0"/>
              <a:t>after calling </a:t>
            </a:r>
            <a:r>
              <a:rPr lang="en-US" dirty="0"/>
              <a:t>the function)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6654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Example: Passing </a:t>
            </a:r>
            <a:r>
              <a:rPr lang="en-US" sz="3600" b="1" smtClean="0"/>
              <a:t>by value (Cont</a:t>
            </a:r>
            <a:r>
              <a:rPr lang="en-US" sz="3600" b="1" dirty="0" smtClean="0"/>
              <a:t>..)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What is a function?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700" dirty="0" smtClean="0"/>
              <a:t>A function </a:t>
            </a:r>
            <a:r>
              <a:rPr lang="en-US" sz="2700" dirty="0"/>
              <a:t>is a self-contained program segment that carries out some specific, well-defined task. Every </a:t>
            </a:r>
            <a:r>
              <a:rPr lang="en-US" sz="2700" dirty="0" smtClean="0"/>
              <a:t>C program </a:t>
            </a:r>
            <a:r>
              <a:rPr lang="en-US" sz="2700" dirty="0"/>
              <a:t>consists of one or more </a:t>
            </a:r>
            <a:r>
              <a:rPr lang="en-US" sz="2700" dirty="0" smtClean="0"/>
              <a:t>functions.</a:t>
            </a:r>
          </a:p>
          <a:p>
            <a:pPr algn="just"/>
            <a:r>
              <a:rPr lang="en-US" sz="2700" dirty="0"/>
              <a:t>One of these functions must be called main.</a:t>
            </a:r>
          </a:p>
          <a:p>
            <a:pPr algn="just"/>
            <a:r>
              <a:rPr lang="en-US" sz="2700" dirty="0"/>
              <a:t>Execution of the program will always begin by carrying out the instructions in main. Additional </a:t>
            </a:r>
            <a:r>
              <a:rPr lang="en-US" sz="2700" dirty="0" smtClean="0"/>
              <a:t>functions will </a:t>
            </a:r>
            <a:r>
              <a:rPr lang="en-US" sz="2700" dirty="0"/>
              <a:t>be subordinate to main, and perhaps to one another</a:t>
            </a:r>
            <a:r>
              <a:rPr lang="en-US" sz="2700" dirty="0" smtClean="0"/>
              <a:t>.</a:t>
            </a:r>
          </a:p>
          <a:p>
            <a:pPr algn="just"/>
            <a:r>
              <a:rPr lang="en-US" sz="2800" dirty="0"/>
              <a:t>A function will carry out its intended action whenever it is accessed (i.e., whenever the function </a:t>
            </a:r>
            <a:r>
              <a:rPr lang="en-US" sz="2800" dirty="0" smtClean="0"/>
              <a:t>is "called</a:t>
            </a:r>
            <a:r>
              <a:rPr lang="en-US" sz="2800" dirty="0"/>
              <a:t>") from some other portion of the program. The same function can be accessed from several </a:t>
            </a:r>
            <a:r>
              <a:rPr lang="en-US" sz="2800" dirty="0" smtClean="0"/>
              <a:t>different </a:t>
            </a:r>
            <a:r>
              <a:rPr lang="en-US" sz="2800" dirty="0"/>
              <a:t>places within a program.</a:t>
            </a: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86000" y="1371600"/>
            <a:ext cx="4572000" cy="5334000"/>
          </a:xfrm>
          <a:prstGeom prst="rect">
            <a:avLst/>
          </a:prstGeom>
          <a:ln/>
        </p:spPr>
        <p:txBody>
          <a:bodyPr/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#include&lt;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twice(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x=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x+x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x;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main()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x=10,y;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y=twice(x);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d,%d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n",x,y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Defining a Function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763000" cy="6324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100" dirty="0"/>
              <a:t>A function </a:t>
            </a:r>
            <a:r>
              <a:rPr lang="en-US" sz="3100" dirty="0" smtClean="0"/>
              <a:t>definition </a:t>
            </a:r>
            <a:r>
              <a:rPr lang="en-US" sz="3100" dirty="0"/>
              <a:t>has two principal components: the first line (including the argument declarations), </a:t>
            </a:r>
            <a:r>
              <a:rPr lang="en-US" sz="3100" dirty="0" smtClean="0"/>
              <a:t>and the </a:t>
            </a:r>
            <a:r>
              <a:rPr lang="en-US" sz="3100" dirty="0"/>
              <a:t>body of the function</a:t>
            </a:r>
            <a:r>
              <a:rPr lang="en-US" sz="3100" dirty="0" smtClean="0"/>
              <a:t>.</a:t>
            </a:r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endParaRPr lang="en-US" sz="2800" dirty="0"/>
          </a:p>
          <a:p>
            <a:pPr algn="just"/>
            <a:r>
              <a:rPr lang="en-US" sz="3100" b="1" dirty="0" smtClean="0"/>
              <a:t>Return </a:t>
            </a:r>
            <a:r>
              <a:rPr lang="en-US" sz="3100" b="1" dirty="0"/>
              <a:t>Type: </a:t>
            </a:r>
            <a:r>
              <a:rPr lang="en-US" sz="3100" dirty="0"/>
              <a:t>A function may return a value. The </a:t>
            </a:r>
            <a:r>
              <a:rPr lang="en-US" sz="3100" dirty="0" err="1"/>
              <a:t>return_type</a:t>
            </a:r>
            <a:r>
              <a:rPr lang="en-US" sz="3100" dirty="0"/>
              <a:t> is the data type of the value the function returns. Some functions perform the desired operations without returning a value. In this case, the </a:t>
            </a:r>
            <a:r>
              <a:rPr lang="en-US" sz="3100" dirty="0" err="1"/>
              <a:t>return_type</a:t>
            </a:r>
            <a:r>
              <a:rPr lang="en-US" sz="3100" dirty="0"/>
              <a:t> is the keyword void. </a:t>
            </a:r>
          </a:p>
          <a:p>
            <a:pPr algn="just"/>
            <a:r>
              <a:rPr lang="en-US" sz="3100" b="1" dirty="0" smtClean="0"/>
              <a:t>Function </a:t>
            </a:r>
            <a:r>
              <a:rPr lang="en-US" sz="3100" b="1" dirty="0"/>
              <a:t>Name: </a:t>
            </a:r>
            <a:r>
              <a:rPr lang="en-US" sz="3100" dirty="0"/>
              <a:t>This is the actual name of the function. The function name and the parameter list together constitute the function signature. </a:t>
            </a:r>
          </a:p>
          <a:p>
            <a:pPr algn="just"/>
            <a:r>
              <a:rPr lang="en-US" sz="3100" b="1" dirty="0" smtClean="0"/>
              <a:t>Parameters</a:t>
            </a:r>
            <a:r>
              <a:rPr lang="en-US" sz="3100" dirty="0"/>
              <a:t>: A parameter is like a placeholder. When a function is invoked, you pass a value to the parameter. This </a:t>
            </a:r>
            <a:r>
              <a:rPr lang="en-US" sz="3100" dirty="0" smtClean="0"/>
              <a:t>parameter is referred </a:t>
            </a:r>
            <a:r>
              <a:rPr lang="en-US" sz="3100" dirty="0"/>
              <a:t>to as actual parameter or argument. </a:t>
            </a:r>
          </a:p>
          <a:p>
            <a:pPr algn="just"/>
            <a:endParaRPr lang="en-US" sz="3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10000" contrast="-15000"/>
          </a:blip>
          <a:srcRect/>
          <a:stretch>
            <a:fillRect/>
          </a:stretch>
        </p:blipFill>
        <p:spPr bwMode="auto">
          <a:xfrm>
            <a:off x="838200" y="1371600"/>
            <a:ext cx="742708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429000" y="152400"/>
            <a:ext cx="2743200" cy="2438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twice(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x=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x+x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x;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715" y="2725991"/>
            <a:ext cx="8544285" cy="402530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Information is returned from the function to the calling portion of the program via the </a:t>
            </a:r>
            <a:r>
              <a:rPr lang="en-US" b="1" i="1" dirty="0"/>
              <a:t>return</a:t>
            </a:r>
            <a:r>
              <a:rPr lang="en-US" dirty="0"/>
              <a:t> </a:t>
            </a:r>
            <a:r>
              <a:rPr lang="en-US" dirty="0" smtClean="0"/>
              <a:t>statement.</a:t>
            </a:r>
          </a:p>
          <a:p>
            <a:r>
              <a:rPr lang="en-US" dirty="0"/>
              <a:t>In general terms, the </a:t>
            </a:r>
            <a:r>
              <a:rPr lang="en-US" b="1" i="1" dirty="0" smtClean="0"/>
              <a:t>return</a:t>
            </a:r>
            <a:r>
              <a:rPr lang="en-US" dirty="0" smtClean="0"/>
              <a:t> </a:t>
            </a:r>
            <a:r>
              <a:rPr lang="en-US" dirty="0"/>
              <a:t>statement is written as</a:t>
            </a:r>
          </a:p>
          <a:p>
            <a:pPr>
              <a:buNone/>
            </a:pPr>
            <a:r>
              <a:rPr lang="en-US" dirty="0" smtClean="0"/>
              <a:t>			return </a:t>
            </a:r>
            <a:r>
              <a:rPr lang="en-US" b="1" i="1" dirty="0" smtClean="0"/>
              <a:t>expression;</a:t>
            </a:r>
          </a:p>
          <a:p>
            <a:pPr algn="just"/>
            <a:r>
              <a:rPr lang="en-US" dirty="0"/>
              <a:t>The value of the expression is returned to the calling portion of the </a:t>
            </a:r>
            <a:r>
              <a:rPr lang="en-US" dirty="0" smtClean="0"/>
              <a:t>program. The expression </a:t>
            </a:r>
            <a:r>
              <a:rPr lang="en-US" dirty="0"/>
              <a:t>is optional. If the expression is omitted, the r e t u r n statement simply causes control to </a:t>
            </a:r>
            <a:r>
              <a:rPr lang="en-US" dirty="0" smtClean="0"/>
              <a:t>revert back </a:t>
            </a:r>
            <a:r>
              <a:rPr lang="en-US" dirty="0"/>
              <a:t>to the calling portion of the program, without any transfer of information.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Local Variables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68" y="990600"/>
            <a:ext cx="8839200" cy="5410200"/>
          </a:xfrm>
        </p:spPr>
        <p:txBody>
          <a:bodyPr>
            <a:noAutofit/>
          </a:bodyPr>
          <a:lstStyle/>
          <a:p>
            <a:r>
              <a:rPr lang="en-US" sz="2700" dirty="0" smtClean="0"/>
              <a:t>Local Variables</a:t>
            </a:r>
          </a:p>
          <a:p>
            <a:pPr lvl="1">
              <a:buFontTx/>
              <a:buNone/>
            </a:pPr>
            <a:r>
              <a:rPr lang="en-US" sz="2700" dirty="0" smtClean="0"/>
              <a:t>    </a:t>
            </a:r>
            <a:r>
              <a:rPr lang="en-US" sz="2700" dirty="0" err="1" smtClean="0">
                <a:solidFill>
                  <a:schemeClr val="hlink"/>
                </a:solidFill>
              </a:rPr>
              <a:t>int</a:t>
            </a:r>
            <a:r>
              <a:rPr lang="en-US" sz="2700" dirty="0" smtClean="0">
                <a:solidFill>
                  <a:schemeClr val="hlink"/>
                </a:solidFill>
              </a:rPr>
              <a:t> func1 (</a:t>
            </a:r>
            <a:r>
              <a:rPr lang="en-US" sz="2700" dirty="0" err="1" smtClean="0">
                <a:solidFill>
                  <a:schemeClr val="hlink"/>
                </a:solidFill>
              </a:rPr>
              <a:t>int</a:t>
            </a:r>
            <a:r>
              <a:rPr lang="en-US" sz="2700" dirty="0" smtClean="0">
                <a:solidFill>
                  <a:schemeClr val="hlink"/>
                </a:solidFill>
              </a:rPr>
              <a:t> y)</a:t>
            </a:r>
            <a:br>
              <a:rPr lang="en-US" sz="2700" dirty="0" smtClean="0">
                <a:solidFill>
                  <a:schemeClr val="hlink"/>
                </a:solidFill>
              </a:rPr>
            </a:br>
            <a:r>
              <a:rPr lang="en-US" sz="2700" dirty="0" smtClean="0">
                <a:solidFill>
                  <a:schemeClr val="hlink"/>
                </a:solidFill>
              </a:rPr>
              <a:t>{</a:t>
            </a:r>
            <a:br>
              <a:rPr lang="en-US" sz="2700" dirty="0" smtClean="0">
                <a:solidFill>
                  <a:schemeClr val="hlink"/>
                </a:solidFill>
              </a:rPr>
            </a:br>
            <a:r>
              <a:rPr lang="en-US" sz="2700" dirty="0" smtClean="0">
                <a:solidFill>
                  <a:schemeClr val="hlink"/>
                </a:solidFill>
              </a:rPr>
              <a:t>    </a:t>
            </a:r>
            <a:r>
              <a:rPr lang="en-US" sz="2700" dirty="0" err="1" smtClean="0">
                <a:solidFill>
                  <a:schemeClr val="hlink"/>
                </a:solidFill>
              </a:rPr>
              <a:t>int</a:t>
            </a:r>
            <a:r>
              <a:rPr lang="en-US" sz="2700" dirty="0" smtClean="0">
                <a:solidFill>
                  <a:schemeClr val="hlink"/>
                </a:solidFill>
              </a:rPr>
              <a:t> a, b = 10;</a:t>
            </a:r>
            <a:br>
              <a:rPr lang="en-US" sz="2700" dirty="0" smtClean="0">
                <a:solidFill>
                  <a:schemeClr val="hlink"/>
                </a:solidFill>
              </a:rPr>
            </a:br>
            <a:r>
              <a:rPr lang="en-US" sz="2700" dirty="0" smtClean="0">
                <a:solidFill>
                  <a:schemeClr val="hlink"/>
                </a:solidFill>
              </a:rPr>
              <a:t>    float rate;</a:t>
            </a:r>
            <a:br>
              <a:rPr lang="en-US" sz="2700" dirty="0" smtClean="0">
                <a:solidFill>
                  <a:schemeClr val="hlink"/>
                </a:solidFill>
              </a:rPr>
            </a:br>
            <a:r>
              <a:rPr lang="en-US" sz="2700" dirty="0" smtClean="0">
                <a:solidFill>
                  <a:schemeClr val="hlink"/>
                </a:solidFill>
              </a:rPr>
              <a:t>    double cost = 12.55;</a:t>
            </a:r>
            <a:br>
              <a:rPr lang="en-US" sz="2700" dirty="0" smtClean="0">
                <a:solidFill>
                  <a:schemeClr val="hlink"/>
                </a:solidFill>
              </a:rPr>
            </a:br>
            <a:r>
              <a:rPr lang="en-US" sz="2700" dirty="0" smtClean="0">
                <a:solidFill>
                  <a:schemeClr val="hlink"/>
                </a:solidFill>
              </a:rPr>
              <a:t>    .......</a:t>
            </a:r>
            <a:br>
              <a:rPr lang="en-US" sz="2700" dirty="0" smtClean="0">
                <a:solidFill>
                  <a:schemeClr val="hlink"/>
                </a:solidFill>
              </a:rPr>
            </a:br>
            <a:r>
              <a:rPr lang="en-US" sz="2700" dirty="0" smtClean="0">
                <a:solidFill>
                  <a:schemeClr val="hlink"/>
                </a:solidFill>
              </a:rPr>
              <a:t>}</a:t>
            </a:r>
            <a:endParaRPr lang="en-US" sz="2700" dirty="0" smtClean="0"/>
          </a:p>
          <a:p>
            <a:pPr algn="just"/>
            <a:r>
              <a:rPr lang="en-US" sz="2700" dirty="0" smtClean="0"/>
              <a:t>Those variables declared “within” the function are considered “local variables”.</a:t>
            </a:r>
          </a:p>
          <a:p>
            <a:pPr algn="just"/>
            <a:r>
              <a:rPr lang="en-US" sz="2700" dirty="0" smtClean="0"/>
              <a:t>They can only be used inside the function they were declared in, and not elsewhere.</a:t>
            </a:r>
          </a:p>
          <a:p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b="1" dirty="0"/>
              <a:t>Calling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88" y="914400"/>
            <a:ext cx="8915400" cy="5211763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While creating a C function, </a:t>
            </a:r>
            <a:r>
              <a:rPr lang="en-US" sz="2600" dirty="0" smtClean="0"/>
              <a:t>we </a:t>
            </a:r>
            <a:r>
              <a:rPr lang="en-US" sz="2600" dirty="0"/>
              <a:t>give a definition of what the function has to do. To use a function, </a:t>
            </a:r>
            <a:r>
              <a:rPr lang="en-US" sz="2600" dirty="0" smtClean="0"/>
              <a:t>we </a:t>
            </a:r>
            <a:r>
              <a:rPr lang="en-US" sz="2600" dirty="0"/>
              <a:t>will have to call that function to perform the defined task. </a:t>
            </a:r>
            <a:endParaRPr lang="en-US" sz="2600" dirty="0" smtClean="0"/>
          </a:p>
          <a:p>
            <a:pPr algn="just"/>
            <a:r>
              <a:rPr lang="en-US" sz="2600" dirty="0"/>
              <a:t>When a program calls a function, program control is transferred to the called function. A called function performs defined task, and when its return statement is executed or when its function-ending closing brace is reached, it returns program control back to the main program. </a:t>
            </a:r>
            <a:endParaRPr lang="en-US" sz="2600" dirty="0" smtClean="0"/>
          </a:p>
          <a:p>
            <a:pPr algn="just"/>
            <a:r>
              <a:rPr lang="en-US" sz="2600" dirty="0"/>
              <a:t>A function can be accessed (i.e., called) by </a:t>
            </a:r>
            <a:r>
              <a:rPr lang="en-US" sz="2600" dirty="0" smtClean="0"/>
              <a:t>specifying </a:t>
            </a:r>
            <a:r>
              <a:rPr lang="en-US" sz="2600" dirty="0"/>
              <a:t>its name, followed by a list of arguments enclosed </a:t>
            </a:r>
            <a:r>
              <a:rPr lang="en-US" sz="2600" dirty="0" smtClean="0"/>
              <a:t>in parentheses </a:t>
            </a:r>
            <a:r>
              <a:rPr lang="en-US" sz="2600" dirty="0"/>
              <a:t>and separated by commas.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805</Words>
  <Application>Microsoft Office PowerPoint</Application>
  <PresentationFormat>On-screen Show (4:3)</PresentationFormat>
  <Paragraphs>100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CSE115</vt:lpstr>
      <vt:lpstr>Functions</vt:lpstr>
      <vt:lpstr>What is a function?</vt:lpstr>
      <vt:lpstr>Defining a Function</vt:lpstr>
      <vt:lpstr>PowerPoint Presentation</vt:lpstr>
      <vt:lpstr>PowerPoint Presentation</vt:lpstr>
      <vt:lpstr>PowerPoint Presentation</vt:lpstr>
      <vt:lpstr>Local Variables</vt:lpstr>
      <vt:lpstr>Calling a Function</vt:lpstr>
      <vt:lpstr>Calling a Function (Cont…)</vt:lpstr>
      <vt:lpstr>PowerPoint Presentation</vt:lpstr>
      <vt:lpstr>Function prototype</vt:lpstr>
      <vt:lpstr>Example: Function Prototype</vt:lpstr>
      <vt:lpstr>Passing Argument to a Function</vt:lpstr>
      <vt:lpstr>Example: Passing by value</vt:lpstr>
      <vt:lpstr>Example: Passing by value (Cont..)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masudul haque</cp:lastModifiedBy>
  <cp:revision>23</cp:revision>
  <dcterms:created xsi:type="dcterms:W3CDTF">2015-03-06T13:44:18Z</dcterms:created>
  <dcterms:modified xsi:type="dcterms:W3CDTF">2016-05-28T19:07:27Z</dcterms:modified>
</cp:coreProperties>
</file>