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aa0b622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aa0b622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97c17dd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97c17dd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97c17ddb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97c17dd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97c17ddb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97c17dd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aa0b622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aa0b622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97c17ddb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97c17ddb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97c17ddb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97c17ddb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ba88eb3d4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ba88eb3d4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a88eb3d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a88eb3d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ba88eb3d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ba88eb3d4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97c17dd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97c17dd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a88eb3d4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a88eb3d4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97c17ddb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97c17ddb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map shows the highest and lowest rates for the counties in ID outlined in red and green, respectively. Not surprisingly Clark County had the lowest rate. It is the least densely populated county in ID with 0.5 people per square mile.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97c17ddb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97c17ddb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Hospital admissions in Idaho were surprisingly low throughout, though they spiked a little when cases were at their peaks in February and July.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97c17ddbb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97c17ddbb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97c17ddbb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97c17ddbb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expected, there is a positive linear relationship between hospital admissions and bed use.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ba88eb3d4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ba88eb3d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97c17ddb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97c17ddb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97c17ddb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97c17ddb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434343"/>
                </a:solidFill>
                <a:latin typeface="Roboto"/>
                <a:ea typeface="Roboto"/>
                <a:cs typeface="Roboto"/>
                <a:sym typeface="Roboto"/>
              </a:rPr>
              <a:t>High rate in puerto rico was </a:t>
            </a:r>
            <a:r>
              <a:rPr lang="en" sz="1600">
                <a:solidFill>
                  <a:srgbClr val="434343"/>
                </a:solidFill>
                <a:latin typeface="Roboto"/>
                <a:ea typeface="Roboto"/>
                <a:cs typeface="Roboto"/>
                <a:sym typeface="Roboto"/>
              </a:rPr>
              <a:t>interesting because the Puerto Rican government took dramatic steps to control the sts of the virus, such as imposing a curfew and shutting down businesses. This high rate did not mean increased hospitalizations.</a:t>
            </a:r>
            <a:endParaRPr sz="1600">
              <a:solidFill>
                <a:srgbClr val="434343"/>
              </a:solidFill>
              <a:latin typeface="Roboto"/>
              <a:ea typeface="Roboto"/>
              <a:cs typeface="Roboto"/>
              <a:sym typeface="Roboto"/>
            </a:endParaRPr>
          </a:p>
          <a:p>
            <a:pPr indent="0" lvl="0" marL="0" rtl="0" algn="l">
              <a:lnSpc>
                <a:spcPct val="115000"/>
              </a:lnSpc>
              <a:spcBef>
                <a:spcPts val="1600"/>
              </a:spcBef>
              <a:spcAft>
                <a:spcPts val="1600"/>
              </a:spcAft>
              <a:buClr>
                <a:schemeClr val="dk1"/>
              </a:buClr>
              <a:buSzPts val="1100"/>
              <a:buFont typeface="Arial"/>
              <a:buNone/>
            </a:pPr>
            <a:r>
              <a:rPr lang="en" sz="1600">
                <a:solidFill>
                  <a:srgbClr val="434343"/>
                </a:solidFill>
                <a:latin typeface="Roboto"/>
                <a:ea typeface="Roboto"/>
                <a:cs typeface="Roboto"/>
                <a:sym typeface="Roboto"/>
              </a:rPr>
              <a:t>Perhaps hospitalizations were low in 2022 because it had less severe symptoms on average compared to previous years.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b613c2426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b613c242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97c17ddb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97c17ddb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97c17ddb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97c17ddb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a88eb3d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a88eb3d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613c242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613c242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97c17dd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97c17dd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97c17ddb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97c17ddb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97c17ddb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97c17ddb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www.cdc.gov/coronavirus/2019-ncov/your-health/covid-by-county.html" TargetMode="External"/><Relationship Id="rId4" Type="http://schemas.openxmlformats.org/officeDocument/2006/relationships/hyperlink" Target="https://www.census.gov/quickfacts/fact/table/elmorecountyidaho/PST045222#PST045222" TargetMode="External"/><Relationship Id="rId5" Type="http://schemas.openxmlformats.org/officeDocument/2006/relationships/hyperlink" Target="https://www.census.gov/quickfacts/fact/table/clarkcountyidaho/PST0452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1 - Study on the most and least COVID-impacted areas in the United States</a:t>
            </a:r>
            <a:endParaRPr/>
          </a:p>
        </p:txBody>
      </p:sp>
      <p:sp>
        <p:nvSpPr>
          <p:cNvPr id="86" name="Google Shape;86;p13"/>
          <p:cNvSpPr txBox="1"/>
          <p:nvPr>
            <p:ph idx="1" type="subTitle"/>
          </p:nvPr>
        </p:nvSpPr>
        <p:spPr>
          <a:xfrm>
            <a:off x="598100" y="2715925"/>
            <a:ext cx="85458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of the CDC’s Report on Community COVID-19 Levels by County</a:t>
            </a:r>
            <a:endParaRPr/>
          </a:p>
        </p:txBody>
      </p:sp>
      <p:sp>
        <p:nvSpPr>
          <p:cNvPr id="87" name="Google Shape;87;p13"/>
          <p:cNvSpPr txBox="1"/>
          <p:nvPr/>
        </p:nvSpPr>
        <p:spPr>
          <a:xfrm>
            <a:off x="730600" y="3682275"/>
            <a:ext cx="573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By Team 6</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800">
                <a:solidFill>
                  <a:schemeClr val="lt1"/>
                </a:solidFill>
                <a:latin typeface="Roboto"/>
                <a:ea typeface="Roboto"/>
                <a:cs typeface="Roboto"/>
                <a:sym typeface="Roboto"/>
              </a:rPr>
              <a:t>(Emily Elzinga, Luna Steed, and Tanzim Mostafa)</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154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Median Bed Utilization month by month in P.R.</a:t>
            </a:r>
            <a:endParaRPr/>
          </a:p>
        </p:txBody>
      </p:sp>
      <p:pic>
        <p:nvPicPr>
          <p:cNvPr id="144" name="Google Shape;144;p22"/>
          <p:cNvPicPr preferRelativeResize="0"/>
          <p:nvPr/>
        </p:nvPicPr>
        <p:blipFill>
          <a:blip r:embed="rId3">
            <a:alphaModFix/>
          </a:blip>
          <a:stretch>
            <a:fillRect/>
          </a:stretch>
        </p:blipFill>
        <p:spPr>
          <a:xfrm>
            <a:off x="414838" y="791325"/>
            <a:ext cx="8314323" cy="412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110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Month by month cases in Lares Muni</a:t>
            </a:r>
            <a:endParaRPr/>
          </a:p>
        </p:txBody>
      </p:sp>
      <p:pic>
        <p:nvPicPr>
          <p:cNvPr id="150" name="Google Shape;150;p23"/>
          <p:cNvPicPr preferRelativeResize="0"/>
          <p:nvPr/>
        </p:nvPicPr>
        <p:blipFill>
          <a:blip r:embed="rId3">
            <a:alphaModFix/>
          </a:blip>
          <a:stretch>
            <a:fillRect/>
          </a:stretch>
        </p:blipFill>
        <p:spPr>
          <a:xfrm>
            <a:off x="284863" y="718250"/>
            <a:ext cx="8574283" cy="4251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147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Cases month by month in Las Marías Muni</a:t>
            </a:r>
            <a:endParaRPr/>
          </a:p>
        </p:txBody>
      </p:sp>
      <p:pic>
        <p:nvPicPr>
          <p:cNvPr id="156" name="Google Shape;156;p24"/>
          <p:cNvPicPr preferRelativeResize="0"/>
          <p:nvPr/>
        </p:nvPicPr>
        <p:blipFill>
          <a:blip r:embed="rId3">
            <a:alphaModFix/>
          </a:blip>
          <a:stretch>
            <a:fillRect/>
          </a:stretch>
        </p:blipFill>
        <p:spPr>
          <a:xfrm>
            <a:off x="586950" y="1017800"/>
            <a:ext cx="7970111" cy="395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107125" y="0"/>
            <a:ext cx="90369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Analysis of </a:t>
            </a:r>
            <a:r>
              <a:rPr lang="en" sz="2500"/>
              <a:t>the data for Puerto Rico</a:t>
            </a:r>
            <a:endParaRPr sz="2500"/>
          </a:p>
        </p:txBody>
      </p:sp>
      <p:pic>
        <p:nvPicPr>
          <p:cNvPr id="162" name="Google Shape;162;p25"/>
          <p:cNvPicPr preferRelativeResize="0"/>
          <p:nvPr/>
        </p:nvPicPr>
        <p:blipFill>
          <a:blip r:embed="rId3">
            <a:alphaModFix/>
          </a:blip>
          <a:stretch>
            <a:fillRect/>
          </a:stretch>
        </p:blipFill>
        <p:spPr>
          <a:xfrm>
            <a:off x="5618000" y="584400"/>
            <a:ext cx="3326400" cy="1984400"/>
          </a:xfrm>
          <a:prstGeom prst="rect">
            <a:avLst/>
          </a:prstGeom>
          <a:noFill/>
          <a:ln>
            <a:noFill/>
          </a:ln>
        </p:spPr>
      </p:pic>
      <p:sp>
        <p:nvSpPr>
          <p:cNvPr id="163" name="Google Shape;163;p25"/>
          <p:cNvSpPr txBox="1"/>
          <p:nvPr/>
        </p:nvSpPr>
        <p:spPr>
          <a:xfrm>
            <a:off x="189950" y="606400"/>
            <a:ext cx="5114400" cy="42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Based on the data, we can conclude that as the hospital admissions increased, the inpatient bed utilization increased linearly, indicating that there were more serious infections requiring bed rest when COVID was at its most severe in Puerto Rico.</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The median cases and median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h</a:t>
            </a:r>
            <a:r>
              <a:rPr lang="en" sz="1800">
                <a:solidFill>
                  <a:schemeClr val="dk2"/>
                </a:solidFill>
                <a:latin typeface="Roboto"/>
                <a:ea typeface="Roboto"/>
                <a:cs typeface="Roboto"/>
                <a:sym typeface="Roboto"/>
              </a:rPr>
              <a:t>ospital admissions month by month</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s</a:t>
            </a:r>
            <a:r>
              <a:rPr lang="en" sz="1800">
                <a:solidFill>
                  <a:schemeClr val="dk2"/>
                </a:solidFill>
                <a:latin typeface="Roboto"/>
                <a:ea typeface="Roboto"/>
                <a:cs typeface="Roboto"/>
                <a:sym typeface="Roboto"/>
              </a:rPr>
              <a:t>how that Puerto Rico’s hospital</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a</a:t>
            </a:r>
            <a:r>
              <a:rPr lang="en" sz="1800">
                <a:solidFill>
                  <a:schemeClr val="dk2"/>
                </a:solidFill>
                <a:latin typeface="Roboto"/>
                <a:ea typeface="Roboto"/>
                <a:cs typeface="Roboto"/>
                <a:sym typeface="Roboto"/>
              </a:rPr>
              <a:t>dmission rate was incredibly low as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c</a:t>
            </a:r>
            <a:r>
              <a:rPr lang="en" sz="1800">
                <a:solidFill>
                  <a:schemeClr val="dk2"/>
                </a:solidFill>
                <a:latin typeface="Roboto"/>
                <a:ea typeface="Roboto"/>
                <a:cs typeface="Roboto"/>
                <a:sym typeface="Roboto"/>
              </a:rPr>
              <a:t>ompared to the number of cases in</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2022.</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We can see that May had the highest</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m</a:t>
            </a:r>
            <a:r>
              <a:rPr lang="en" sz="1800">
                <a:solidFill>
                  <a:schemeClr val="dk2"/>
                </a:solidFill>
                <a:latin typeface="Roboto"/>
                <a:ea typeface="Roboto"/>
                <a:cs typeface="Roboto"/>
                <a:sym typeface="Roboto"/>
              </a:rPr>
              <a:t>edian cases in Puerto Rico.</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64" name="Google Shape;164;p25"/>
          <p:cNvPicPr preferRelativeResize="0"/>
          <p:nvPr/>
        </p:nvPicPr>
        <p:blipFill>
          <a:blip r:embed="rId4">
            <a:alphaModFix/>
          </a:blip>
          <a:stretch>
            <a:fillRect/>
          </a:stretch>
        </p:blipFill>
        <p:spPr>
          <a:xfrm>
            <a:off x="4200720" y="2729550"/>
            <a:ext cx="4574425" cy="226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bed utilization in Puerto Rico</a:t>
            </a:r>
            <a:endParaRPr/>
          </a:p>
        </p:txBody>
      </p:sp>
      <p:pic>
        <p:nvPicPr>
          <p:cNvPr id="170" name="Google Shape;170;p26"/>
          <p:cNvPicPr preferRelativeResize="0"/>
          <p:nvPr/>
        </p:nvPicPr>
        <p:blipFill>
          <a:blip r:embed="rId3">
            <a:alphaModFix/>
          </a:blip>
          <a:stretch>
            <a:fillRect/>
          </a:stretch>
        </p:blipFill>
        <p:spPr>
          <a:xfrm>
            <a:off x="5041225" y="1408550"/>
            <a:ext cx="3943625" cy="2326400"/>
          </a:xfrm>
          <a:prstGeom prst="rect">
            <a:avLst/>
          </a:prstGeom>
          <a:noFill/>
          <a:ln>
            <a:noFill/>
          </a:ln>
        </p:spPr>
      </p:pic>
      <p:sp>
        <p:nvSpPr>
          <p:cNvPr id="171" name="Google Shape;171;p26"/>
          <p:cNvSpPr txBox="1"/>
          <p:nvPr/>
        </p:nvSpPr>
        <p:spPr>
          <a:xfrm>
            <a:off x="277625" y="1234725"/>
            <a:ext cx="4464000" cy="38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The graph shows an increase in bed utilization between April and May, which corresponds to the uptick in confirmed COVID-19 cases in Puerto Rico.</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The percentage remained near its peak for several months, following trends across the counties.</a:t>
            </a:r>
            <a:endParaRPr sz="18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107125" y="0"/>
            <a:ext cx="90369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Analysis of the data for Lares Muni and Las Marías Muni</a:t>
            </a:r>
            <a:endParaRPr sz="2500"/>
          </a:p>
        </p:txBody>
      </p:sp>
      <p:sp>
        <p:nvSpPr>
          <p:cNvPr id="177" name="Google Shape;177;p27"/>
          <p:cNvSpPr txBox="1"/>
          <p:nvPr/>
        </p:nvSpPr>
        <p:spPr>
          <a:xfrm>
            <a:off x="189950" y="606400"/>
            <a:ext cx="4208400" cy="42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Both municipalities saw the highest </a:t>
            </a:r>
            <a:r>
              <a:rPr lang="en" sz="1500">
                <a:solidFill>
                  <a:schemeClr val="dk2"/>
                </a:solidFill>
                <a:latin typeface="Roboto"/>
                <a:ea typeface="Roboto"/>
                <a:cs typeface="Roboto"/>
                <a:sym typeface="Roboto"/>
              </a:rPr>
              <a:t>increase</a:t>
            </a:r>
            <a:r>
              <a:rPr lang="en" sz="1500">
                <a:solidFill>
                  <a:schemeClr val="dk2"/>
                </a:solidFill>
                <a:latin typeface="Roboto"/>
                <a:ea typeface="Roboto"/>
                <a:cs typeface="Roboto"/>
                <a:sym typeface="Roboto"/>
              </a:rPr>
              <a:t> in cases in May, but Las Marías overall had the lowest amount of cases out of all counties.</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Despite this, Las Marías saw a higher peak than Lares in mid-May.</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Lares Muni had a recorded population of 24,276 in the study.</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Las Marías had a recorded population of 7,927 in the study.</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Given that the cases_per_100k is adjusted to be ‘per capita’, the data is not necessarily susceptible to small populations but we may consider going by case percentage in the future.</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p:txBody>
      </p:sp>
      <p:pic>
        <p:nvPicPr>
          <p:cNvPr id="178" name="Google Shape;178;p27"/>
          <p:cNvPicPr preferRelativeResize="0"/>
          <p:nvPr/>
        </p:nvPicPr>
        <p:blipFill>
          <a:blip r:embed="rId3">
            <a:alphaModFix/>
          </a:blip>
          <a:stretch>
            <a:fillRect/>
          </a:stretch>
        </p:blipFill>
        <p:spPr>
          <a:xfrm>
            <a:off x="4398280" y="2720100"/>
            <a:ext cx="4670200" cy="2315476"/>
          </a:xfrm>
          <a:prstGeom prst="rect">
            <a:avLst/>
          </a:prstGeom>
          <a:noFill/>
          <a:ln>
            <a:noFill/>
          </a:ln>
        </p:spPr>
      </p:pic>
      <p:pic>
        <p:nvPicPr>
          <p:cNvPr id="179" name="Google Shape;179;p27"/>
          <p:cNvPicPr preferRelativeResize="0"/>
          <p:nvPr/>
        </p:nvPicPr>
        <p:blipFill>
          <a:blip r:embed="rId4">
            <a:alphaModFix/>
          </a:blip>
          <a:stretch>
            <a:fillRect/>
          </a:stretch>
        </p:blipFill>
        <p:spPr>
          <a:xfrm>
            <a:off x="4879981" y="584400"/>
            <a:ext cx="4037616" cy="2001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Nevada </a:t>
            </a:r>
            <a:endParaRPr/>
          </a:p>
        </p:txBody>
      </p:sp>
      <p:sp>
        <p:nvSpPr>
          <p:cNvPr id="185" name="Google Shape;185;p28"/>
          <p:cNvSpPr txBox="1"/>
          <p:nvPr>
            <p:ph idx="1" type="body"/>
          </p:nvPr>
        </p:nvSpPr>
        <p:spPr>
          <a:xfrm>
            <a:off x="311700" y="1215225"/>
            <a:ext cx="4700700" cy="335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Lowest median COVID cases</a:t>
            </a:r>
            <a:r>
              <a:rPr lang="en"/>
              <a:t> over 9 months: </a:t>
            </a:r>
            <a:r>
              <a:rPr b="1" lang="en"/>
              <a:t>Nevada</a:t>
            </a:r>
            <a:r>
              <a:rPr lang="en"/>
              <a:t> </a:t>
            </a:r>
            <a:endParaRPr/>
          </a:p>
          <a:p>
            <a:pPr indent="0" lvl="0" marL="457200" rtl="0" algn="l">
              <a:spcBef>
                <a:spcPts val="1600"/>
              </a:spcBef>
              <a:spcAft>
                <a:spcPts val="0"/>
              </a:spcAft>
              <a:buNone/>
            </a:pPr>
            <a:r>
              <a:rPr lang="en"/>
              <a:t>Lowest m</a:t>
            </a:r>
            <a:r>
              <a:rPr lang="en"/>
              <a:t>edian value: 38.42</a:t>
            </a:r>
            <a:endParaRPr/>
          </a:p>
          <a:p>
            <a:pPr indent="-317500" lvl="0" marL="457200" rtl="0" algn="l">
              <a:spcBef>
                <a:spcPts val="1600"/>
              </a:spcBef>
              <a:spcAft>
                <a:spcPts val="0"/>
              </a:spcAft>
              <a:buSzPts val="1400"/>
              <a:buChar char="●"/>
            </a:pPr>
            <a:r>
              <a:rPr lang="en"/>
              <a:t>County within Nevada with </a:t>
            </a:r>
            <a:r>
              <a:rPr b="1" lang="en"/>
              <a:t>lowest median COVID cases</a:t>
            </a:r>
            <a:r>
              <a:rPr lang="en"/>
              <a:t> over 9 months: </a:t>
            </a:r>
            <a:r>
              <a:rPr b="1" lang="en"/>
              <a:t>Lincoln County</a:t>
            </a:r>
            <a:endParaRPr b="1"/>
          </a:p>
          <a:p>
            <a:pPr indent="0" lvl="0" marL="0" rtl="0" algn="l">
              <a:spcBef>
                <a:spcPts val="1600"/>
              </a:spcBef>
              <a:spcAft>
                <a:spcPts val="0"/>
              </a:spcAft>
              <a:buNone/>
            </a:pPr>
            <a:r>
              <a:rPr lang="en"/>
              <a:t>          </a:t>
            </a:r>
            <a:r>
              <a:rPr lang="en"/>
              <a:t>Lowest median value: 0</a:t>
            </a:r>
            <a:endParaRPr/>
          </a:p>
          <a:p>
            <a:pPr indent="-317500" lvl="0" marL="457200" rtl="0" algn="l">
              <a:spcBef>
                <a:spcPts val="1600"/>
              </a:spcBef>
              <a:spcAft>
                <a:spcPts val="0"/>
              </a:spcAft>
              <a:buSzPts val="1400"/>
              <a:buChar char="●"/>
            </a:pPr>
            <a:r>
              <a:rPr lang="en"/>
              <a:t>County within Nevada with </a:t>
            </a:r>
            <a:r>
              <a:rPr b="1" lang="en"/>
              <a:t>highest median COVID cases</a:t>
            </a:r>
            <a:r>
              <a:rPr lang="en"/>
              <a:t> over 9 months: </a:t>
            </a:r>
            <a:r>
              <a:rPr b="1" lang="en"/>
              <a:t>Esmeralda County</a:t>
            </a:r>
            <a:endParaRPr b="1"/>
          </a:p>
          <a:p>
            <a:pPr indent="0" lvl="0" marL="0" rtl="0" algn="l">
              <a:spcBef>
                <a:spcPts val="1600"/>
              </a:spcBef>
              <a:spcAft>
                <a:spcPts val="0"/>
              </a:spcAft>
              <a:buNone/>
            </a:pPr>
            <a:r>
              <a:rPr lang="en"/>
              <a:t>          Highest median value: 105.83</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6" name="Google Shape;186;p28"/>
          <p:cNvPicPr preferRelativeResize="0"/>
          <p:nvPr/>
        </p:nvPicPr>
        <p:blipFill>
          <a:blip r:embed="rId3">
            <a:alphaModFix/>
          </a:blip>
          <a:stretch>
            <a:fillRect/>
          </a:stretch>
        </p:blipFill>
        <p:spPr>
          <a:xfrm>
            <a:off x="5172350" y="536775"/>
            <a:ext cx="2954150" cy="436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0175" y="216700"/>
            <a:ext cx="47250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 and Analysis: Nevada</a:t>
            </a:r>
            <a:endParaRPr sz="2900"/>
          </a:p>
        </p:txBody>
      </p:sp>
      <p:sp>
        <p:nvSpPr>
          <p:cNvPr id="192" name="Google Shape;192;p29"/>
          <p:cNvSpPr txBox="1"/>
          <p:nvPr>
            <p:ph idx="1" type="body"/>
          </p:nvPr>
        </p:nvSpPr>
        <p:spPr>
          <a:xfrm>
            <a:off x="5324425" y="1388425"/>
            <a:ext cx="3304800" cy="30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a:p>
            <a:pPr indent="-317500" lvl="0" marL="457200" rtl="0" algn="l">
              <a:spcBef>
                <a:spcPts val="1600"/>
              </a:spcBef>
              <a:spcAft>
                <a:spcPts val="0"/>
              </a:spcAft>
              <a:buSzPts val="1400"/>
              <a:buChar char="●"/>
            </a:pPr>
            <a:r>
              <a:rPr lang="en"/>
              <a:t>Linear trend</a:t>
            </a:r>
            <a:endParaRPr/>
          </a:p>
          <a:p>
            <a:pPr indent="-317500" lvl="0" marL="457200" rtl="0" algn="l">
              <a:spcBef>
                <a:spcPts val="0"/>
              </a:spcBef>
              <a:spcAft>
                <a:spcPts val="0"/>
              </a:spcAft>
              <a:buSzPts val="1400"/>
              <a:buChar char="●"/>
            </a:pPr>
            <a:r>
              <a:rPr lang="en"/>
              <a:t>With increasing hospital admissions, bed utilization rate increased.</a:t>
            </a:r>
            <a:endParaRPr/>
          </a:p>
        </p:txBody>
      </p:sp>
      <p:pic>
        <p:nvPicPr>
          <p:cNvPr id="193" name="Google Shape;193;p29"/>
          <p:cNvPicPr preferRelativeResize="0"/>
          <p:nvPr/>
        </p:nvPicPr>
        <p:blipFill rotWithShape="1">
          <a:blip r:embed="rId3">
            <a:alphaModFix/>
          </a:blip>
          <a:srcRect b="0" l="0" r="-10889" t="-10889"/>
          <a:stretch/>
        </p:blipFill>
        <p:spPr>
          <a:xfrm>
            <a:off x="70175" y="1131400"/>
            <a:ext cx="5424689" cy="32327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40100" y="410000"/>
            <a:ext cx="9053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 and Analysis: Nevada</a:t>
            </a:r>
            <a:endParaRPr sz="2900"/>
          </a:p>
          <a:p>
            <a:pPr indent="0" lvl="0" marL="0" rtl="0" algn="l">
              <a:spcBef>
                <a:spcPts val="0"/>
              </a:spcBef>
              <a:spcAft>
                <a:spcPts val="0"/>
              </a:spcAft>
              <a:buNone/>
            </a:pPr>
            <a:r>
              <a:t/>
            </a:r>
            <a:endParaRPr sz="2400"/>
          </a:p>
        </p:txBody>
      </p:sp>
      <p:sp>
        <p:nvSpPr>
          <p:cNvPr id="199" name="Google Shape;199;p30"/>
          <p:cNvSpPr txBox="1"/>
          <p:nvPr>
            <p:ph idx="1" type="body"/>
          </p:nvPr>
        </p:nvSpPr>
        <p:spPr>
          <a:xfrm>
            <a:off x="5490725" y="1222125"/>
            <a:ext cx="3257400" cy="33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a:p>
            <a:pPr indent="-317500" lvl="0" marL="457200" rtl="0" algn="l">
              <a:spcBef>
                <a:spcPts val="1600"/>
              </a:spcBef>
              <a:spcAft>
                <a:spcPts val="0"/>
              </a:spcAft>
              <a:buSzPts val="1400"/>
              <a:buChar char="●"/>
            </a:pPr>
            <a:r>
              <a:rPr lang="en"/>
              <a:t>Covid cases and hospital admissions follow a similar trend (in terms of shape)</a:t>
            </a:r>
            <a:endParaRPr/>
          </a:p>
          <a:p>
            <a:pPr indent="-317500" lvl="0" marL="457200" rtl="0" algn="l">
              <a:spcBef>
                <a:spcPts val="0"/>
              </a:spcBef>
              <a:spcAft>
                <a:spcPts val="0"/>
              </a:spcAft>
              <a:buSzPts val="1400"/>
              <a:buChar char="●"/>
            </a:pPr>
            <a:r>
              <a:rPr lang="en"/>
              <a:t>July had the highest covid cases and hospital admissions (per 100K)</a:t>
            </a:r>
            <a:endParaRPr/>
          </a:p>
          <a:p>
            <a:pPr indent="-317500" lvl="0" marL="457200" rtl="0" algn="l">
              <a:spcBef>
                <a:spcPts val="0"/>
              </a:spcBef>
              <a:spcAft>
                <a:spcPts val="0"/>
              </a:spcAft>
              <a:buSzPts val="1400"/>
              <a:buChar char="●"/>
            </a:pPr>
            <a:r>
              <a:rPr lang="en"/>
              <a:t>Covid hospital admissions very low compared to number of cases</a:t>
            </a:r>
            <a:endParaRPr/>
          </a:p>
          <a:p>
            <a:pPr indent="0" lvl="0" marL="0" rtl="0" algn="l">
              <a:spcBef>
                <a:spcPts val="1600"/>
              </a:spcBef>
              <a:spcAft>
                <a:spcPts val="1600"/>
              </a:spcAft>
              <a:buNone/>
            </a:pPr>
            <a:r>
              <a:t/>
            </a:r>
            <a:endParaRPr/>
          </a:p>
        </p:txBody>
      </p:sp>
      <p:pic>
        <p:nvPicPr>
          <p:cNvPr id="200" name="Google Shape;200;p30"/>
          <p:cNvPicPr preferRelativeResize="0"/>
          <p:nvPr/>
        </p:nvPicPr>
        <p:blipFill>
          <a:blip r:embed="rId3">
            <a:alphaModFix/>
          </a:blip>
          <a:stretch>
            <a:fillRect/>
          </a:stretch>
        </p:blipFill>
        <p:spPr>
          <a:xfrm>
            <a:off x="311700" y="1584900"/>
            <a:ext cx="4982474" cy="2439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 and Analysis: Nevada</a:t>
            </a:r>
            <a:endParaRPr sz="2900"/>
          </a:p>
          <a:p>
            <a:pPr indent="0" lvl="0" marL="0" rtl="0" algn="l">
              <a:spcBef>
                <a:spcPts val="0"/>
              </a:spcBef>
              <a:spcAft>
                <a:spcPts val="0"/>
              </a:spcAft>
              <a:buNone/>
            </a:pPr>
            <a:r>
              <a:t/>
            </a:r>
            <a:endParaRPr sz="2400"/>
          </a:p>
          <a:p>
            <a:pPr indent="0" lvl="0" marL="0" rtl="0" algn="l">
              <a:spcBef>
                <a:spcPts val="0"/>
              </a:spcBef>
              <a:spcAft>
                <a:spcPts val="0"/>
              </a:spcAft>
              <a:buNone/>
            </a:pPr>
            <a:r>
              <a:t/>
            </a:r>
            <a:endParaRPr sz="2500"/>
          </a:p>
        </p:txBody>
      </p:sp>
      <p:sp>
        <p:nvSpPr>
          <p:cNvPr id="206" name="Google Shape;206;p31"/>
          <p:cNvSpPr txBox="1"/>
          <p:nvPr>
            <p:ph idx="1" type="body"/>
          </p:nvPr>
        </p:nvSpPr>
        <p:spPr>
          <a:xfrm>
            <a:off x="5882950" y="1298400"/>
            <a:ext cx="3105600" cy="32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a:p>
            <a:pPr indent="-317500" lvl="0" marL="457200" rtl="0" algn="l">
              <a:spcBef>
                <a:spcPts val="1600"/>
              </a:spcBef>
              <a:spcAft>
                <a:spcPts val="0"/>
              </a:spcAft>
              <a:buSzPts val="1400"/>
              <a:buChar char="●"/>
            </a:pPr>
            <a:r>
              <a:rPr lang="en"/>
              <a:t>Follows a similar trend to COVID cases and hospital admissions</a:t>
            </a:r>
            <a:endParaRPr/>
          </a:p>
          <a:p>
            <a:pPr indent="-317500" lvl="0" marL="457200" rtl="0" algn="l">
              <a:spcBef>
                <a:spcPts val="0"/>
              </a:spcBef>
              <a:spcAft>
                <a:spcPts val="0"/>
              </a:spcAft>
              <a:buSzPts val="1400"/>
              <a:buChar char="●"/>
            </a:pPr>
            <a:r>
              <a:rPr lang="en"/>
              <a:t>Inpatient bed utilization peaked in February and July.</a:t>
            </a:r>
            <a:endParaRPr/>
          </a:p>
          <a:p>
            <a:pPr indent="-317500" lvl="0" marL="457200" rtl="0" algn="l">
              <a:spcBef>
                <a:spcPts val="0"/>
              </a:spcBef>
              <a:spcAft>
                <a:spcPts val="0"/>
              </a:spcAft>
              <a:buSzPts val="1400"/>
              <a:buChar char="●"/>
            </a:pPr>
            <a:r>
              <a:rPr lang="en"/>
              <a:t>Inpatient bed utilization rate higher in February than July (when COVID cases was highest)</a:t>
            </a:r>
            <a:endParaRPr/>
          </a:p>
          <a:p>
            <a:pPr indent="0" lvl="0" marL="457200" rtl="0" algn="l">
              <a:spcBef>
                <a:spcPts val="1600"/>
              </a:spcBef>
              <a:spcAft>
                <a:spcPts val="1600"/>
              </a:spcAft>
              <a:buNone/>
            </a:pPr>
            <a:r>
              <a:t/>
            </a:r>
            <a:endParaRPr/>
          </a:p>
        </p:txBody>
      </p:sp>
      <p:pic>
        <p:nvPicPr>
          <p:cNvPr id="207" name="Google Shape;207;p31"/>
          <p:cNvPicPr preferRelativeResize="0"/>
          <p:nvPr/>
        </p:nvPicPr>
        <p:blipFill>
          <a:blip r:embed="rId3">
            <a:alphaModFix/>
          </a:blip>
          <a:stretch>
            <a:fillRect/>
          </a:stretch>
        </p:blipFill>
        <p:spPr>
          <a:xfrm>
            <a:off x="311700" y="1554075"/>
            <a:ext cx="5370927" cy="2623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Background</a:t>
            </a:r>
            <a:endParaRPr/>
          </a:p>
        </p:txBody>
      </p:sp>
      <p:sp>
        <p:nvSpPr>
          <p:cNvPr id="93" name="Google Shape;93;p14"/>
          <p:cNvSpPr txBox="1"/>
          <p:nvPr>
            <p:ph idx="1" type="body"/>
          </p:nvPr>
        </p:nvSpPr>
        <p:spPr>
          <a:xfrm>
            <a:off x="311700" y="1077875"/>
            <a:ext cx="8520600" cy="34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study</a:t>
            </a:r>
            <a:r>
              <a:rPr lang="en"/>
              <a:t> covers data on how COVID-19 spread throughout the United States and its territories.</a:t>
            </a:r>
            <a:endParaRPr/>
          </a:p>
          <a:p>
            <a:pPr indent="0" lvl="0" marL="0" rtl="0" algn="l">
              <a:spcBef>
                <a:spcPts val="1600"/>
              </a:spcBef>
              <a:spcAft>
                <a:spcPts val="0"/>
              </a:spcAft>
              <a:buNone/>
            </a:pPr>
            <a:r>
              <a:rPr lang="en"/>
              <a:t>The data consists of weekly measurements of the cases per 100k, hospital admissions per 100k, and bed utilization for each county in the United States between February and October of 2022. The data also has each county’s population.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90300" y="48400"/>
            <a:ext cx="8963400" cy="8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Results:</a:t>
            </a:r>
            <a:r>
              <a:rPr lang="en" sz="2300"/>
              <a:t> Lincoln County</a:t>
            </a:r>
            <a:r>
              <a:rPr lang="en" sz="2300"/>
              <a:t> (Lowest median)</a:t>
            </a:r>
            <a:r>
              <a:rPr lang="en" sz="2300"/>
              <a:t> and Esmeralda County (Highest median)</a:t>
            </a:r>
            <a:endParaRPr sz="2300"/>
          </a:p>
        </p:txBody>
      </p:sp>
      <p:sp>
        <p:nvSpPr>
          <p:cNvPr id="213" name="Google Shape;213;p32"/>
          <p:cNvSpPr txBox="1"/>
          <p:nvPr>
            <p:ph idx="2" type="body"/>
          </p:nvPr>
        </p:nvSpPr>
        <p:spPr>
          <a:xfrm>
            <a:off x="4572000" y="896775"/>
            <a:ext cx="4014900" cy="41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Results:</a:t>
            </a:r>
            <a:endParaRPr sz="1300"/>
          </a:p>
          <a:p>
            <a:pPr indent="-311150" lvl="0" marL="457200" rtl="0" algn="l">
              <a:spcBef>
                <a:spcPts val="1600"/>
              </a:spcBef>
              <a:spcAft>
                <a:spcPts val="0"/>
              </a:spcAft>
              <a:buSzPts val="1300"/>
              <a:buChar char="●"/>
            </a:pPr>
            <a:r>
              <a:rPr lang="en" sz="1300"/>
              <a:t>Median population of Lincoln County: 5183</a:t>
            </a:r>
            <a:endParaRPr sz="1300"/>
          </a:p>
          <a:p>
            <a:pPr indent="-311150" lvl="0" marL="457200" rtl="0" algn="l">
              <a:spcBef>
                <a:spcPts val="0"/>
              </a:spcBef>
              <a:spcAft>
                <a:spcPts val="0"/>
              </a:spcAft>
              <a:buSzPts val="1300"/>
              <a:buChar char="●"/>
            </a:pPr>
            <a:r>
              <a:rPr lang="en" sz="1300"/>
              <a:t>Median population of Esmeralda County: 873</a:t>
            </a:r>
            <a:endParaRPr sz="1300"/>
          </a:p>
          <a:p>
            <a:pPr indent="0" lvl="0" marL="0" rtl="0" algn="l">
              <a:spcBef>
                <a:spcPts val="1600"/>
              </a:spcBef>
              <a:spcAft>
                <a:spcPts val="0"/>
              </a:spcAft>
              <a:buNone/>
            </a:pPr>
            <a:r>
              <a:rPr lang="en" sz="1300"/>
              <a:t>Analysis:</a:t>
            </a:r>
            <a:endParaRPr sz="1300"/>
          </a:p>
          <a:p>
            <a:pPr indent="-311150" lvl="0" marL="457200" rtl="0" algn="l">
              <a:spcBef>
                <a:spcPts val="1600"/>
              </a:spcBef>
              <a:spcAft>
                <a:spcPts val="0"/>
              </a:spcAft>
              <a:buSzPts val="1300"/>
              <a:buChar char="●"/>
            </a:pPr>
            <a:r>
              <a:rPr lang="en" sz="1300"/>
              <a:t>The two counties follow a similar pattern to Nevada and each other.</a:t>
            </a:r>
            <a:endParaRPr sz="1300"/>
          </a:p>
          <a:p>
            <a:pPr indent="-311150" lvl="0" marL="457200" rtl="0" algn="l">
              <a:spcBef>
                <a:spcPts val="0"/>
              </a:spcBef>
              <a:spcAft>
                <a:spcPts val="0"/>
              </a:spcAft>
              <a:buSzPts val="1300"/>
              <a:buChar char="●"/>
            </a:pPr>
            <a:r>
              <a:rPr lang="en" sz="1300"/>
              <a:t>Although, while COVID cases increased after September in Lincoln county, it remained at 0 for Esmeralda county</a:t>
            </a:r>
            <a:endParaRPr sz="1300"/>
          </a:p>
          <a:p>
            <a:pPr indent="-311150" lvl="0" marL="457200" rtl="0" algn="l">
              <a:spcBef>
                <a:spcPts val="0"/>
              </a:spcBef>
              <a:spcAft>
                <a:spcPts val="0"/>
              </a:spcAft>
              <a:buSzPts val="1300"/>
              <a:buChar char="●"/>
            </a:pPr>
            <a:r>
              <a:rPr lang="en" sz="1300"/>
              <a:t>Esmeralda (highest median), had 0 COVID cases for 5 out of the 9 months</a:t>
            </a:r>
            <a:endParaRPr sz="1300"/>
          </a:p>
          <a:p>
            <a:pPr indent="-311150" lvl="0" marL="457200" rtl="0" algn="l">
              <a:spcBef>
                <a:spcPts val="0"/>
              </a:spcBef>
              <a:spcAft>
                <a:spcPts val="0"/>
              </a:spcAft>
              <a:buSzPts val="1300"/>
              <a:buChar char="●"/>
            </a:pPr>
            <a:r>
              <a:rPr lang="en" sz="1300"/>
              <a:t>Esmeralda had very high </a:t>
            </a:r>
            <a:r>
              <a:rPr lang="en" sz="1300"/>
              <a:t>peak in </a:t>
            </a:r>
            <a:r>
              <a:rPr lang="en" sz="1300"/>
              <a:t>february (</a:t>
            </a:r>
            <a:r>
              <a:rPr lang="en" sz="1300"/>
              <a:t>over 200) compared to the highest peak of Lincoln (around 78)</a:t>
            </a:r>
            <a:endParaRPr sz="1300"/>
          </a:p>
          <a:p>
            <a:pPr indent="0" lvl="0" marL="0" rtl="0" algn="l">
              <a:spcBef>
                <a:spcPts val="1600"/>
              </a:spcBef>
              <a:spcAft>
                <a:spcPts val="1600"/>
              </a:spcAft>
              <a:buNone/>
            </a:pPr>
            <a:r>
              <a:t/>
            </a:r>
            <a:endParaRPr sz="1300"/>
          </a:p>
        </p:txBody>
      </p:sp>
      <p:pic>
        <p:nvPicPr>
          <p:cNvPr id="214" name="Google Shape;214;p32"/>
          <p:cNvPicPr preferRelativeResize="0"/>
          <p:nvPr/>
        </p:nvPicPr>
        <p:blipFill>
          <a:blip r:embed="rId3">
            <a:alphaModFix/>
          </a:blip>
          <a:stretch>
            <a:fillRect/>
          </a:stretch>
        </p:blipFill>
        <p:spPr>
          <a:xfrm>
            <a:off x="337225" y="896763"/>
            <a:ext cx="3839098" cy="2033111"/>
          </a:xfrm>
          <a:prstGeom prst="rect">
            <a:avLst/>
          </a:prstGeom>
          <a:noFill/>
          <a:ln>
            <a:noFill/>
          </a:ln>
        </p:spPr>
      </p:pic>
      <p:pic>
        <p:nvPicPr>
          <p:cNvPr id="215" name="Google Shape;215;p32"/>
          <p:cNvPicPr preferRelativeResize="0"/>
          <p:nvPr/>
        </p:nvPicPr>
        <p:blipFill>
          <a:blip r:embed="rId4">
            <a:alphaModFix/>
          </a:blip>
          <a:stretch>
            <a:fillRect/>
          </a:stretch>
        </p:blipFill>
        <p:spPr>
          <a:xfrm>
            <a:off x="365700" y="2929875"/>
            <a:ext cx="3782152" cy="21586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10000"/>
            <a:ext cx="8520600" cy="9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Highest and Lowest </a:t>
            </a:r>
            <a:endParaRPr/>
          </a:p>
          <a:p>
            <a:pPr indent="0" lvl="0" marL="0" rtl="0" algn="l">
              <a:spcBef>
                <a:spcPts val="0"/>
              </a:spcBef>
              <a:spcAft>
                <a:spcPts val="0"/>
              </a:spcAft>
              <a:buNone/>
            </a:pPr>
            <a:r>
              <a:rPr lang="en"/>
              <a:t>Median Cases in Idaho</a:t>
            </a:r>
            <a:endParaRPr/>
          </a:p>
        </p:txBody>
      </p:sp>
      <p:sp>
        <p:nvSpPr>
          <p:cNvPr id="221" name="Google Shape;221;p33"/>
          <p:cNvSpPr txBox="1"/>
          <p:nvPr>
            <p:ph idx="1" type="body"/>
          </p:nvPr>
        </p:nvSpPr>
        <p:spPr>
          <a:xfrm>
            <a:off x="311700" y="1803000"/>
            <a:ext cx="3999900" cy="2766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Elmore county, at 198.1 cases per 100k people (9.2 people per square mile, vs Ada County’s 470 people per square mile)</a:t>
            </a:r>
            <a:endParaRPr sz="1700"/>
          </a:p>
          <a:p>
            <a:pPr indent="-336550" lvl="0" marL="457200" rtl="0" algn="l">
              <a:spcBef>
                <a:spcPts val="0"/>
              </a:spcBef>
              <a:spcAft>
                <a:spcPts val="0"/>
              </a:spcAft>
              <a:buSzPts val="1700"/>
              <a:buChar char="●"/>
            </a:pPr>
            <a:r>
              <a:rPr lang="en" sz="1700"/>
              <a:t>Clark County at a tie with Lemhi County at 0.0 cases per 100k people. It’s the least densely populated county in Idaho.</a:t>
            </a:r>
            <a:endParaRPr sz="1700"/>
          </a:p>
        </p:txBody>
      </p:sp>
      <p:pic>
        <p:nvPicPr>
          <p:cNvPr id="222" name="Google Shape;222;p33"/>
          <p:cNvPicPr preferRelativeResize="0"/>
          <p:nvPr/>
        </p:nvPicPr>
        <p:blipFill>
          <a:blip r:embed="rId3">
            <a:alphaModFix/>
          </a:blip>
          <a:stretch>
            <a:fillRect/>
          </a:stretch>
        </p:blipFill>
        <p:spPr>
          <a:xfrm>
            <a:off x="5073418" y="0"/>
            <a:ext cx="3758883" cy="51072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Idaho COVID rates over time</a:t>
            </a:r>
            <a:endParaRPr/>
          </a:p>
        </p:txBody>
      </p:sp>
      <p:pic>
        <p:nvPicPr>
          <p:cNvPr id="228" name="Google Shape;228;p34"/>
          <p:cNvPicPr preferRelativeResize="0"/>
          <p:nvPr/>
        </p:nvPicPr>
        <p:blipFill>
          <a:blip r:embed="rId3">
            <a:alphaModFix/>
          </a:blip>
          <a:stretch>
            <a:fillRect/>
          </a:stretch>
        </p:blipFill>
        <p:spPr>
          <a:xfrm>
            <a:off x="621375" y="1075900"/>
            <a:ext cx="7362499" cy="3647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Overall Inpatient Bed Utilization for Idaho</a:t>
            </a:r>
            <a:endParaRPr/>
          </a:p>
        </p:txBody>
      </p:sp>
      <p:sp>
        <p:nvSpPr>
          <p:cNvPr id="234" name="Google Shape;234;p3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5" name="Google Shape;235;p3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6" name="Google Shape;236;p35"/>
          <p:cNvPicPr preferRelativeResize="0"/>
          <p:nvPr/>
        </p:nvPicPr>
        <p:blipFill>
          <a:blip r:embed="rId3">
            <a:alphaModFix/>
          </a:blip>
          <a:stretch>
            <a:fillRect/>
          </a:stretch>
        </p:blipFill>
        <p:spPr>
          <a:xfrm>
            <a:off x="154175" y="1017800"/>
            <a:ext cx="8680312" cy="4300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36"/>
          <p:cNvPicPr preferRelativeResize="0"/>
          <p:nvPr/>
        </p:nvPicPr>
        <p:blipFill>
          <a:blip r:embed="rId3">
            <a:alphaModFix/>
          </a:blip>
          <a:stretch>
            <a:fillRect/>
          </a:stretch>
        </p:blipFill>
        <p:spPr>
          <a:xfrm>
            <a:off x="0" y="1001568"/>
            <a:ext cx="9143999" cy="31403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410000"/>
            <a:ext cx="2900700" cy="18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Counties with the Highest and Lowest Rates in Idaho</a:t>
            </a:r>
            <a:endParaRPr sz="2500"/>
          </a:p>
          <a:p>
            <a:pPr indent="0" lvl="0" marL="0" rtl="0" algn="l">
              <a:spcBef>
                <a:spcPts val="0"/>
              </a:spcBef>
              <a:spcAft>
                <a:spcPts val="0"/>
              </a:spcAft>
              <a:buNone/>
            </a:pPr>
            <a:r>
              <a:t/>
            </a:r>
            <a:endParaRPr sz="2500"/>
          </a:p>
        </p:txBody>
      </p:sp>
      <p:pic>
        <p:nvPicPr>
          <p:cNvPr id="248" name="Google Shape;248;p37"/>
          <p:cNvPicPr preferRelativeResize="0"/>
          <p:nvPr/>
        </p:nvPicPr>
        <p:blipFill>
          <a:blip r:embed="rId3">
            <a:alphaModFix/>
          </a:blip>
          <a:stretch>
            <a:fillRect/>
          </a:stretch>
        </p:blipFill>
        <p:spPr>
          <a:xfrm>
            <a:off x="3212287" y="247200"/>
            <a:ext cx="5931713" cy="2039225"/>
          </a:xfrm>
          <a:prstGeom prst="rect">
            <a:avLst/>
          </a:prstGeom>
          <a:noFill/>
          <a:ln>
            <a:noFill/>
          </a:ln>
        </p:spPr>
      </p:pic>
      <p:pic>
        <p:nvPicPr>
          <p:cNvPr id="249" name="Google Shape;249;p37"/>
          <p:cNvPicPr preferRelativeResize="0"/>
          <p:nvPr/>
        </p:nvPicPr>
        <p:blipFill>
          <a:blip r:embed="rId4">
            <a:alphaModFix/>
          </a:blip>
          <a:stretch>
            <a:fillRect/>
          </a:stretch>
        </p:blipFill>
        <p:spPr>
          <a:xfrm>
            <a:off x="3231763" y="2709675"/>
            <a:ext cx="5931745" cy="2039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Similarities/Differences between all 3 states</a:t>
            </a:r>
            <a:endParaRPr/>
          </a:p>
        </p:txBody>
      </p:sp>
      <p:sp>
        <p:nvSpPr>
          <p:cNvPr id="255" name="Google Shape;255;p38"/>
          <p:cNvSpPr txBox="1"/>
          <p:nvPr>
            <p:ph idx="1" type="body"/>
          </p:nvPr>
        </p:nvSpPr>
        <p:spPr>
          <a:xfrm>
            <a:off x="311700" y="1229975"/>
            <a:ext cx="4056900" cy="36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Similarities</a:t>
            </a:r>
            <a:endParaRPr/>
          </a:p>
          <a:p>
            <a:pPr indent="-317500" lvl="0" marL="457200" rtl="0" algn="l">
              <a:spcBef>
                <a:spcPts val="1600"/>
              </a:spcBef>
              <a:spcAft>
                <a:spcPts val="0"/>
              </a:spcAft>
              <a:buSzPts val="1400"/>
              <a:buChar char="●"/>
            </a:pPr>
            <a:r>
              <a:rPr lang="en"/>
              <a:t>Both Idaho and Nevada’s median cases peaked in July (150-175 cases)</a:t>
            </a:r>
            <a:endParaRPr/>
          </a:p>
          <a:p>
            <a:pPr indent="-317500" lvl="0" marL="457200" rtl="0" algn="l">
              <a:spcBef>
                <a:spcPts val="0"/>
              </a:spcBef>
              <a:spcAft>
                <a:spcPts val="0"/>
              </a:spcAft>
              <a:buSzPts val="1400"/>
              <a:buChar char="●"/>
            </a:pPr>
            <a:r>
              <a:rPr lang="en"/>
              <a:t>Low median hospital admissions vs. cases over time for all 3 states</a:t>
            </a:r>
            <a:endParaRPr/>
          </a:p>
          <a:p>
            <a:pPr indent="-317500" lvl="0" marL="457200" rtl="0" algn="l">
              <a:spcBef>
                <a:spcPts val="0"/>
              </a:spcBef>
              <a:spcAft>
                <a:spcPts val="0"/>
              </a:spcAft>
              <a:buSzPts val="1400"/>
              <a:buChar char="●"/>
            </a:pPr>
            <a:r>
              <a:rPr lang="en"/>
              <a:t>Similar graphs of inpatient bed utilization </a:t>
            </a:r>
            <a:endParaRPr/>
          </a:p>
          <a:p>
            <a:pPr indent="-317500" lvl="0" marL="457200" rtl="0" algn="l">
              <a:spcBef>
                <a:spcPts val="0"/>
              </a:spcBef>
              <a:spcAft>
                <a:spcPts val="0"/>
              </a:spcAft>
              <a:buSzPts val="1400"/>
              <a:buChar char="●"/>
            </a:pPr>
            <a:r>
              <a:rPr lang="en"/>
              <a:t>Nevada’s highest/lowest counties had similar shapes for the graph of COVID cases (different scales), similarly to Puerto Rico </a:t>
            </a:r>
            <a:endParaRPr/>
          </a:p>
          <a:p>
            <a:pPr indent="-317500" lvl="0" marL="457200" rtl="0" algn="l">
              <a:spcBef>
                <a:spcPts val="0"/>
              </a:spcBef>
              <a:spcAft>
                <a:spcPts val="0"/>
              </a:spcAft>
              <a:buSzPts val="1400"/>
              <a:buChar char="●"/>
            </a:pPr>
            <a:r>
              <a:rPr lang="en"/>
              <a:t>All graphs of hospitalization vs. inpatient bed use show linear trend</a:t>
            </a:r>
            <a:endParaRPr/>
          </a:p>
        </p:txBody>
      </p:sp>
      <p:sp>
        <p:nvSpPr>
          <p:cNvPr id="256" name="Google Shape;256;p38"/>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Differences</a:t>
            </a:r>
            <a:endParaRPr/>
          </a:p>
          <a:p>
            <a:pPr indent="-317500" lvl="0" marL="457200" rtl="0" algn="l">
              <a:spcBef>
                <a:spcPts val="1600"/>
              </a:spcBef>
              <a:spcAft>
                <a:spcPts val="0"/>
              </a:spcAft>
              <a:buSzPts val="1400"/>
              <a:buChar char="●"/>
            </a:pPr>
            <a:r>
              <a:rPr lang="en"/>
              <a:t>Puerto Rico’s peak: 875 median cases. in mid-May </a:t>
            </a:r>
            <a:endParaRPr/>
          </a:p>
          <a:p>
            <a:pPr indent="-317500" lvl="0" marL="457200" rtl="0" algn="l">
              <a:spcBef>
                <a:spcPts val="0"/>
              </a:spcBef>
              <a:spcAft>
                <a:spcPts val="0"/>
              </a:spcAft>
              <a:buSzPts val="1400"/>
              <a:buChar char="●"/>
            </a:pPr>
            <a:r>
              <a:rPr lang="en"/>
              <a:t>Idaho and Nevada peak: around 175 cases in July</a:t>
            </a:r>
            <a:endParaRPr/>
          </a:p>
          <a:p>
            <a:pPr indent="-317500" lvl="0" marL="457200" rtl="0" algn="l">
              <a:spcBef>
                <a:spcPts val="0"/>
              </a:spcBef>
              <a:spcAft>
                <a:spcPts val="0"/>
              </a:spcAft>
              <a:buSzPts val="1400"/>
              <a:buChar char="●"/>
            </a:pPr>
            <a:r>
              <a:rPr lang="en"/>
              <a:t>Puerto Rico’s median lowest county had a higher peak than its median highest county, unlike the other states</a:t>
            </a:r>
            <a:endParaRPr/>
          </a:p>
          <a:p>
            <a:pPr indent="-317500" lvl="0" marL="457200" rtl="0" algn="l">
              <a:spcBef>
                <a:spcPts val="0"/>
              </a:spcBef>
              <a:spcAft>
                <a:spcPts val="0"/>
              </a:spcAft>
              <a:buSzPts val="1400"/>
              <a:buChar char="●"/>
            </a:pPr>
            <a:r>
              <a:rPr lang="en"/>
              <a:t>Idaho’s highest/lowest median counties had very different graph shapes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Conclusion/Reflections</a:t>
            </a:r>
            <a:endParaRPr/>
          </a:p>
        </p:txBody>
      </p:sp>
      <p:sp>
        <p:nvSpPr>
          <p:cNvPr id="262" name="Google Shape;262;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Puerto Rico was impacted the most by COVID-19 in 2022, with a very high peak cases per 100k in all counties. </a:t>
            </a:r>
            <a:endParaRPr sz="1600"/>
          </a:p>
          <a:p>
            <a:pPr indent="0" lvl="0" marL="0" rtl="0" algn="l">
              <a:spcBef>
                <a:spcPts val="1600"/>
              </a:spcBef>
              <a:spcAft>
                <a:spcPts val="0"/>
              </a:spcAft>
              <a:buNone/>
            </a:pPr>
            <a:r>
              <a:rPr lang="en" sz="1600"/>
              <a:t>All states had low hospitalization rates compared to their cases, indicating that less people were seeking hospital treatment for COVID-19 in 2022. </a:t>
            </a:r>
            <a:endParaRPr sz="1600"/>
          </a:p>
          <a:p>
            <a:pPr indent="0" lvl="0" marL="0" rtl="0" algn="l">
              <a:spcBef>
                <a:spcPts val="1600"/>
              </a:spcBef>
              <a:spcAft>
                <a:spcPts val="1600"/>
              </a:spcAft>
              <a:buNone/>
            </a:pPr>
            <a:r>
              <a:rPr lang="en" sz="1600"/>
              <a:t>A limitation of our methods is that using median data may</a:t>
            </a:r>
            <a:br>
              <a:rPr lang="en" sz="1600"/>
            </a:br>
            <a:r>
              <a:rPr lang="en" sz="1600"/>
              <a:t>h</a:t>
            </a:r>
            <a:r>
              <a:rPr lang="en" sz="1600"/>
              <a:t>ave impacted our results in a way that percentage-based</a:t>
            </a:r>
            <a:br>
              <a:rPr lang="en" sz="1600"/>
            </a:br>
            <a:r>
              <a:rPr lang="en" sz="1600"/>
              <a:t>d</a:t>
            </a:r>
            <a:r>
              <a:rPr lang="en" sz="1600"/>
              <a:t>ata or mean-based data would not have.</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197275" y="117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 Cited</a:t>
            </a:r>
            <a:endParaRPr/>
          </a:p>
        </p:txBody>
      </p:sp>
      <p:sp>
        <p:nvSpPr>
          <p:cNvPr id="268" name="Google Shape;268;p40"/>
          <p:cNvSpPr txBox="1"/>
          <p:nvPr/>
        </p:nvSpPr>
        <p:spPr>
          <a:xfrm>
            <a:off x="197275" y="1030150"/>
            <a:ext cx="8818500" cy="65388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1800"/>
              </a:spcBef>
              <a:spcAft>
                <a:spcPts val="0"/>
              </a:spcAft>
              <a:buNone/>
            </a:pPr>
            <a:r>
              <a:rPr lang="en" sz="1800"/>
              <a:t>Centers for Disease Control and Prevention. (n.d.). </a:t>
            </a:r>
            <a:r>
              <a:rPr i="1" lang="en" sz="1800"/>
              <a:t>Covid-19 by County</a:t>
            </a:r>
            <a:r>
              <a:rPr lang="en" sz="1800"/>
              <a:t>. Centers for Disease Control and Prevention.</a:t>
            </a:r>
            <a:r>
              <a:rPr lang="en" sz="1800"/>
              <a:t> </a:t>
            </a:r>
            <a:r>
              <a:rPr lang="en" sz="1800" u="sng">
                <a:solidFill>
                  <a:schemeClr val="hlink"/>
                </a:solidFill>
                <a:hlinkClick r:id="rId3"/>
              </a:rPr>
              <a:t>https://www.cdc.gov/coronavirus/2019-ncov/your-health/covid-by-county.html</a:t>
            </a:r>
            <a:endParaRPr sz="1800"/>
          </a:p>
          <a:p>
            <a:pPr indent="-457200" lvl="0" marL="457200" rtl="0" algn="l">
              <a:lnSpc>
                <a:spcPct val="115000"/>
              </a:lnSpc>
              <a:spcBef>
                <a:spcPts val="1800"/>
              </a:spcBef>
              <a:spcAft>
                <a:spcPts val="0"/>
              </a:spcAft>
              <a:buNone/>
            </a:pPr>
            <a:r>
              <a:rPr lang="en" sz="1800"/>
              <a:t>U.S. Census Bureau. (July, 1st, 2022). </a:t>
            </a:r>
            <a:r>
              <a:rPr i="1" lang="en" sz="1800"/>
              <a:t>U.S. Census Bureau QuickFacts: Elmore County, Idaho. </a:t>
            </a:r>
            <a:r>
              <a:rPr lang="en" sz="1800" u="sng">
                <a:solidFill>
                  <a:schemeClr val="hlink"/>
                </a:solidFill>
                <a:hlinkClick r:id="rId4"/>
              </a:rPr>
              <a:t>https://www.census.gov/quickfacts/fact/table/elmorecountyidaho/PST045222#PST045222</a:t>
            </a:r>
            <a:r>
              <a:rPr lang="en" sz="1800"/>
              <a:t>.</a:t>
            </a:r>
            <a:endParaRPr sz="1800"/>
          </a:p>
          <a:p>
            <a:pPr indent="-457200" lvl="0" marL="457200" rtl="0" algn="l">
              <a:lnSpc>
                <a:spcPct val="115000"/>
              </a:lnSpc>
              <a:spcBef>
                <a:spcPts val="1800"/>
              </a:spcBef>
              <a:spcAft>
                <a:spcPts val="0"/>
              </a:spcAft>
              <a:buNone/>
            </a:pPr>
            <a:r>
              <a:rPr lang="en" sz="1800"/>
              <a:t>U.S. Census Bureau. (July, 1st, 2022). </a:t>
            </a:r>
            <a:r>
              <a:rPr i="1" lang="en" sz="1800"/>
              <a:t>U.S. Census Bureau QuickFacts: Custer County, Idaho. </a:t>
            </a:r>
            <a:r>
              <a:rPr lang="en" sz="1800" u="sng">
                <a:solidFill>
                  <a:schemeClr val="hlink"/>
                </a:solidFill>
                <a:hlinkClick r:id="rId5"/>
              </a:rPr>
              <a:t>https://www.census.gov/quickfacts/fact/table/clarkcountyidaho/PST045222</a:t>
            </a:r>
            <a:endParaRPr sz="1800"/>
          </a:p>
          <a:p>
            <a:pPr indent="-457200" lvl="0" marL="457200" rtl="0" algn="l">
              <a:lnSpc>
                <a:spcPct val="115000"/>
              </a:lnSpc>
              <a:spcBef>
                <a:spcPts val="1800"/>
              </a:spcBef>
              <a:spcAft>
                <a:spcPts val="0"/>
              </a:spcAft>
              <a:buNone/>
            </a:pPr>
            <a:r>
              <a:t/>
            </a:r>
            <a:endParaRPr sz="1800"/>
          </a:p>
          <a:p>
            <a:pPr indent="-457200" lvl="0" marL="457200" rtl="0" algn="l">
              <a:lnSpc>
                <a:spcPct val="115000"/>
              </a:lnSpc>
              <a:spcBef>
                <a:spcPts val="1800"/>
              </a:spcBef>
              <a:spcAft>
                <a:spcPts val="0"/>
              </a:spcAft>
              <a:buNone/>
            </a:pPr>
            <a:r>
              <a:t/>
            </a:r>
            <a:endParaRPr sz="1800"/>
          </a:p>
          <a:p>
            <a:pPr indent="-457200" lvl="0" marL="457200" rtl="0" algn="l">
              <a:lnSpc>
                <a:spcPct val="115000"/>
              </a:lnSpc>
              <a:spcBef>
                <a:spcPts val="1800"/>
              </a:spcBef>
              <a:spcAft>
                <a:spcPts val="0"/>
              </a:spcAft>
              <a:buNone/>
            </a:pPr>
            <a:r>
              <a:t/>
            </a:r>
            <a:endParaRPr sz="1800"/>
          </a:p>
          <a:p>
            <a:pPr indent="-457200" lvl="0" marL="457200" rtl="0" algn="l">
              <a:lnSpc>
                <a:spcPct val="115000"/>
              </a:lnSpc>
              <a:spcBef>
                <a:spcPts val="1800"/>
              </a:spcBef>
              <a:spcAft>
                <a:spcPts val="0"/>
              </a:spcAft>
              <a:buNone/>
            </a:pPr>
            <a:r>
              <a:t/>
            </a:r>
            <a:endParaRPr sz="1800"/>
          </a:p>
          <a:p>
            <a:pPr indent="-457200" lvl="0" marL="457200" rtl="0" algn="l">
              <a:lnSpc>
                <a:spcPct val="115000"/>
              </a:lnSpc>
              <a:spcBef>
                <a:spcPts val="1800"/>
              </a:spcBef>
              <a:spcAft>
                <a:spcPts val="18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of Research</a:t>
            </a:r>
            <a:endParaRPr/>
          </a:p>
        </p:txBody>
      </p:sp>
      <p:sp>
        <p:nvSpPr>
          <p:cNvPr id="99" name="Google Shape;99;p15"/>
          <p:cNvSpPr txBox="1"/>
          <p:nvPr>
            <p:ph idx="1" type="body"/>
          </p:nvPr>
        </p:nvSpPr>
        <p:spPr>
          <a:xfrm>
            <a:off x="282475" y="106182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Analyze the states with the highest and lowest median cases to analyze.</a:t>
            </a:r>
            <a:endParaRPr/>
          </a:p>
          <a:p>
            <a:pPr indent="-342900" lvl="0" marL="457200" rtl="0" algn="l">
              <a:spcBef>
                <a:spcPts val="0"/>
              </a:spcBef>
              <a:spcAft>
                <a:spcPts val="0"/>
              </a:spcAft>
              <a:buSzPts val="1800"/>
              <a:buChar char="●"/>
            </a:pPr>
            <a:r>
              <a:rPr lang="en"/>
              <a:t>Analyze Idaho</a:t>
            </a:r>
            <a:endParaRPr/>
          </a:p>
          <a:p>
            <a:pPr indent="-342900" lvl="0" marL="457200" rtl="0" algn="l">
              <a:spcBef>
                <a:spcPts val="0"/>
              </a:spcBef>
              <a:spcAft>
                <a:spcPts val="0"/>
              </a:spcAft>
              <a:buSzPts val="1800"/>
              <a:buChar char="●"/>
            </a:pPr>
            <a:r>
              <a:rPr lang="en"/>
              <a:t>For the 3 states, find and analyze key metrics of the counties with the highest and lowest median cases</a:t>
            </a:r>
            <a:endParaRPr/>
          </a:p>
          <a:p>
            <a:pPr indent="-342900" lvl="0" marL="457200" rtl="0" algn="l">
              <a:spcBef>
                <a:spcPts val="0"/>
              </a:spcBef>
              <a:spcAft>
                <a:spcPts val="0"/>
              </a:spcAft>
              <a:buSzPts val="1800"/>
              <a:buChar char="●"/>
            </a:pPr>
            <a:r>
              <a:rPr lang="en"/>
              <a:t>Examine how COVID progressed month to month in each state and if there were any commonalities among the data (county population affecting medians, trends </a:t>
            </a:r>
            <a:r>
              <a:rPr lang="en"/>
              <a:t>i</a:t>
            </a:r>
            <a:r>
              <a:rPr lang="en"/>
              <a:t>n bed utilization vs. hospitalizations, and monthly COVID cases).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110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05" name="Google Shape;105;p16"/>
          <p:cNvSpPr txBox="1"/>
          <p:nvPr>
            <p:ph idx="4294967295" type="body"/>
          </p:nvPr>
        </p:nvSpPr>
        <p:spPr>
          <a:xfrm>
            <a:off x="311700" y="7474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use Median to gather data, as it is not susceptible to outlier data points, which may be important in a large data set like this.</a:t>
            </a:r>
            <a:endParaRPr/>
          </a:p>
          <a:p>
            <a:pPr indent="0" lvl="0" marL="0" rtl="0" algn="l">
              <a:spcBef>
                <a:spcPts val="1600"/>
              </a:spcBef>
              <a:spcAft>
                <a:spcPts val="0"/>
              </a:spcAft>
              <a:buNone/>
            </a:pPr>
            <a:r>
              <a:rPr lang="en"/>
              <a:t>We took the medians of the data, first grouped by state and date updated in order to find the states with the highest median cases and the lowest median cases. We also selected Idaho, because of ISU’s location.</a:t>
            </a:r>
            <a:endParaRPr/>
          </a:p>
          <a:p>
            <a:pPr indent="0" lvl="0" marL="0" rtl="0" algn="l">
              <a:spcBef>
                <a:spcPts val="1600"/>
              </a:spcBef>
              <a:spcAft>
                <a:spcPts val="0"/>
              </a:spcAft>
              <a:buNone/>
            </a:pPr>
            <a:r>
              <a:rPr lang="en"/>
              <a:t>After this, we took the medians of the columns of interest to us, slicing the data frame for our states and grouping by county and date updated.</a:t>
            </a:r>
            <a:endParaRPr/>
          </a:p>
          <a:p>
            <a:pPr indent="0" lvl="0" marL="0" rtl="0" algn="l">
              <a:spcBef>
                <a:spcPts val="1600"/>
              </a:spcBef>
              <a:spcAft>
                <a:spcPts val="0"/>
              </a:spcAft>
              <a:buNone/>
            </a:pPr>
            <a:r>
              <a:rPr lang="en"/>
              <a:t>We plotted the hospitalizations against the bed utilization and </a:t>
            </a:r>
            <a:r>
              <a:rPr lang="en"/>
              <a:t>u</a:t>
            </a:r>
            <a:r>
              <a:rPr lang="en"/>
              <a:t>sed Seaborn to find the line of best fit.</a:t>
            </a:r>
            <a:endParaRPr/>
          </a:p>
          <a:p>
            <a:pPr indent="0" lvl="0" marL="0" rtl="0" algn="l">
              <a:spcBef>
                <a:spcPts val="1600"/>
              </a:spcBef>
              <a:spcAft>
                <a:spcPts val="1600"/>
              </a:spcAft>
              <a:buNone/>
            </a:pPr>
            <a:r>
              <a:rPr lang="en"/>
              <a:t>We also plotted the median cases and hospitalizations month-by-month via pandas.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152400" y="152400"/>
            <a:ext cx="8839200" cy="44223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states had the most and least amount of COVID Cases?</a:t>
            </a:r>
            <a:endParaRPr/>
          </a:p>
        </p:txBody>
      </p:sp>
      <p:sp>
        <p:nvSpPr>
          <p:cNvPr id="116" name="Google Shape;116;p1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Most Median Infections: Puerto Rico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Least Median Infections: Nevada</a:t>
            </a:r>
            <a:endParaRPr sz="1800"/>
          </a:p>
        </p:txBody>
      </p:sp>
      <p:pic>
        <p:nvPicPr>
          <p:cNvPr id="117" name="Google Shape;117;p18"/>
          <p:cNvPicPr preferRelativeResize="0"/>
          <p:nvPr/>
        </p:nvPicPr>
        <p:blipFill>
          <a:blip r:embed="rId3">
            <a:alphaModFix/>
          </a:blip>
          <a:stretch>
            <a:fillRect/>
          </a:stretch>
        </p:blipFill>
        <p:spPr>
          <a:xfrm>
            <a:off x="4748950" y="209100"/>
            <a:ext cx="3305724" cy="1924275"/>
          </a:xfrm>
          <a:prstGeom prst="rect">
            <a:avLst/>
          </a:prstGeom>
          <a:noFill/>
          <a:ln>
            <a:noFill/>
          </a:ln>
        </p:spPr>
      </p:pic>
      <p:pic>
        <p:nvPicPr>
          <p:cNvPr id="118" name="Google Shape;118;p18"/>
          <p:cNvPicPr preferRelativeResize="0"/>
          <p:nvPr/>
        </p:nvPicPr>
        <p:blipFill>
          <a:blip r:embed="rId4">
            <a:alphaModFix/>
          </a:blip>
          <a:stretch>
            <a:fillRect/>
          </a:stretch>
        </p:blipFill>
        <p:spPr>
          <a:xfrm>
            <a:off x="6808176" y="2162600"/>
            <a:ext cx="2015685" cy="2980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2905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Puerto Rico</a:t>
            </a:r>
            <a:endParaRPr/>
          </a:p>
        </p:txBody>
      </p:sp>
      <p:sp>
        <p:nvSpPr>
          <p:cNvPr id="124" name="Google Shape;124;p19"/>
          <p:cNvSpPr txBox="1"/>
          <p:nvPr>
            <p:ph idx="1" type="body"/>
          </p:nvPr>
        </p:nvSpPr>
        <p:spPr>
          <a:xfrm>
            <a:off x="129050" y="513650"/>
            <a:ext cx="27714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Puerto Rico had the highest median cases over time at 273.48 median cases over the 9 months covered in the study.</a:t>
            </a:r>
            <a:endParaRPr sz="1400"/>
          </a:p>
          <a:p>
            <a:pPr indent="0" lvl="0" marL="0" rtl="0" algn="l">
              <a:spcBef>
                <a:spcPts val="1600"/>
              </a:spcBef>
              <a:spcAft>
                <a:spcPts val="0"/>
              </a:spcAft>
              <a:buNone/>
            </a:pPr>
            <a:r>
              <a:rPr lang="en" sz="1400"/>
              <a:t>The Puerto Rican county with the most median cases over the study was Lares Muni, with 580.2 median cases over the 9 months of the study. (Highlighted red)</a:t>
            </a:r>
            <a:endParaRPr sz="1400"/>
          </a:p>
          <a:p>
            <a:pPr indent="0" lvl="0" marL="0" rtl="0" algn="l">
              <a:spcBef>
                <a:spcPts val="1600"/>
              </a:spcBef>
              <a:spcAft>
                <a:spcPts val="0"/>
              </a:spcAft>
              <a:buNone/>
            </a:pPr>
            <a:r>
              <a:rPr lang="en" sz="1400"/>
              <a:t>The county with the least was Las Marías Muni with only 138.77 median cases over the length of the study. (Highlighted green)</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125" name="Google Shape;125;p19"/>
          <p:cNvPicPr preferRelativeResize="0"/>
          <p:nvPr/>
        </p:nvPicPr>
        <p:blipFill>
          <a:blip r:embed="rId3">
            <a:alphaModFix/>
          </a:blip>
          <a:stretch>
            <a:fillRect/>
          </a:stretch>
        </p:blipFill>
        <p:spPr>
          <a:xfrm>
            <a:off x="2951675" y="842450"/>
            <a:ext cx="6151724" cy="357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107125" y="0"/>
            <a:ext cx="90369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Puerto Rico Hospital Admissions vs. Inpatient Bed Utilization*</a:t>
            </a:r>
            <a:endParaRPr sz="2500"/>
          </a:p>
        </p:txBody>
      </p:sp>
      <p:pic>
        <p:nvPicPr>
          <p:cNvPr id="131" name="Google Shape;131;p20"/>
          <p:cNvPicPr preferRelativeResize="0"/>
          <p:nvPr/>
        </p:nvPicPr>
        <p:blipFill>
          <a:blip r:embed="rId3">
            <a:alphaModFix/>
          </a:blip>
          <a:stretch>
            <a:fillRect/>
          </a:stretch>
        </p:blipFill>
        <p:spPr>
          <a:xfrm>
            <a:off x="1188250" y="448550"/>
            <a:ext cx="6767500" cy="4037225"/>
          </a:xfrm>
          <a:prstGeom prst="rect">
            <a:avLst/>
          </a:prstGeom>
          <a:noFill/>
          <a:ln>
            <a:noFill/>
          </a:ln>
        </p:spPr>
      </p:pic>
      <p:sp>
        <p:nvSpPr>
          <p:cNvPr id="132" name="Google Shape;132;p20"/>
          <p:cNvSpPr txBox="1"/>
          <p:nvPr/>
        </p:nvSpPr>
        <p:spPr>
          <a:xfrm>
            <a:off x="0" y="4485775"/>
            <a:ext cx="87747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500">
                <a:solidFill>
                  <a:schemeClr val="dk2"/>
                </a:solidFill>
                <a:latin typeface="Roboto"/>
                <a:ea typeface="Roboto"/>
                <a:cs typeface="Roboto"/>
                <a:sym typeface="Roboto"/>
              </a:rPr>
              <a:t>* </a:t>
            </a:r>
            <a:r>
              <a:rPr lang="en" sz="1500">
                <a:solidFill>
                  <a:schemeClr val="dk2"/>
                </a:solidFill>
                <a:latin typeface="Roboto"/>
                <a:ea typeface="Roboto"/>
                <a:cs typeface="Roboto"/>
                <a:sym typeface="Roboto"/>
              </a:rPr>
              <a:t>Puerto Rico’s bed utilization was the same for all counties month by month, indicating the data was recorded for all of Puerto Rico rather than for each county.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95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Median metrics month by month in Puerto Rico</a:t>
            </a:r>
            <a:endParaRPr/>
          </a:p>
        </p:txBody>
      </p:sp>
      <p:pic>
        <p:nvPicPr>
          <p:cNvPr id="138" name="Google Shape;138;p21"/>
          <p:cNvPicPr preferRelativeResize="0"/>
          <p:nvPr/>
        </p:nvPicPr>
        <p:blipFill>
          <a:blip r:embed="rId3">
            <a:alphaModFix/>
          </a:blip>
          <a:stretch>
            <a:fillRect/>
          </a:stretch>
        </p:blipFill>
        <p:spPr>
          <a:xfrm>
            <a:off x="405388" y="703625"/>
            <a:ext cx="8333225" cy="4135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