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ustom.xml" ContentType="application/vnd.openxmlformats-officedocument.custom-properties+xml"/>
  <Override PartName="/ppt/tags/tag2.xml" ContentType="application/vnd.openxmlformats-officedocument.presentationml.tag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ppt/tags/tag3.xml" ContentType="application/vnd.openxmlformats-officedocument.presentationml.tag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Lst>
  <p:notesMasterIdLst>
    <p:notesMasterId r:id="rId16"/>
  </p:notesMasterIdLst>
  <p:handoutMasterIdLst>
    <p:handoutMasterId r:id="rId17"/>
  </p:handoutMasterIdLst>
  <p:sldIdLst>
    <p:sldId id="256" r:id="rId5"/>
    <p:sldId id="362" r:id="rId6"/>
    <p:sldId id="444" r:id="rId7"/>
    <p:sldId id="431" r:id="rId8"/>
    <p:sldId id="448" r:id="rId9"/>
    <p:sldId id="449" r:id="rId10"/>
    <p:sldId id="450" r:id="rId11"/>
    <p:sldId id="451" r:id="rId12"/>
    <p:sldId id="452" r:id="rId13"/>
    <p:sldId id="453" r:id="rId14"/>
    <p:sldId id="430" r:id="rId15"/>
  </p:sldIdLst>
  <p:sldSz cx="9144000" cy="6858000" type="screen4x3"/>
  <p:notesSz cx="6858000" cy="9144000"/>
  <p:custDataLst>
    <p:tags r:id="rId18"/>
  </p:custDataLst>
  <p:defaultTextStyle>
    <a:defPPr>
      <a:defRPr lang="en-US"/>
    </a:defPPr>
    <a:lvl1pPr marL="0" algn="l" defTabSz="906199" rtl="0" eaLnBrk="1" latinLnBrk="0" hangingPunct="1">
      <a:defRPr sz="1784" kern="1200">
        <a:solidFill>
          <a:schemeClr val="tx1"/>
        </a:solidFill>
        <a:latin typeface="+mn-lt"/>
        <a:ea typeface="+mn-ea"/>
        <a:cs typeface="+mn-cs"/>
      </a:defRPr>
    </a:lvl1pPr>
    <a:lvl2pPr marL="453099" algn="l" defTabSz="906199" rtl="0" eaLnBrk="1" latinLnBrk="0" hangingPunct="1">
      <a:defRPr sz="1784" kern="1200">
        <a:solidFill>
          <a:schemeClr val="tx1"/>
        </a:solidFill>
        <a:latin typeface="+mn-lt"/>
        <a:ea typeface="+mn-ea"/>
        <a:cs typeface="+mn-cs"/>
      </a:defRPr>
    </a:lvl2pPr>
    <a:lvl3pPr marL="906199" algn="l" defTabSz="906199" rtl="0" eaLnBrk="1" latinLnBrk="0" hangingPunct="1">
      <a:defRPr sz="1784" kern="1200">
        <a:solidFill>
          <a:schemeClr val="tx1"/>
        </a:solidFill>
        <a:latin typeface="+mn-lt"/>
        <a:ea typeface="+mn-ea"/>
        <a:cs typeface="+mn-cs"/>
      </a:defRPr>
    </a:lvl3pPr>
    <a:lvl4pPr marL="1359298" algn="l" defTabSz="906199" rtl="0" eaLnBrk="1" latinLnBrk="0" hangingPunct="1">
      <a:defRPr sz="1784" kern="1200">
        <a:solidFill>
          <a:schemeClr val="tx1"/>
        </a:solidFill>
        <a:latin typeface="+mn-lt"/>
        <a:ea typeface="+mn-ea"/>
        <a:cs typeface="+mn-cs"/>
      </a:defRPr>
    </a:lvl4pPr>
    <a:lvl5pPr marL="1812398" algn="l" defTabSz="906199" rtl="0" eaLnBrk="1" latinLnBrk="0" hangingPunct="1">
      <a:defRPr sz="1784" kern="1200">
        <a:solidFill>
          <a:schemeClr val="tx1"/>
        </a:solidFill>
        <a:latin typeface="+mn-lt"/>
        <a:ea typeface="+mn-ea"/>
        <a:cs typeface="+mn-cs"/>
      </a:defRPr>
    </a:lvl5pPr>
    <a:lvl6pPr marL="2265498" algn="l" defTabSz="906199" rtl="0" eaLnBrk="1" latinLnBrk="0" hangingPunct="1">
      <a:defRPr sz="1784" kern="1200">
        <a:solidFill>
          <a:schemeClr val="tx1"/>
        </a:solidFill>
        <a:latin typeface="+mn-lt"/>
        <a:ea typeface="+mn-ea"/>
        <a:cs typeface="+mn-cs"/>
      </a:defRPr>
    </a:lvl6pPr>
    <a:lvl7pPr marL="2718597" algn="l" defTabSz="906199" rtl="0" eaLnBrk="1" latinLnBrk="0" hangingPunct="1">
      <a:defRPr sz="1784" kern="1200">
        <a:solidFill>
          <a:schemeClr val="tx1"/>
        </a:solidFill>
        <a:latin typeface="+mn-lt"/>
        <a:ea typeface="+mn-ea"/>
        <a:cs typeface="+mn-cs"/>
      </a:defRPr>
    </a:lvl7pPr>
    <a:lvl8pPr marL="3171697" algn="l" defTabSz="906199" rtl="0" eaLnBrk="1" latinLnBrk="0" hangingPunct="1">
      <a:defRPr sz="1784" kern="1200">
        <a:solidFill>
          <a:schemeClr val="tx1"/>
        </a:solidFill>
        <a:latin typeface="+mn-lt"/>
        <a:ea typeface="+mn-ea"/>
        <a:cs typeface="+mn-cs"/>
      </a:defRPr>
    </a:lvl8pPr>
    <a:lvl9pPr marL="3624796" algn="l" defTabSz="906199" rtl="0" eaLnBrk="1" latinLnBrk="0" hangingPunct="1">
      <a:defRPr sz="1784"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76" userDrawn="1">
          <p15:clr>
            <a:srgbClr val="A4A3A4"/>
          </p15:clr>
        </p15:guide>
        <p15:guide id="2" pos="5640" userDrawn="1">
          <p15:clr>
            <a:srgbClr val="A4A3A4"/>
          </p15:clr>
        </p15:guide>
        <p15:guide id="3" pos="5328" userDrawn="1">
          <p15:clr>
            <a:srgbClr val="A4A3A4"/>
          </p15:clr>
        </p15:guide>
        <p15:guide id="4" pos="3216"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9" name="Christopher Steadley" initials="CS [26]" lastIdx="1" clrIdx="28">
    <p:extLst/>
  </p:cmAuthor>
  <p:cmAuthor id="1" name="Felger,Steven" initials="F" lastIdx="2" clrIdx="0">
    <p:extLst/>
  </p:cmAuthor>
  <p:cmAuthor id="30" name="Christopher Steadley" initials="CS [27]" lastIdx="1" clrIdx="29">
    <p:extLst/>
  </p:cmAuthor>
  <p:cmAuthor id="2" name="Paramel,Renil" initials="P" lastIdx="1" clrIdx="1">
    <p:extLst/>
  </p:cmAuthor>
  <p:cmAuthor id="3" name="Melvin, Stacy" initials="MS" lastIdx="2" clrIdx="2">
    <p:extLst/>
  </p:cmAuthor>
  <p:cmAuthor id="4" name="Christopher Steadley" initials="CS" lastIdx="1" clrIdx="3">
    <p:extLst/>
  </p:cmAuthor>
  <p:cmAuthor id="5" name="Christopher Steadley" initials="CS [2]" lastIdx="1" clrIdx="4">
    <p:extLst/>
  </p:cmAuthor>
  <p:cmAuthor id="6" name="Christopher Steadley" initials="CS [3]" lastIdx="1" clrIdx="5">
    <p:extLst/>
  </p:cmAuthor>
  <p:cmAuthor id="7" name="Christopher Steadley" initials="CS [4]" lastIdx="1" clrIdx="6">
    <p:extLst/>
  </p:cmAuthor>
  <p:cmAuthor id="8" name="Christopher Steadley" initials="CS [5]" lastIdx="1" clrIdx="7">
    <p:extLst/>
  </p:cmAuthor>
  <p:cmAuthor id="9" name="Christopher Steadley" initials="CS [6]" lastIdx="1" clrIdx="8">
    <p:extLst/>
  </p:cmAuthor>
  <p:cmAuthor id="10" name="Christopher Steadley" initials="CS [7]" lastIdx="1" clrIdx="9">
    <p:extLst/>
  </p:cmAuthor>
  <p:cmAuthor id="11" name="Christopher Steadley" initials="CS [8]" lastIdx="1" clrIdx="10">
    <p:extLst/>
  </p:cmAuthor>
  <p:cmAuthor id="12" name="Christopher Steadley" initials="CS [9]" lastIdx="1" clrIdx="11">
    <p:extLst/>
  </p:cmAuthor>
  <p:cmAuthor id="13" name="Christopher Steadley" initials="CS [10]" lastIdx="1" clrIdx="12">
    <p:extLst/>
  </p:cmAuthor>
  <p:cmAuthor id="14" name="Christopher Steadley" initials="CS [11]" lastIdx="1" clrIdx="13">
    <p:extLst/>
  </p:cmAuthor>
  <p:cmAuthor id="15" name="Christopher Steadley" initials="CS [12]" lastIdx="1" clrIdx="14">
    <p:extLst/>
  </p:cmAuthor>
  <p:cmAuthor id="16" name="Christopher Steadley" initials="CS [13]" lastIdx="1" clrIdx="15">
    <p:extLst/>
  </p:cmAuthor>
  <p:cmAuthor id="17" name="Christopher Steadley" initials="CS [14]" lastIdx="1" clrIdx="16">
    <p:extLst/>
  </p:cmAuthor>
  <p:cmAuthor id="18" name="Christopher Steadley" initials="CS [15]" lastIdx="1" clrIdx="17">
    <p:extLst/>
  </p:cmAuthor>
  <p:cmAuthor id="19" name="Christopher Steadley" initials="CS [16]" lastIdx="1" clrIdx="18">
    <p:extLst/>
  </p:cmAuthor>
  <p:cmAuthor id="20" name="Christopher Steadley" initials="CS [17]" lastIdx="1" clrIdx="19">
    <p:extLst/>
  </p:cmAuthor>
  <p:cmAuthor id="21" name="Christopher Steadley" initials="CS [18]" lastIdx="1" clrIdx="20">
    <p:extLst/>
  </p:cmAuthor>
  <p:cmAuthor id="22" name="Christopher Steadley" initials="CS [19]" lastIdx="1" clrIdx="21">
    <p:extLst/>
  </p:cmAuthor>
  <p:cmAuthor id="23" name="Christopher Steadley" initials="CS [20]" lastIdx="1" clrIdx="22">
    <p:extLst/>
  </p:cmAuthor>
  <p:cmAuthor id="24" name="Christopher Steadley" initials="CS [21]" lastIdx="1" clrIdx="23">
    <p:extLst/>
  </p:cmAuthor>
  <p:cmAuthor id="25" name="Christopher Steadley" initials="CS [22]" lastIdx="1" clrIdx="24">
    <p:extLst/>
  </p:cmAuthor>
  <p:cmAuthor id="26" name="Christopher Steadley" initials="CS [23]" lastIdx="1" clrIdx="25">
    <p:extLst/>
  </p:cmAuthor>
  <p:cmAuthor id="27" name="Christopher Steadley" initials="CS [24]" lastIdx="1" clrIdx="26">
    <p:extLst/>
  </p:cmAuthor>
  <p:cmAuthor id="28" name="Christopher Steadley" initials="CS [25]" lastIdx="1" clrIdx="27">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84307" autoAdjust="0"/>
  </p:normalViewPr>
  <p:slideViewPr>
    <p:cSldViewPr snapToGrid="0">
      <p:cViewPr>
        <p:scale>
          <a:sx n="88" d="100"/>
          <a:sy n="88" d="100"/>
        </p:scale>
        <p:origin x="-2910" y="-504"/>
      </p:cViewPr>
      <p:guideLst>
        <p:guide orient="horz" pos="2976"/>
        <p:guide pos="5640"/>
        <p:guide pos="5328"/>
        <p:guide pos="3216"/>
      </p:guideLst>
    </p:cSldViewPr>
  </p:slideViewPr>
  <p:outlineViewPr>
    <p:cViewPr>
      <p:scale>
        <a:sx n="33" d="100"/>
        <a:sy n="33" d="100"/>
      </p:scale>
      <p:origin x="0" y="-2616"/>
    </p:cViewPr>
  </p:outlineViewPr>
  <p:notesTextViewPr>
    <p:cViewPr>
      <p:scale>
        <a:sx n="3" d="2"/>
        <a:sy n="3" d="2"/>
      </p:scale>
      <p:origin x="0" y="0"/>
    </p:cViewPr>
  </p:notesTextViewPr>
  <p:sorterViewPr>
    <p:cViewPr>
      <p:scale>
        <a:sx n="153" d="100"/>
        <a:sy n="153" d="100"/>
      </p:scale>
      <p:origin x="0" y="-2704"/>
    </p:cViewPr>
  </p:sorterViewPr>
  <p:notesViewPr>
    <p:cSldViewPr snapToGrid="0" snapToObjects="1">
      <p:cViewPr varScale="1">
        <p:scale>
          <a:sx n="73" d="100"/>
          <a:sy n="73" d="100"/>
        </p:scale>
        <p:origin x="186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CFB5D57C-35ED-442E-A1B2-D285128592F7}" type="datetimeFigureOut">
              <a:rPr lang="en-US" smtClean="0"/>
              <a:t>03-15-2017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165747-7D4B-4072-A4F1-75901D44E073}" type="slidenum">
              <a:rPr lang="en-US" smtClean="0"/>
              <a:t>‹#›</a:t>
            </a:fld>
            <a:endParaRPr lang="en-US" dirty="0"/>
          </a:p>
        </p:txBody>
      </p:sp>
    </p:spTree>
    <p:extLst>
      <p:ext uri="{BB962C8B-B14F-4D97-AF65-F5344CB8AC3E}">
        <p14:creationId xmlns:p14="http://schemas.microsoft.com/office/powerpoint/2010/main" val="1645898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58CC7B-3C1D-E84F-A43B-59ADB9D9F1C5}" type="datetimeFigureOut">
              <a:rPr lang="en-US" smtClean="0"/>
              <a:t>03-15-2017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906CA-19D7-7A47-97CD-5EBE9D2DE74A}" type="slidenum">
              <a:rPr lang="en-US" smtClean="0"/>
              <a:t>‹#›</a:t>
            </a:fld>
            <a:endParaRPr lang="en-US" dirty="0"/>
          </a:p>
        </p:txBody>
      </p:sp>
    </p:spTree>
    <p:extLst>
      <p:ext uri="{BB962C8B-B14F-4D97-AF65-F5344CB8AC3E}">
        <p14:creationId xmlns:p14="http://schemas.microsoft.com/office/powerpoint/2010/main" val="1063325245"/>
      </p:ext>
    </p:extLst>
  </p:cSld>
  <p:clrMap bg1="lt1" tx1="dk1" bg2="lt2" tx2="dk2" accent1="accent1" accent2="accent2" accent3="accent3" accent4="accent4" accent5="accent5" accent6="accent6" hlink="hlink" folHlink="folHlink"/>
  <p:notesStyle>
    <a:lvl1pPr marL="0" algn="l" defTabSz="453099" rtl="0" eaLnBrk="1" latinLnBrk="0" hangingPunct="1">
      <a:defRPr sz="1190" kern="1200">
        <a:solidFill>
          <a:schemeClr val="tx1"/>
        </a:solidFill>
        <a:latin typeface="+mn-lt"/>
        <a:ea typeface="+mn-ea"/>
        <a:cs typeface="+mn-cs"/>
      </a:defRPr>
    </a:lvl1pPr>
    <a:lvl2pPr marL="453099" algn="l" defTabSz="453099" rtl="0" eaLnBrk="1" latinLnBrk="0" hangingPunct="1">
      <a:defRPr sz="1190" kern="1200">
        <a:solidFill>
          <a:schemeClr val="tx1"/>
        </a:solidFill>
        <a:latin typeface="+mn-lt"/>
        <a:ea typeface="+mn-ea"/>
        <a:cs typeface="+mn-cs"/>
      </a:defRPr>
    </a:lvl2pPr>
    <a:lvl3pPr marL="906199" algn="l" defTabSz="453099" rtl="0" eaLnBrk="1" latinLnBrk="0" hangingPunct="1">
      <a:defRPr sz="1190" kern="1200">
        <a:solidFill>
          <a:schemeClr val="tx1"/>
        </a:solidFill>
        <a:latin typeface="+mn-lt"/>
        <a:ea typeface="+mn-ea"/>
        <a:cs typeface="+mn-cs"/>
      </a:defRPr>
    </a:lvl3pPr>
    <a:lvl4pPr marL="1359298" algn="l" defTabSz="453099" rtl="0" eaLnBrk="1" latinLnBrk="0" hangingPunct="1">
      <a:defRPr sz="1190" kern="1200">
        <a:solidFill>
          <a:schemeClr val="tx1"/>
        </a:solidFill>
        <a:latin typeface="+mn-lt"/>
        <a:ea typeface="+mn-ea"/>
        <a:cs typeface="+mn-cs"/>
      </a:defRPr>
    </a:lvl4pPr>
    <a:lvl5pPr marL="1812398" algn="l" defTabSz="453099" rtl="0" eaLnBrk="1" latinLnBrk="0" hangingPunct="1">
      <a:defRPr sz="1190" kern="1200">
        <a:solidFill>
          <a:schemeClr val="tx1"/>
        </a:solidFill>
        <a:latin typeface="+mn-lt"/>
        <a:ea typeface="+mn-ea"/>
        <a:cs typeface="+mn-cs"/>
      </a:defRPr>
    </a:lvl5pPr>
    <a:lvl6pPr marL="2265498" algn="l" defTabSz="453099" rtl="0" eaLnBrk="1" latinLnBrk="0" hangingPunct="1">
      <a:defRPr sz="1190" kern="1200">
        <a:solidFill>
          <a:schemeClr val="tx1"/>
        </a:solidFill>
        <a:latin typeface="+mn-lt"/>
        <a:ea typeface="+mn-ea"/>
        <a:cs typeface="+mn-cs"/>
      </a:defRPr>
    </a:lvl6pPr>
    <a:lvl7pPr marL="2718597" algn="l" defTabSz="453099" rtl="0" eaLnBrk="1" latinLnBrk="0" hangingPunct="1">
      <a:defRPr sz="1190" kern="1200">
        <a:solidFill>
          <a:schemeClr val="tx1"/>
        </a:solidFill>
        <a:latin typeface="+mn-lt"/>
        <a:ea typeface="+mn-ea"/>
        <a:cs typeface="+mn-cs"/>
      </a:defRPr>
    </a:lvl7pPr>
    <a:lvl8pPr marL="3171697" algn="l" defTabSz="453099" rtl="0" eaLnBrk="1" latinLnBrk="0" hangingPunct="1">
      <a:defRPr sz="1190" kern="1200">
        <a:solidFill>
          <a:schemeClr val="tx1"/>
        </a:solidFill>
        <a:latin typeface="+mn-lt"/>
        <a:ea typeface="+mn-ea"/>
        <a:cs typeface="+mn-cs"/>
      </a:defRPr>
    </a:lvl8pPr>
    <a:lvl9pPr marL="3624796" algn="l" defTabSz="453099" rtl="0" eaLnBrk="1" latinLnBrk="0" hangingPunct="1">
      <a:defRPr sz="119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1</a:t>
            </a:fld>
            <a:endParaRPr lang="en-US" dirty="0"/>
          </a:p>
        </p:txBody>
      </p:sp>
    </p:spTree>
    <p:extLst>
      <p:ext uri="{BB962C8B-B14F-4D97-AF65-F5344CB8AC3E}">
        <p14:creationId xmlns:p14="http://schemas.microsoft.com/office/powerpoint/2010/main" val="186251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question slide</a:t>
            </a:r>
          </a:p>
          <a:p>
            <a:r>
              <a:rPr lang="en-US" dirty="0"/>
              <a:t>Add set up for future meetings</a:t>
            </a:r>
          </a:p>
          <a:p>
            <a:r>
              <a:rPr lang="en-US" dirty="0"/>
              <a:t>Add expectations to slide after agenda</a:t>
            </a:r>
          </a:p>
          <a:p>
            <a:r>
              <a:rPr lang="en-US" dirty="0"/>
              <a:t>Subcommittee members as homework, need leaders and SMEs  identified,time committement for now is 20%, responsibility and role not powerpoint give hand out.  4 portions of the hand out 1 – role 2 – skills and experience 3 current list need back in two weeks</a:t>
            </a:r>
          </a:p>
          <a:p>
            <a:endParaRPr lang="en-US" dirty="0"/>
          </a:p>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11</a:t>
            </a:fld>
            <a:endParaRPr lang="en-US" dirty="0"/>
          </a:p>
        </p:txBody>
      </p:sp>
    </p:spTree>
    <p:extLst>
      <p:ext uri="{BB962C8B-B14F-4D97-AF65-F5344CB8AC3E}">
        <p14:creationId xmlns:p14="http://schemas.microsoft.com/office/powerpoint/2010/main" val="126630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2</a:t>
            </a:fld>
            <a:endParaRPr lang="en-US" dirty="0"/>
          </a:p>
        </p:txBody>
      </p:sp>
    </p:spTree>
    <p:extLst>
      <p:ext uri="{BB962C8B-B14F-4D97-AF65-F5344CB8AC3E}">
        <p14:creationId xmlns:p14="http://schemas.microsoft.com/office/powerpoint/2010/main" val="157778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Midnight Census and ADT feed don’t take into account later changes.  Other sources, need to recalculate the past to include later changes.  Patient Accounting data is resource heavy in our data environment.  What is a reasonable time to expect changes?  What does </a:t>
            </a:r>
            <a:r>
              <a:rPr lang="en-US" baseline="0" dirty="0" err="1" smtClean="0"/>
              <a:t>Vizient</a:t>
            </a:r>
            <a:r>
              <a:rPr lang="en-US" baseline="0" dirty="0" smtClean="0"/>
              <a:t> use to calculate our official rate?</a:t>
            </a:r>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3</a:t>
            </a:fld>
            <a:endParaRPr lang="en-US" dirty="0"/>
          </a:p>
        </p:txBody>
      </p:sp>
    </p:spTree>
    <p:extLst>
      <p:ext uri="{BB962C8B-B14F-4D97-AF65-F5344CB8AC3E}">
        <p14:creationId xmlns:p14="http://schemas.microsoft.com/office/powerpoint/2010/main" val="204404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Caution</a:t>
            </a:r>
            <a:r>
              <a:rPr lang="en-US" baseline="0" dirty="0" smtClean="0"/>
              <a:t> about using Midnight Census and/or the ADT data exclusively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4</a:t>
            </a:fld>
            <a:endParaRPr lang="en-US" dirty="0"/>
          </a:p>
        </p:txBody>
      </p:sp>
    </p:spTree>
    <p:extLst>
      <p:ext uri="{BB962C8B-B14F-4D97-AF65-F5344CB8AC3E}">
        <p14:creationId xmlns:p14="http://schemas.microsoft.com/office/powerpoint/2010/main" val="164446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a:t>
            </a:r>
            <a:r>
              <a:rPr lang="en-US" baseline="0" dirty="0" smtClean="0"/>
              <a:t> has tried to program for these cancellations in the local RR, but query/report builder needs to have included the logic.  Inherited queries often have no technical documentation and can be time consuming to unravel.  If existing reports to remain, can we prioritize which to document ( </a:t>
            </a:r>
            <a:r>
              <a:rPr lang="en-US" baseline="0" dirty="0" err="1" smtClean="0"/>
              <a:t>bylocal</a:t>
            </a:r>
            <a:r>
              <a:rPr lang="en-US" baseline="0" dirty="0" smtClean="0"/>
              <a:t> analyst or business owner) and do code review (by IS)?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5</a:t>
            </a:fld>
            <a:endParaRPr lang="en-US" dirty="0"/>
          </a:p>
        </p:txBody>
      </p:sp>
    </p:spTree>
    <p:extLst>
      <p:ext uri="{BB962C8B-B14F-4D97-AF65-F5344CB8AC3E}">
        <p14:creationId xmlns:p14="http://schemas.microsoft.com/office/powerpoint/2010/main" val="195469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a:t>
            </a:r>
            <a:r>
              <a:rPr lang="en-US" baseline="0" dirty="0" smtClean="0"/>
              <a:t> to reasons behind clear documentation and good labeling on reports</a:t>
            </a:r>
            <a:endParaRPr lang="en-US" dirty="0"/>
          </a:p>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6</a:t>
            </a:fld>
            <a:endParaRPr lang="en-US" dirty="0"/>
          </a:p>
        </p:txBody>
      </p:sp>
    </p:spTree>
    <p:extLst>
      <p:ext uri="{BB962C8B-B14F-4D97-AF65-F5344CB8AC3E}">
        <p14:creationId xmlns:p14="http://schemas.microsoft.com/office/powerpoint/2010/main" val="35077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Orient group to MRN and </a:t>
            </a:r>
            <a:r>
              <a:rPr lang="en-US" dirty="0" err="1" smtClean="0"/>
              <a:t>PtNo</a:t>
            </a:r>
            <a:r>
              <a:rPr lang="en-US" baseline="0" dirty="0" smtClean="0"/>
              <a:t> if needed.  Mention how SNF, Psych and med/</a:t>
            </a:r>
            <a:r>
              <a:rPr lang="en-US" baseline="0" dirty="0" err="1" smtClean="0"/>
              <a:t>surg</a:t>
            </a:r>
            <a:r>
              <a:rPr lang="en-US" baseline="0" dirty="0" smtClean="0"/>
              <a:t> are defined for IS.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7</a:t>
            </a:fld>
            <a:endParaRPr lang="en-US" dirty="0"/>
          </a:p>
        </p:txBody>
      </p:sp>
    </p:spTree>
    <p:extLst>
      <p:ext uri="{BB962C8B-B14F-4D97-AF65-F5344CB8AC3E}">
        <p14:creationId xmlns:p14="http://schemas.microsoft.com/office/powerpoint/2010/main" val="50745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also mention row 6-7 are same admission,</a:t>
            </a:r>
            <a:r>
              <a:rPr lang="en-US" baseline="0" dirty="0" smtClean="0"/>
              <a:t> but duplicated because patient was assigned to 2 Care Teams.  For space time element not shown, but admit/</a:t>
            </a:r>
            <a:r>
              <a:rPr lang="en-US" baseline="0" dirty="0" err="1" smtClean="0"/>
              <a:t>dsch</a:t>
            </a:r>
            <a:r>
              <a:rPr lang="en-US" baseline="0" dirty="0" smtClean="0"/>
              <a:t> </a:t>
            </a:r>
            <a:r>
              <a:rPr lang="en-US" baseline="0" dirty="0" err="1" smtClean="0"/>
              <a:t>datetime</a:t>
            </a:r>
            <a:r>
              <a:rPr lang="en-US" baseline="0" dirty="0" smtClean="0"/>
              <a:t> fields are editable by end users.  </a:t>
            </a:r>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9</a:t>
            </a:fld>
            <a:endParaRPr lang="en-US" dirty="0"/>
          </a:p>
        </p:txBody>
      </p:sp>
    </p:spTree>
    <p:extLst>
      <p:ext uri="{BB962C8B-B14F-4D97-AF65-F5344CB8AC3E}">
        <p14:creationId xmlns:p14="http://schemas.microsoft.com/office/powerpoint/2010/main" val="117873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PRIME, there are 2 sets of metrics:  1) exact definition from state and 2) Primary Care/Specialty Care version for QI work that make sense in their workflow </a:t>
            </a:r>
            <a:endParaRPr lang="en-US" dirty="0"/>
          </a:p>
        </p:txBody>
      </p:sp>
      <p:sp>
        <p:nvSpPr>
          <p:cNvPr id="4" name="Slide Number Placeholder 3"/>
          <p:cNvSpPr>
            <a:spLocks noGrp="1"/>
          </p:cNvSpPr>
          <p:nvPr>
            <p:ph type="sldNum" sz="quarter" idx="10"/>
          </p:nvPr>
        </p:nvSpPr>
        <p:spPr/>
        <p:txBody>
          <a:bodyPr/>
          <a:lstStyle/>
          <a:p>
            <a:fld id="{CBE906CA-19D7-7A47-97CD-5EBE9D2DE74A}" type="slidenum">
              <a:rPr lang="en-US" smtClean="0"/>
              <a:t>10</a:t>
            </a:fld>
            <a:endParaRPr lang="en-US" dirty="0"/>
          </a:p>
        </p:txBody>
      </p:sp>
    </p:spTree>
    <p:extLst>
      <p:ext uri="{BB962C8B-B14F-4D97-AF65-F5344CB8AC3E}">
        <p14:creationId xmlns:p14="http://schemas.microsoft.com/office/powerpoint/2010/main" val="2340158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0758"/>
            <a:ext cx="9144000" cy="6858000"/>
          </a:xfrm>
          <a:prstGeom prst="rect">
            <a:avLst/>
          </a:prstGeom>
        </p:spPr>
      </p:pic>
      <p:sp>
        <p:nvSpPr>
          <p:cNvPr id="14" name="Content Placeholder 2"/>
          <p:cNvSpPr>
            <a:spLocks noGrp="1"/>
          </p:cNvSpPr>
          <p:nvPr>
            <p:ph idx="1"/>
          </p:nvPr>
        </p:nvSpPr>
        <p:spPr>
          <a:xfrm>
            <a:off x="2040717" y="3508829"/>
            <a:ext cx="5147179" cy="1969770"/>
          </a:xfrm>
          <a:prstGeom prst="rect">
            <a:avLst/>
          </a:prstGeom>
          <a:ln>
            <a:noFill/>
          </a:ln>
        </p:spPr>
        <p:txBody>
          <a:bodyPr/>
          <a:lstStyle>
            <a:lvl1pPr marL="0" indent="0" algn="ctr">
              <a:lnSpc>
                <a:spcPct val="100000"/>
              </a:lnSpc>
              <a:spcBef>
                <a:spcPts val="0"/>
              </a:spcBef>
              <a:spcAft>
                <a:spcPts val="0"/>
              </a:spcAft>
              <a:buFont typeface="Wingdings" panose="05000000000000000000" pitchFamily="2" charset="2"/>
              <a:buNone/>
              <a:defRPr sz="3200" b="1">
                <a:solidFill>
                  <a:schemeClr val="bg1"/>
                </a:solidFill>
              </a:defRPr>
            </a:lvl1pPr>
            <a:lvl2pPr marL="685818" indent="-228606">
              <a:lnSpc>
                <a:spcPct val="100000"/>
              </a:lnSpc>
              <a:spcBef>
                <a:spcPts val="0"/>
              </a:spcBef>
              <a:spcAft>
                <a:spcPts val="1800"/>
              </a:spcAft>
              <a:buFont typeface="Wingdings" panose="05000000000000000000" pitchFamily="2" charset="2"/>
              <a:buChar char="§"/>
              <a:defRPr/>
            </a:lvl2pPr>
            <a:lvl3pPr marL="1143030" indent="-228606">
              <a:lnSpc>
                <a:spcPct val="100000"/>
              </a:lnSpc>
              <a:spcBef>
                <a:spcPts val="0"/>
              </a:spcBef>
              <a:spcAft>
                <a:spcPts val="1800"/>
              </a:spcAft>
              <a:buFont typeface="Wingdings" panose="05000000000000000000" pitchFamily="2" charset="2"/>
              <a:buChar char="§"/>
              <a:defRPr/>
            </a:lvl3pPr>
            <a:lvl4pPr marL="1600242" indent="-228606">
              <a:lnSpc>
                <a:spcPct val="100000"/>
              </a:lnSpc>
              <a:spcBef>
                <a:spcPts val="0"/>
              </a:spcBef>
              <a:spcAft>
                <a:spcPts val="1800"/>
              </a:spcAft>
              <a:buFont typeface="Wingdings" panose="05000000000000000000" pitchFamily="2" charset="2"/>
              <a:buChar char="§"/>
              <a:defRPr/>
            </a:lvl4pPr>
            <a:lvl5pPr marL="2057454" indent="-228606">
              <a:lnSpc>
                <a:spcPct val="100000"/>
              </a:lnSpc>
              <a:spcBef>
                <a:spcPts val="0"/>
              </a:spcBef>
              <a:spcAft>
                <a:spcPts val="1800"/>
              </a:spcAft>
              <a:buFont typeface="Wingdings" panose="05000000000000000000" pitchFamily="2" charset="2"/>
              <a:buChar char="§"/>
              <a:defRPr/>
            </a:lvl5pPr>
          </a:lstStyle>
          <a:p>
            <a:pPr lvl="0"/>
            <a:r>
              <a:rPr lang="en-US" dirty="0"/>
              <a:t>Click to edit Master text styles</a:t>
            </a:r>
          </a:p>
        </p:txBody>
      </p:sp>
    </p:spTree>
    <p:extLst>
      <p:ext uri="{BB962C8B-B14F-4D97-AF65-F5344CB8AC3E}">
        <p14:creationId xmlns:p14="http://schemas.microsoft.com/office/powerpoint/2010/main" val="388583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80016" y="6483937"/>
            <a:ext cx="363984"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529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775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xtant Watermar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211867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59"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7" name="Content Placeholder 2"/>
          <p:cNvSpPr>
            <a:spLocks noGrp="1"/>
          </p:cNvSpPr>
          <p:nvPr>
            <p:ph idx="1"/>
          </p:nvPr>
        </p:nvSpPr>
        <p:spPr>
          <a:xfrm>
            <a:off x="281940" y="1736851"/>
            <a:ext cx="8591551" cy="4962890"/>
          </a:xfrm>
          <a:prstGeom prst="rect">
            <a:avLst/>
          </a:prstGeom>
          <a:ln>
            <a:solidFill>
              <a:schemeClr val="accent2">
                <a:lumMod val="40000"/>
                <a:lumOff val="60000"/>
              </a:schemeClr>
            </a:solidFill>
          </a:ln>
        </p:spPr>
        <p:txBody>
          <a:bodyPr tIns="182880"/>
          <a:lstStyle>
            <a:lvl1pPr marL="228606" indent="-228606">
              <a:lnSpc>
                <a:spcPct val="100000"/>
              </a:lnSpc>
              <a:spcBef>
                <a:spcPts val="0"/>
              </a:spcBef>
              <a:spcAft>
                <a:spcPts val="600"/>
              </a:spcAft>
              <a:buFont typeface="Wingdings" panose="05000000000000000000" pitchFamily="2" charset="2"/>
              <a:buChar char="§"/>
              <a:defRPr sz="2000"/>
            </a:lvl1pPr>
            <a:lvl2pPr marL="685818" indent="-228606">
              <a:lnSpc>
                <a:spcPct val="100000"/>
              </a:lnSpc>
              <a:spcBef>
                <a:spcPts val="0"/>
              </a:spcBef>
              <a:spcAft>
                <a:spcPts val="600"/>
              </a:spcAft>
              <a:buFont typeface="Wingdings" panose="05000000000000000000" pitchFamily="2" charset="2"/>
              <a:buChar char="§"/>
              <a:defRPr sz="2000"/>
            </a:lvl2pPr>
            <a:lvl3pPr marL="1143030" indent="-228606">
              <a:lnSpc>
                <a:spcPct val="100000"/>
              </a:lnSpc>
              <a:spcBef>
                <a:spcPts val="0"/>
              </a:spcBef>
              <a:spcAft>
                <a:spcPts val="600"/>
              </a:spcAft>
              <a:buFont typeface="Wingdings" panose="05000000000000000000" pitchFamily="2" charset="2"/>
              <a:buChar char="§"/>
              <a:defRPr sz="1800"/>
            </a:lvl3pPr>
            <a:lvl4pPr marL="1600242" indent="-228606">
              <a:lnSpc>
                <a:spcPct val="100000"/>
              </a:lnSpc>
              <a:spcBef>
                <a:spcPts val="0"/>
              </a:spcBef>
              <a:spcAft>
                <a:spcPts val="600"/>
              </a:spcAft>
              <a:buFont typeface="Wingdings" panose="05000000000000000000" pitchFamily="2" charset="2"/>
              <a:buChar char="§"/>
              <a:defRPr sz="1600"/>
            </a:lvl4pPr>
            <a:lvl5pPr marL="2057454" indent="-228606">
              <a:lnSpc>
                <a:spcPct val="100000"/>
              </a:lnSpc>
              <a:spcBef>
                <a:spcPts val="0"/>
              </a:spcBef>
              <a:spcAft>
                <a:spcPts val="600"/>
              </a:spcAft>
              <a:buFont typeface="Wingdings" panose="05000000000000000000" pitchFamily="2" charset="2"/>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8780016" y="6483937"/>
            <a:ext cx="363984" cy="365125"/>
          </a:xfrm>
        </p:spPr>
        <p:txBody>
          <a:bodyPr/>
          <a:lstStyle/>
          <a:p>
            <a:fld id="{48F63A3B-78C7-47BE-AE5E-E10140E04643}" type="slidenum">
              <a:rPr lang="en-US" smtClean="0"/>
              <a:t>‹#›</a:t>
            </a:fld>
            <a:endParaRPr lang="en-US" dirty="0"/>
          </a:p>
        </p:txBody>
      </p:sp>
      <p:sp>
        <p:nvSpPr>
          <p:cNvPr id="6" name="Title 1"/>
          <p:cNvSpPr>
            <a:spLocks noGrp="1"/>
          </p:cNvSpPr>
          <p:nvPr>
            <p:ph type="title" hasCustomPrompt="1"/>
          </p:nvPr>
        </p:nvSpPr>
        <p:spPr>
          <a:xfrm>
            <a:off x="1617488" y="226539"/>
            <a:ext cx="7317712" cy="867861"/>
          </a:xfrm>
          <a:prstGeom prst="rect">
            <a:avLst/>
          </a:prstGeom>
        </p:spPr>
        <p:txBody>
          <a:bodyPr anchor="ctr">
            <a:normAutofit/>
          </a:bodyPr>
          <a:lstStyle>
            <a:lvl1pPr algn="r">
              <a:defRPr sz="3600">
                <a:solidFill>
                  <a:schemeClr val="bg1"/>
                </a:solidFill>
                <a:latin typeface="+mn-lt"/>
              </a:defRPr>
            </a:lvl1pPr>
          </a:lstStyle>
          <a:p>
            <a:r>
              <a:rPr lang="en-US" dirty="0"/>
              <a:t>Title</a:t>
            </a:r>
          </a:p>
        </p:txBody>
      </p:sp>
    </p:spTree>
    <p:extLst>
      <p:ext uri="{BB962C8B-B14F-4D97-AF65-F5344CB8AC3E}">
        <p14:creationId xmlns:p14="http://schemas.microsoft.com/office/powerpoint/2010/main" val="3020137259"/>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549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7"/>
            </p:custDataLst>
            <p:extLst>
              <p:ext uri="{D42A27DB-BD31-4B8C-83A1-F6EECF244321}">
                <p14:modId xmlns:p14="http://schemas.microsoft.com/office/powerpoint/2010/main" val="2676717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3" name="think-cell Slide" r:id="rId8" imgW="216" imgH="216" progId="TCLayout.ActiveDocument.1">
                  <p:embed/>
                </p:oleObj>
              </mc:Choice>
              <mc:Fallback>
                <p:oleObj name="think-cell Slide" r:id="rId8" imgW="216" imgH="216" progId="TCLayout.ActiveDocument.1">
                  <p:embed/>
                  <p:pic>
                    <p:nvPicPr>
                      <p:cNvPr id="7" name="Object 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20217" y="6365229"/>
            <a:ext cx="3834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grpSp>
        <p:nvGrpSpPr>
          <p:cNvPr id="15" name="Group 14"/>
          <p:cNvGrpSpPr/>
          <p:nvPr userDrawn="1"/>
        </p:nvGrpSpPr>
        <p:grpSpPr>
          <a:xfrm>
            <a:off x="0" y="0"/>
            <a:ext cx="9144000" cy="1137973"/>
            <a:chOff x="-1082319" y="1919070"/>
            <a:chExt cx="9144000" cy="1137973"/>
          </a:xfrm>
        </p:grpSpPr>
        <p:pic>
          <p:nvPicPr>
            <p:cNvPr id="16" name="Picture 15"/>
            <p:cNvPicPr>
              <a:picLocks noChangeAspect="1"/>
            </p:cNvPicPr>
            <p:nvPr userDrawn="1"/>
          </p:nvPicPr>
          <p:blipFill rotWithShape="1">
            <a:blip r:embed="rId10" cstate="print">
              <a:extLst>
                <a:ext uri="{28A0092B-C50C-407E-A947-70E740481C1C}">
                  <a14:useLocalDpi xmlns:a14="http://schemas.microsoft.com/office/drawing/2010/main" val="0"/>
                </a:ext>
              </a:extLst>
            </a:blip>
            <a:srcRect t="9041" b="8294"/>
            <a:stretch/>
          </p:blipFill>
          <p:spPr>
            <a:xfrm>
              <a:off x="-1082319" y="1920701"/>
              <a:ext cx="9144000" cy="1136342"/>
            </a:xfrm>
            <a:prstGeom prst="rect">
              <a:avLst/>
            </a:prstGeom>
          </p:spPr>
        </p:pic>
        <p:pic>
          <p:nvPicPr>
            <p:cNvPr id="17" name="Picture 16"/>
            <p:cNvPicPr>
              <a:picLocks noChangeAspect="1"/>
            </p:cNvPicPr>
            <p:nvPr userDrawn="1"/>
          </p:nvPicPr>
          <p:blipFill>
            <a:blip r:embed="rId11"/>
            <a:stretch>
              <a:fillRect/>
            </a:stretch>
          </p:blipFill>
          <p:spPr>
            <a:xfrm>
              <a:off x="2087009" y="1919070"/>
              <a:ext cx="5513940" cy="1052959"/>
            </a:xfrm>
            <a:prstGeom prst="rect">
              <a:avLst/>
            </a:prstGeom>
          </p:spPr>
        </p:pic>
      </p:grpSp>
    </p:spTree>
    <p:extLst>
      <p:ext uri="{BB962C8B-B14F-4D97-AF65-F5344CB8AC3E}">
        <p14:creationId xmlns:p14="http://schemas.microsoft.com/office/powerpoint/2010/main" val="1301204231"/>
      </p:ext>
    </p:extLst>
  </p:cSld>
  <p:clrMap bg1="lt1" tx1="dk1" bg2="lt2" tx2="dk2" accent1="accent1" accent2="accent2" accent3="accent3" accent4="accent4" accent5="accent5" accent6="accent6" hlink="hlink" folHlink="folHlink"/>
  <p:sldLayoutIdLst>
    <p:sldLayoutId id="2147483759" r:id="rId1"/>
    <p:sldLayoutId id="2147483750" r:id="rId2"/>
    <p:sldLayoutId id="2147483756" r:id="rId3"/>
    <p:sldLayoutId id="2147483761" r:id="rId4"/>
  </p:sldLayoutIdLst>
  <p:hf hdr="0" ftr="0" dt="0"/>
  <p:txStyles>
    <p:titleStyle>
      <a:lvl1pPr algn="r"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ZSFG Re-Admission Data Sets</a:t>
            </a:r>
          </a:p>
          <a:p>
            <a:r>
              <a:rPr lang="en-US" sz="2000" dirty="0" smtClean="0"/>
              <a:t>3/15/2017</a:t>
            </a:r>
            <a:endParaRPr lang="en-US" sz="2000" dirty="0"/>
          </a:p>
        </p:txBody>
      </p:sp>
    </p:spTree>
    <p:extLst>
      <p:ext uri="{BB962C8B-B14F-4D97-AF65-F5344CB8AC3E}">
        <p14:creationId xmlns:p14="http://schemas.microsoft.com/office/powerpoint/2010/main" val="3168150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Title 3"/>
          <p:cNvSpPr>
            <a:spLocks noGrp="1"/>
          </p:cNvSpPr>
          <p:nvPr>
            <p:ph type="title"/>
          </p:nvPr>
        </p:nvSpPr>
        <p:spPr/>
        <p:txBody>
          <a:bodyPr>
            <a:noAutofit/>
          </a:bodyPr>
          <a:lstStyle/>
          <a:p>
            <a:r>
              <a:rPr lang="en-US" dirty="0" smtClean="0"/>
              <a:t>Official versus local definition</a:t>
            </a:r>
            <a:endParaRPr lang="en-US" dirty="0"/>
          </a:p>
        </p:txBody>
      </p:sp>
      <p:sp>
        <p:nvSpPr>
          <p:cNvPr id="6" name="TextBox 5"/>
          <p:cNvSpPr txBox="1"/>
          <p:nvPr/>
        </p:nvSpPr>
        <p:spPr>
          <a:xfrm>
            <a:off x="714894" y="1649183"/>
            <a:ext cx="7882241" cy="4893647"/>
          </a:xfrm>
          <a:prstGeom prst="rect">
            <a:avLst/>
          </a:prstGeom>
          <a:noFill/>
        </p:spPr>
        <p:txBody>
          <a:bodyPr wrap="square" rtlCol="0">
            <a:spAutoFit/>
          </a:bodyPr>
          <a:lstStyle/>
          <a:p>
            <a:r>
              <a:rPr lang="en-US" sz="2400" dirty="0" smtClean="0"/>
              <a:t>CMS – “</a:t>
            </a:r>
            <a:r>
              <a:rPr lang="en-US" sz="2400" dirty="0"/>
              <a:t>We define a readmission as a subsequent inpatient admission to any acute care facility which occurs within 30 days of the discharge date of an eligible index admission. </a:t>
            </a:r>
            <a:r>
              <a:rPr lang="en-US" sz="2400" dirty="0" smtClean="0"/>
              <a:t>“</a:t>
            </a:r>
          </a:p>
          <a:p>
            <a:pPr marL="342900" indent="-342900">
              <a:buFont typeface="Arial" panose="020B0604020202020204" pitchFamily="34" charset="0"/>
              <a:buChar char="•"/>
            </a:pPr>
            <a:r>
              <a:rPr lang="en-US" sz="2400" dirty="0" smtClean="0"/>
              <a:t>Further breakdowns by disease grouping</a:t>
            </a:r>
          </a:p>
          <a:p>
            <a:pPr marL="342900" indent="-342900">
              <a:buFont typeface="Arial" panose="020B0604020202020204" pitchFamily="34" charset="0"/>
              <a:buChar char="•"/>
            </a:pPr>
            <a:r>
              <a:rPr lang="en-US" sz="2400" dirty="0" smtClean="0"/>
              <a:t>Excludes certain pts from cohort by age, discharge </a:t>
            </a:r>
            <a:r>
              <a:rPr lang="en-US" sz="2400" dirty="0" err="1" smtClean="0"/>
              <a:t>dispo</a:t>
            </a:r>
            <a:r>
              <a:rPr lang="en-US" sz="2400" dirty="0" smtClean="0"/>
              <a:t>., etc.</a:t>
            </a:r>
          </a:p>
          <a:p>
            <a:pPr marL="342900" indent="-342900">
              <a:buFont typeface="Arial" panose="020B0604020202020204" pitchFamily="34" charset="0"/>
              <a:buChar char="•"/>
            </a:pPr>
            <a:r>
              <a:rPr lang="en-US" sz="2400" dirty="0" smtClean="0"/>
              <a:t>Excludes “planned readmissions” by diagnosis/procedure groupings</a:t>
            </a:r>
          </a:p>
          <a:p>
            <a:pPr marL="342900" indent="-342900">
              <a:buFont typeface="Arial" panose="020B0604020202020204" pitchFamily="34" charset="0"/>
              <a:buChar char="•"/>
            </a:pPr>
            <a:r>
              <a:rPr lang="en-US" sz="2400" dirty="0" smtClean="0"/>
              <a:t>Includes admissions post index admission to other acute care settings</a:t>
            </a:r>
          </a:p>
          <a:p>
            <a:r>
              <a:rPr lang="en-US" sz="2400" dirty="0" smtClean="0"/>
              <a:t>There is a lag time for the official rate.  Local calculations can be more timely but shouldn’t expect to match and could be used the way Ambulatory has parallel metrics for PRIME.</a:t>
            </a:r>
            <a:endParaRPr lang="en-US" sz="2400" dirty="0"/>
          </a:p>
        </p:txBody>
      </p:sp>
    </p:spTree>
    <p:extLst>
      <p:ext uri="{BB962C8B-B14F-4D97-AF65-F5344CB8AC3E}">
        <p14:creationId xmlns:p14="http://schemas.microsoft.com/office/powerpoint/2010/main" val="346484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Title 3"/>
          <p:cNvSpPr>
            <a:spLocks noGrp="1"/>
          </p:cNvSpPr>
          <p:nvPr>
            <p:ph type="title"/>
          </p:nvPr>
        </p:nvSpPr>
        <p:spPr/>
        <p:txBody>
          <a:bodyPr>
            <a:normAutofit/>
          </a:bodyPr>
          <a:lstStyle/>
          <a:p>
            <a:r>
              <a:rPr lang="en-US" dirty="0"/>
              <a:t>Questions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63" y="1401568"/>
            <a:ext cx="8229600" cy="4775200"/>
          </a:xfrm>
          <a:prstGeom prst="rect">
            <a:avLst/>
          </a:prstGeom>
        </p:spPr>
      </p:pic>
    </p:spTree>
    <p:extLst>
      <p:ext uri="{BB962C8B-B14F-4D97-AF65-F5344CB8AC3E}">
        <p14:creationId xmlns:p14="http://schemas.microsoft.com/office/powerpoint/2010/main" val="241438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858" y="284086"/>
            <a:ext cx="7266633" cy="692458"/>
          </a:xfrm>
        </p:spPr>
        <p:txBody>
          <a:bodyPr>
            <a:normAutofit fontScale="90000"/>
          </a:bodyPr>
          <a:lstStyle/>
          <a:p>
            <a:r>
              <a:rPr lang="en-US" dirty="0" smtClean="0"/>
              <a:t>Sources of Readmission Rate Variations</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a:t>
            </a:fld>
            <a:endParaRPr lang="en-US" dirty="0"/>
          </a:p>
        </p:txBody>
      </p:sp>
      <p:sp>
        <p:nvSpPr>
          <p:cNvPr id="6" name="Content Placeholder 1"/>
          <p:cNvSpPr>
            <a:spLocks noGrp="1"/>
          </p:cNvSpPr>
          <p:nvPr>
            <p:ph idx="1"/>
          </p:nvPr>
        </p:nvSpPr>
        <p:spPr>
          <a:xfrm>
            <a:off x="281940" y="1736851"/>
            <a:ext cx="8591551" cy="4962890"/>
          </a:xfrm>
        </p:spPr>
        <p:txBody>
          <a:bodyPr>
            <a:normAutofit/>
          </a:bodyPr>
          <a:lstStyle/>
          <a:p>
            <a:r>
              <a:rPr lang="en-US" sz="2400" dirty="0" smtClean="0"/>
              <a:t>Timing of data generated – Nightly versus Monthly versus Quarterly versus Real Time</a:t>
            </a:r>
          </a:p>
          <a:p>
            <a:r>
              <a:rPr lang="en-US" sz="2400" dirty="0" smtClean="0"/>
              <a:t>Source of data used – DSS Financial versus DSS Patient Management versus ADT versus Ad Hoc versus Health Plan</a:t>
            </a:r>
          </a:p>
          <a:p>
            <a:r>
              <a:rPr lang="en-US" sz="2400" dirty="0" smtClean="0"/>
              <a:t>Definitions – Utilization Management versus Patient Flow versus Care Transitions versus PRIME versus CMS</a:t>
            </a:r>
            <a:endParaRPr lang="en-US" sz="2400" dirty="0"/>
          </a:p>
          <a:p>
            <a:endParaRPr lang="en-US" sz="2400" dirty="0" smtClean="0"/>
          </a:p>
          <a:p>
            <a:pPr lvl="1"/>
            <a:endParaRPr lang="en-US" sz="2400" dirty="0"/>
          </a:p>
        </p:txBody>
      </p:sp>
    </p:spTree>
    <p:extLst>
      <p:ext uri="{BB962C8B-B14F-4D97-AF65-F5344CB8AC3E}">
        <p14:creationId xmlns:p14="http://schemas.microsoft.com/office/powerpoint/2010/main" val="1332937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a:t>
            </a:fld>
            <a:endParaRPr lang="en-US" dirty="0"/>
          </a:p>
        </p:txBody>
      </p:sp>
      <p:sp>
        <p:nvSpPr>
          <p:cNvPr id="4" name="Title 3"/>
          <p:cNvSpPr>
            <a:spLocks noGrp="1"/>
          </p:cNvSpPr>
          <p:nvPr>
            <p:ph type="title"/>
          </p:nvPr>
        </p:nvSpPr>
        <p:spPr/>
        <p:txBody>
          <a:bodyPr/>
          <a:lstStyle/>
          <a:p>
            <a:r>
              <a:rPr lang="en-US" dirty="0" smtClean="0"/>
              <a:t>Examples of Data Sources</a:t>
            </a:r>
            <a:endParaRPr lang="en-US" dirty="0"/>
          </a:p>
        </p:txBody>
      </p:sp>
      <p:sp>
        <p:nvSpPr>
          <p:cNvPr id="6" name="TextBox 5"/>
          <p:cNvSpPr txBox="1"/>
          <p:nvPr/>
        </p:nvSpPr>
        <p:spPr>
          <a:xfrm>
            <a:off x="436880" y="1462119"/>
            <a:ext cx="3027680" cy="1190582"/>
          </a:xfrm>
          <a:prstGeom prst="rect">
            <a:avLst/>
          </a:prstGeom>
          <a:noFill/>
        </p:spPr>
        <p:txBody>
          <a:bodyPr wrap="square" rtlCol="0">
            <a:spAutoFit/>
          </a:bodyPr>
          <a:lstStyle/>
          <a:p>
            <a:r>
              <a:rPr lang="en-US" b="1" dirty="0" err="1" smtClean="0"/>
              <a:t>Invision</a:t>
            </a:r>
            <a:r>
              <a:rPr lang="en-US" b="1" dirty="0" smtClean="0"/>
              <a:t> Midnight Census</a:t>
            </a:r>
          </a:p>
          <a:p>
            <a:r>
              <a:rPr lang="en-US" dirty="0"/>
              <a:t>D</a:t>
            </a:r>
            <a:r>
              <a:rPr lang="en-US" dirty="0" smtClean="0"/>
              <a:t>aily snapshot (@23:59) of who is in inpatient at ZSFG and LHH</a:t>
            </a:r>
            <a:endParaRPr lang="en-US" dirty="0"/>
          </a:p>
        </p:txBody>
      </p:sp>
      <p:sp>
        <p:nvSpPr>
          <p:cNvPr id="7" name="TextBox 6"/>
          <p:cNvSpPr txBox="1"/>
          <p:nvPr/>
        </p:nvSpPr>
        <p:spPr>
          <a:xfrm>
            <a:off x="436879" y="2830286"/>
            <a:ext cx="3918990" cy="2014269"/>
          </a:xfrm>
          <a:prstGeom prst="rect">
            <a:avLst/>
          </a:prstGeom>
          <a:noFill/>
        </p:spPr>
        <p:txBody>
          <a:bodyPr wrap="square" rtlCol="0">
            <a:spAutoFit/>
          </a:bodyPr>
          <a:lstStyle/>
          <a:p>
            <a:r>
              <a:rPr lang="en-US" b="1" dirty="0" smtClean="0"/>
              <a:t>ADT real-time interfaces </a:t>
            </a:r>
          </a:p>
          <a:p>
            <a:r>
              <a:rPr lang="en-US" dirty="0" smtClean="0"/>
              <a:t>Admissions, Discharges and Transfers sent from </a:t>
            </a:r>
            <a:r>
              <a:rPr lang="en-US" dirty="0" err="1" smtClean="0"/>
              <a:t>Invision</a:t>
            </a:r>
            <a:r>
              <a:rPr lang="en-US" dirty="0" smtClean="0"/>
              <a:t> to systems like </a:t>
            </a:r>
            <a:r>
              <a:rPr lang="en-US" dirty="0" err="1" smtClean="0"/>
              <a:t>PulseCheck</a:t>
            </a:r>
            <a:r>
              <a:rPr lang="en-US" dirty="0" smtClean="0"/>
              <a:t>, ICCA,  other UC servers, etc. within minutes of the action done in </a:t>
            </a:r>
            <a:r>
              <a:rPr lang="en-US" dirty="0" err="1" smtClean="0"/>
              <a:t>Invision</a:t>
            </a:r>
            <a:r>
              <a:rPr lang="en-US" dirty="0" smtClean="0"/>
              <a:t>.  Cancelled admissions are NOT  part of this feed.</a:t>
            </a:r>
            <a:endParaRPr lang="en-US" dirty="0"/>
          </a:p>
        </p:txBody>
      </p:sp>
      <p:sp>
        <p:nvSpPr>
          <p:cNvPr id="8" name="TextBox 7"/>
          <p:cNvSpPr txBox="1"/>
          <p:nvPr/>
        </p:nvSpPr>
        <p:spPr>
          <a:xfrm>
            <a:off x="4805680" y="2830286"/>
            <a:ext cx="3789680" cy="1190582"/>
          </a:xfrm>
          <a:prstGeom prst="rect">
            <a:avLst/>
          </a:prstGeom>
          <a:noFill/>
        </p:spPr>
        <p:txBody>
          <a:bodyPr wrap="square" rtlCol="0">
            <a:spAutoFit/>
          </a:bodyPr>
          <a:lstStyle/>
          <a:p>
            <a:r>
              <a:rPr lang="en-US" b="1" dirty="0" smtClean="0"/>
              <a:t>Patient Accounting data</a:t>
            </a:r>
            <a:r>
              <a:rPr lang="en-US" dirty="0" smtClean="0"/>
              <a:t> </a:t>
            </a:r>
          </a:p>
          <a:p>
            <a:r>
              <a:rPr lang="en-US" dirty="0" smtClean="0"/>
              <a:t>typically counting bed charges to calculate patient days.  Based on end of day files</a:t>
            </a:r>
            <a:endParaRPr lang="en-US" dirty="0"/>
          </a:p>
        </p:txBody>
      </p:sp>
      <p:sp>
        <p:nvSpPr>
          <p:cNvPr id="9" name="TextBox 8"/>
          <p:cNvSpPr txBox="1"/>
          <p:nvPr/>
        </p:nvSpPr>
        <p:spPr>
          <a:xfrm>
            <a:off x="4805680" y="1442477"/>
            <a:ext cx="3974336" cy="1190582"/>
          </a:xfrm>
          <a:prstGeom prst="rect">
            <a:avLst/>
          </a:prstGeom>
          <a:noFill/>
        </p:spPr>
        <p:txBody>
          <a:bodyPr wrap="square" rtlCol="0">
            <a:spAutoFit/>
          </a:bodyPr>
          <a:lstStyle/>
          <a:p>
            <a:r>
              <a:rPr lang="en-US" b="1" dirty="0" smtClean="0"/>
              <a:t>DPH Reporting Repository</a:t>
            </a:r>
            <a:r>
              <a:rPr lang="en-US" dirty="0" smtClean="0"/>
              <a:t>    </a:t>
            </a:r>
          </a:p>
          <a:p>
            <a:r>
              <a:rPr lang="en-US" dirty="0" smtClean="0"/>
              <a:t>based on end of day files from </a:t>
            </a:r>
            <a:r>
              <a:rPr lang="en-US" dirty="0" err="1" smtClean="0"/>
              <a:t>Invision</a:t>
            </a:r>
            <a:r>
              <a:rPr lang="en-US" dirty="0" smtClean="0"/>
              <a:t> registrations brought into local DPH servers (SQL servers)</a:t>
            </a:r>
            <a:endParaRPr lang="en-US" dirty="0"/>
          </a:p>
        </p:txBody>
      </p:sp>
      <p:sp>
        <p:nvSpPr>
          <p:cNvPr id="10" name="TextBox 9"/>
          <p:cNvSpPr txBox="1"/>
          <p:nvPr/>
        </p:nvSpPr>
        <p:spPr>
          <a:xfrm>
            <a:off x="4805680" y="4218095"/>
            <a:ext cx="3854264" cy="1465145"/>
          </a:xfrm>
          <a:prstGeom prst="rect">
            <a:avLst/>
          </a:prstGeom>
          <a:noFill/>
        </p:spPr>
        <p:txBody>
          <a:bodyPr wrap="square" rtlCol="0">
            <a:spAutoFit/>
          </a:bodyPr>
          <a:lstStyle/>
          <a:p>
            <a:r>
              <a:rPr lang="en-US" b="1" dirty="0" smtClean="0"/>
              <a:t>SF Health Plan</a:t>
            </a:r>
          </a:p>
          <a:p>
            <a:r>
              <a:rPr lang="en-US" dirty="0" smtClean="0"/>
              <a:t>Managed care for SFHN members, includes other facilities.  Monthly files. Available recently, starting in last half of 2016</a:t>
            </a:r>
            <a:endParaRPr lang="en-US" dirty="0"/>
          </a:p>
        </p:txBody>
      </p:sp>
    </p:spTree>
    <p:extLst>
      <p:ext uri="{BB962C8B-B14F-4D97-AF65-F5344CB8AC3E}">
        <p14:creationId xmlns:p14="http://schemas.microsoft.com/office/powerpoint/2010/main" val="348619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4</a:t>
            </a:fld>
            <a:endParaRPr lang="en-US" dirty="0"/>
          </a:p>
        </p:txBody>
      </p:sp>
      <p:sp>
        <p:nvSpPr>
          <p:cNvPr id="4" name="Title 3"/>
          <p:cNvSpPr>
            <a:spLocks noGrp="1"/>
          </p:cNvSpPr>
          <p:nvPr>
            <p:ph type="title"/>
          </p:nvPr>
        </p:nvSpPr>
        <p:spPr/>
        <p:txBody>
          <a:bodyPr/>
          <a:lstStyle/>
          <a:p>
            <a:r>
              <a:rPr lang="en-US" dirty="0" smtClean="0"/>
              <a:t>Cancelled inpatient accounts</a:t>
            </a:r>
            <a:endParaRPr lang="en-US" dirty="0"/>
          </a:p>
        </p:txBody>
      </p:sp>
      <p:sp>
        <p:nvSpPr>
          <p:cNvPr id="6" name="TextBox 5"/>
          <p:cNvSpPr txBox="1"/>
          <p:nvPr/>
        </p:nvSpPr>
        <p:spPr>
          <a:xfrm>
            <a:off x="414269" y="1276154"/>
            <a:ext cx="3163653" cy="916020"/>
          </a:xfrm>
          <a:prstGeom prst="rect">
            <a:avLst/>
          </a:prstGeom>
          <a:noFill/>
        </p:spPr>
        <p:txBody>
          <a:bodyPr wrap="square" rtlCol="0">
            <a:spAutoFit/>
          </a:bodyPr>
          <a:lstStyle/>
          <a:p>
            <a:r>
              <a:rPr lang="en-US" dirty="0" smtClean="0"/>
              <a:t>Registered in the ED.  The account/registration number stays the same</a:t>
            </a:r>
            <a:endParaRPr lang="en-US" dirty="0"/>
          </a:p>
        </p:txBody>
      </p:sp>
      <p:sp>
        <p:nvSpPr>
          <p:cNvPr id="7" name="TextBox 6"/>
          <p:cNvSpPr txBox="1"/>
          <p:nvPr/>
        </p:nvSpPr>
        <p:spPr>
          <a:xfrm>
            <a:off x="225980" y="2719916"/>
            <a:ext cx="3540232" cy="641458"/>
          </a:xfrm>
          <a:prstGeom prst="rect">
            <a:avLst/>
          </a:prstGeom>
          <a:noFill/>
        </p:spPr>
        <p:txBody>
          <a:bodyPr wrap="square" rtlCol="0">
            <a:spAutoFit/>
          </a:bodyPr>
          <a:lstStyle/>
          <a:p>
            <a:r>
              <a:rPr lang="en-US" dirty="0" smtClean="0"/>
              <a:t>Decision to admit.  Account changed to an Inpatient</a:t>
            </a:r>
            <a:endParaRPr lang="en-US" dirty="0"/>
          </a:p>
        </p:txBody>
      </p:sp>
      <p:sp>
        <p:nvSpPr>
          <p:cNvPr id="8" name="TextBox 7"/>
          <p:cNvSpPr txBox="1"/>
          <p:nvPr/>
        </p:nvSpPr>
        <p:spPr>
          <a:xfrm>
            <a:off x="225980" y="4986890"/>
            <a:ext cx="3054111" cy="916020"/>
          </a:xfrm>
          <a:prstGeom prst="rect">
            <a:avLst/>
          </a:prstGeom>
          <a:noFill/>
        </p:spPr>
        <p:txBody>
          <a:bodyPr wrap="square" rtlCol="0">
            <a:spAutoFit/>
          </a:bodyPr>
          <a:lstStyle/>
          <a:p>
            <a:r>
              <a:rPr lang="en-US" dirty="0" smtClean="0"/>
              <a:t>Account changed back to an ED account before patient gets to unit.  Patient leaves ZSFG.</a:t>
            </a:r>
            <a:endParaRPr lang="en-US" dirty="0"/>
          </a:p>
        </p:txBody>
      </p:sp>
      <p:sp>
        <p:nvSpPr>
          <p:cNvPr id="9" name="TextBox 8"/>
          <p:cNvSpPr txBox="1"/>
          <p:nvPr/>
        </p:nvSpPr>
        <p:spPr>
          <a:xfrm>
            <a:off x="4585290" y="1456070"/>
            <a:ext cx="2119414" cy="916020"/>
          </a:xfrm>
          <a:prstGeom prst="rect">
            <a:avLst/>
          </a:prstGeom>
          <a:noFill/>
        </p:spPr>
        <p:txBody>
          <a:bodyPr wrap="square" rtlCol="0">
            <a:spAutoFit/>
          </a:bodyPr>
          <a:lstStyle/>
          <a:p>
            <a:r>
              <a:rPr lang="en-US" dirty="0" smtClean="0"/>
              <a:t>Inpatient account.  Patient stays the night at ZSFG</a:t>
            </a:r>
            <a:endParaRPr lang="en-US" dirty="0"/>
          </a:p>
        </p:txBody>
      </p:sp>
      <p:sp>
        <p:nvSpPr>
          <p:cNvPr id="10" name="TextBox 9"/>
          <p:cNvSpPr txBox="1"/>
          <p:nvPr/>
        </p:nvSpPr>
        <p:spPr>
          <a:xfrm>
            <a:off x="4133690" y="3214240"/>
            <a:ext cx="2900942" cy="1465145"/>
          </a:xfrm>
          <a:prstGeom prst="rect">
            <a:avLst/>
          </a:prstGeom>
          <a:noFill/>
        </p:spPr>
        <p:txBody>
          <a:bodyPr wrap="square" rtlCol="0">
            <a:spAutoFit/>
          </a:bodyPr>
          <a:lstStyle/>
          <a:p>
            <a:r>
              <a:rPr lang="en-US" dirty="0" smtClean="0"/>
              <a:t>Patient doesn’t stay 2 Midnights or other reason to cancel the admission.   Patient was discharged from unit.</a:t>
            </a:r>
            <a:endParaRPr lang="en-US" dirty="0"/>
          </a:p>
        </p:txBody>
      </p:sp>
      <p:sp>
        <p:nvSpPr>
          <p:cNvPr id="11" name="TextBox 10"/>
          <p:cNvSpPr txBox="1"/>
          <p:nvPr/>
        </p:nvSpPr>
        <p:spPr>
          <a:xfrm>
            <a:off x="4118058" y="5187103"/>
            <a:ext cx="3510316" cy="366895"/>
          </a:xfrm>
          <a:prstGeom prst="rect">
            <a:avLst/>
          </a:prstGeom>
          <a:noFill/>
        </p:spPr>
        <p:txBody>
          <a:bodyPr wrap="square" rtlCol="0">
            <a:spAutoFit/>
          </a:bodyPr>
          <a:lstStyle/>
          <a:p>
            <a:r>
              <a:rPr lang="en-US" dirty="0" smtClean="0"/>
              <a:t>Account changed to an ED account. </a:t>
            </a:r>
            <a:endParaRPr lang="en-US" dirty="0"/>
          </a:p>
        </p:txBody>
      </p:sp>
      <p:sp>
        <p:nvSpPr>
          <p:cNvPr id="12" name="Down Arrow 11"/>
          <p:cNvSpPr/>
          <p:nvPr/>
        </p:nvSpPr>
        <p:spPr>
          <a:xfrm>
            <a:off x="1291927" y="2157512"/>
            <a:ext cx="239486" cy="55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1290942" y="3543128"/>
            <a:ext cx="239486" cy="125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283514" y="2386872"/>
            <a:ext cx="239486" cy="55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286863" y="4569187"/>
            <a:ext cx="239486" cy="55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410685" y="4321919"/>
            <a:ext cx="2397906" cy="307777"/>
          </a:xfrm>
          <a:prstGeom prst="rect">
            <a:avLst/>
          </a:prstGeom>
          <a:noFill/>
        </p:spPr>
        <p:txBody>
          <a:bodyPr wrap="square" rtlCol="0">
            <a:spAutoFit/>
          </a:bodyPr>
          <a:lstStyle/>
          <a:p>
            <a:r>
              <a:rPr lang="en-US" sz="1400" dirty="0" smtClean="0"/>
              <a:t>Could be on Midnight Census </a:t>
            </a:r>
            <a:endParaRPr lang="en-US" sz="1400" dirty="0"/>
          </a:p>
        </p:txBody>
      </p:sp>
      <p:sp>
        <p:nvSpPr>
          <p:cNvPr id="18" name="Up Arrow 17"/>
          <p:cNvSpPr/>
          <p:nvPr/>
        </p:nvSpPr>
        <p:spPr>
          <a:xfrm rot="2700000">
            <a:off x="3996626" y="2296697"/>
            <a:ext cx="242865" cy="5506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04704" y="1770253"/>
            <a:ext cx="581891" cy="276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452485" y="1420761"/>
            <a:ext cx="1514692" cy="916020"/>
          </a:xfrm>
          <a:prstGeom prst="rect">
            <a:avLst/>
          </a:prstGeom>
          <a:noFill/>
        </p:spPr>
        <p:txBody>
          <a:bodyPr wrap="square" rtlCol="0">
            <a:spAutoFit/>
          </a:bodyPr>
          <a:lstStyle/>
          <a:p>
            <a:r>
              <a:rPr lang="en-US" dirty="0" smtClean="0"/>
              <a:t>Remains a “normal” inpatient stay</a:t>
            </a:r>
            <a:endParaRPr lang="en-US" dirty="0"/>
          </a:p>
        </p:txBody>
      </p:sp>
    </p:spTree>
    <p:extLst>
      <p:ext uri="{BB962C8B-B14F-4D97-AF65-F5344CB8AC3E}">
        <p14:creationId xmlns:p14="http://schemas.microsoft.com/office/powerpoint/2010/main" val="1169323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5</a:t>
            </a:fld>
            <a:endParaRPr lang="en-US" dirty="0"/>
          </a:p>
        </p:txBody>
      </p:sp>
      <p:sp>
        <p:nvSpPr>
          <p:cNvPr id="4" name="Title 3"/>
          <p:cNvSpPr>
            <a:spLocks noGrp="1"/>
          </p:cNvSpPr>
          <p:nvPr>
            <p:ph type="title"/>
          </p:nvPr>
        </p:nvSpPr>
        <p:spPr/>
        <p:txBody>
          <a:bodyPr/>
          <a:lstStyle/>
          <a:p>
            <a:r>
              <a:rPr lang="en-US" dirty="0" smtClean="0"/>
              <a:t>Cancelled Inpatient Accounts</a:t>
            </a:r>
            <a:endParaRPr lang="en-US" dirty="0"/>
          </a:p>
        </p:txBody>
      </p:sp>
      <p:sp>
        <p:nvSpPr>
          <p:cNvPr id="5" name="TextBox 4"/>
          <p:cNvSpPr txBox="1"/>
          <p:nvPr/>
        </p:nvSpPr>
        <p:spPr>
          <a:xfrm>
            <a:off x="1235301" y="1094400"/>
            <a:ext cx="6595288" cy="6001643"/>
          </a:xfrm>
          <a:prstGeom prst="rect">
            <a:avLst/>
          </a:prstGeom>
          <a:noFill/>
        </p:spPr>
        <p:txBody>
          <a:bodyPr wrap="square" rtlCol="0">
            <a:spAutoFit/>
          </a:bodyPr>
          <a:lstStyle/>
          <a:p>
            <a:r>
              <a:rPr lang="en-US" sz="2400" dirty="0" smtClean="0"/>
              <a:t>FY1516 and current YTD:  2-4% of ED Total Visits are from cancelled inpatient accounts.  Of these 2923 accounts that changed from IP to ED:</a:t>
            </a:r>
          </a:p>
          <a:p>
            <a:endParaRPr lang="en-US" sz="2400" dirty="0"/>
          </a:p>
          <a:p>
            <a:pPr marL="285750" indent="-285750">
              <a:buFont typeface="Arial" panose="020B0604020202020204" pitchFamily="34" charset="0"/>
              <a:buChar char="•"/>
            </a:pPr>
            <a:r>
              <a:rPr lang="en-US" sz="2400" dirty="0" smtClean="0"/>
              <a:t>1681 </a:t>
            </a:r>
            <a:r>
              <a:rPr lang="en-US" sz="2400" dirty="0"/>
              <a:t>(58%) </a:t>
            </a:r>
            <a:r>
              <a:rPr lang="en-US" sz="2400" dirty="0" smtClean="0"/>
              <a:t>made </a:t>
            </a:r>
            <a:r>
              <a:rPr lang="en-US" sz="2400" dirty="0"/>
              <a:t>it to </a:t>
            </a:r>
            <a:r>
              <a:rPr lang="en-US" sz="2400" dirty="0" smtClean="0"/>
              <a:t>the </a:t>
            </a:r>
            <a:r>
              <a:rPr lang="en-US" sz="2400" dirty="0" err="1"/>
              <a:t>Invision</a:t>
            </a:r>
            <a:r>
              <a:rPr lang="en-US" sz="2400" dirty="0"/>
              <a:t> Midnight </a:t>
            </a:r>
            <a:r>
              <a:rPr lang="en-US" sz="2400" dirty="0" smtClean="0"/>
              <a:t>Census report, </a:t>
            </a:r>
            <a:r>
              <a:rPr lang="en-US" sz="2400" dirty="0"/>
              <a:t>with a total of 1872 patient </a:t>
            </a:r>
            <a:r>
              <a:rPr lang="en-US" sz="2400" dirty="0" smtClean="0"/>
              <a:t>days</a:t>
            </a:r>
          </a:p>
          <a:p>
            <a:pPr marL="285750" indent="-285750">
              <a:buFont typeface="Arial" panose="020B0604020202020204" pitchFamily="34" charset="0"/>
              <a:buChar char="•"/>
            </a:pPr>
            <a:endParaRPr lang="en-US" sz="2400" dirty="0"/>
          </a:p>
          <a:p>
            <a:r>
              <a:rPr lang="en-US" sz="2400" dirty="0"/>
              <a:t>In the local DPH Reporting Repository</a:t>
            </a:r>
          </a:p>
          <a:p>
            <a:pPr marL="285750" indent="-285750">
              <a:buFont typeface="Arial" panose="020B0604020202020204" pitchFamily="34" charset="0"/>
              <a:buChar char="•"/>
            </a:pPr>
            <a:r>
              <a:rPr lang="en-US" sz="2400" dirty="0"/>
              <a:t>1414 (48%) of these accounts came in as inpatient accounts </a:t>
            </a:r>
            <a:r>
              <a:rPr lang="en-US" sz="2400" dirty="0" smtClean="0"/>
              <a:t>in the  </a:t>
            </a:r>
            <a:r>
              <a:rPr lang="en-US" sz="2400" dirty="0"/>
              <a:t>end of day process</a:t>
            </a:r>
          </a:p>
          <a:p>
            <a:pPr marL="285750" indent="-285750">
              <a:buFont typeface="Arial" panose="020B0604020202020204" pitchFamily="34" charset="0"/>
              <a:buChar char="•"/>
            </a:pPr>
            <a:r>
              <a:rPr lang="en-US" sz="2400" dirty="0"/>
              <a:t>2910 (99%) had additional data that came in later </a:t>
            </a:r>
            <a:r>
              <a:rPr lang="en-US" sz="2400" dirty="0" smtClean="0"/>
              <a:t>showing that the account was a cancelled </a:t>
            </a:r>
            <a:r>
              <a:rPr lang="en-US" sz="2400" dirty="0"/>
              <a:t>admissions</a:t>
            </a:r>
          </a:p>
          <a:p>
            <a:pPr marL="285750" indent="-285750">
              <a:buFont typeface="Arial" panose="020B0604020202020204" pitchFamily="34" charset="0"/>
              <a:buChar char="•"/>
            </a:pPr>
            <a:r>
              <a:rPr lang="en-US" sz="2400" dirty="0"/>
              <a:t>If the </a:t>
            </a:r>
            <a:r>
              <a:rPr lang="en-US" sz="2400" dirty="0" smtClean="0"/>
              <a:t>report does </a:t>
            </a:r>
            <a:r>
              <a:rPr lang="en-US" sz="2400" dirty="0"/>
              <a:t>not </a:t>
            </a:r>
            <a:r>
              <a:rPr lang="en-US" sz="2400" dirty="0" smtClean="0"/>
              <a:t>consider later changes, </a:t>
            </a:r>
            <a:r>
              <a:rPr lang="en-US" sz="2400" dirty="0"/>
              <a:t>can over state readmission.</a:t>
            </a:r>
          </a:p>
          <a:p>
            <a:endParaRPr lang="en-US" sz="2400" dirty="0"/>
          </a:p>
        </p:txBody>
      </p:sp>
    </p:spTree>
    <p:extLst>
      <p:ext uri="{BB962C8B-B14F-4D97-AF65-F5344CB8AC3E}">
        <p14:creationId xmlns:p14="http://schemas.microsoft.com/office/powerpoint/2010/main" val="273550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itle 3"/>
          <p:cNvSpPr>
            <a:spLocks noGrp="1"/>
          </p:cNvSpPr>
          <p:nvPr>
            <p:ph type="title"/>
          </p:nvPr>
        </p:nvSpPr>
        <p:spPr/>
        <p:txBody>
          <a:bodyPr/>
          <a:lstStyle/>
          <a:p>
            <a:r>
              <a:rPr lang="en-US" dirty="0" err="1" smtClean="0"/>
              <a:t>PulseCheck</a:t>
            </a:r>
            <a:r>
              <a:rPr lang="en-US" dirty="0" smtClean="0"/>
              <a:t> as a source</a:t>
            </a:r>
            <a:endParaRPr lang="en-US" dirty="0"/>
          </a:p>
        </p:txBody>
      </p:sp>
      <p:pic>
        <p:nvPicPr>
          <p:cNvPr id="9" name="Picture 8"/>
          <p:cNvPicPr>
            <a:picLocks noChangeAspect="1"/>
          </p:cNvPicPr>
          <p:nvPr/>
        </p:nvPicPr>
        <p:blipFill>
          <a:blip r:embed="rId3"/>
          <a:stretch>
            <a:fillRect/>
          </a:stretch>
        </p:blipFill>
        <p:spPr>
          <a:xfrm>
            <a:off x="266216" y="1094399"/>
            <a:ext cx="4423488" cy="5389537"/>
          </a:xfrm>
          <a:prstGeom prst="rect">
            <a:avLst/>
          </a:prstGeom>
        </p:spPr>
      </p:pic>
      <p:sp>
        <p:nvSpPr>
          <p:cNvPr id="10" name="TextBox 9"/>
          <p:cNvSpPr txBox="1"/>
          <p:nvPr/>
        </p:nvSpPr>
        <p:spPr>
          <a:xfrm>
            <a:off x="5685905" y="2044931"/>
            <a:ext cx="2161310" cy="2862322"/>
          </a:xfrm>
          <a:prstGeom prst="rect">
            <a:avLst/>
          </a:prstGeom>
          <a:noFill/>
        </p:spPr>
        <p:txBody>
          <a:bodyPr wrap="square" rtlCol="0">
            <a:spAutoFit/>
          </a:bodyPr>
          <a:lstStyle/>
          <a:p>
            <a:r>
              <a:rPr lang="en-US" sz="2000" dirty="0" smtClean="0"/>
              <a:t>Analysis of a 6 month period in 2016 shows that 11% of accounts marked as Admitted in </a:t>
            </a:r>
            <a:r>
              <a:rPr lang="en-US" sz="2000" dirty="0" err="1" smtClean="0"/>
              <a:t>PulseCheck</a:t>
            </a:r>
            <a:r>
              <a:rPr lang="en-US" sz="2000" dirty="0" smtClean="0"/>
              <a:t> later were cancelled inpatient accounts</a:t>
            </a:r>
            <a:endParaRPr lang="en-US" sz="2000" dirty="0"/>
          </a:p>
        </p:txBody>
      </p:sp>
    </p:spTree>
    <p:extLst>
      <p:ext uri="{BB962C8B-B14F-4D97-AF65-F5344CB8AC3E}">
        <p14:creationId xmlns:p14="http://schemas.microsoft.com/office/powerpoint/2010/main" val="514789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7</a:t>
            </a:fld>
            <a:endParaRPr lang="en-US" dirty="0"/>
          </a:p>
        </p:txBody>
      </p:sp>
      <p:sp>
        <p:nvSpPr>
          <p:cNvPr id="4" name="Title 3"/>
          <p:cNvSpPr>
            <a:spLocks noGrp="1"/>
          </p:cNvSpPr>
          <p:nvPr>
            <p:ph type="title"/>
          </p:nvPr>
        </p:nvSpPr>
        <p:spPr/>
        <p:txBody>
          <a:bodyPr/>
          <a:lstStyle/>
          <a:p>
            <a:r>
              <a:rPr lang="en-US" dirty="0" smtClean="0"/>
              <a:t>Definitions matter</a:t>
            </a:r>
            <a:endParaRPr lang="en-US" dirty="0"/>
          </a:p>
        </p:txBody>
      </p:sp>
      <p:pic>
        <p:nvPicPr>
          <p:cNvPr id="2" name="Picture 1"/>
          <p:cNvPicPr>
            <a:picLocks noChangeAspect="1"/>
          </p:cNvPicPr>
          <p:nvPr/>
        </p:nvPicPr>
        <p:blipFill>
          <a:blip r:embed="rId3"/>
          <a:stretch>
            <a:fillRect/>
          </a:stretch>
        </p:blipFill>
        <p:spPr>
          <a:xfrm>
            <a:off x="243257" y="1336668"/>
            <a:ext cx="8718751" cy="2452500"/>
          </a:xfrm>
          <a:prstGeom prst="rect">
            <a:avLst/>
          </a:prstGeom>
        </p:spPr>
      </p:pic>
      <p:sp>
        <p:nvSpPr>
          <p:cNvPr id="5" name="TextBox 4"/>
          <p:cNvSpPr txBox="1"/>
          <p:nvPr/>
        </p:nvSpPr>
        <p:spPr>
          <a:xfrm>
            <a:off x="243257" y="4222865"/>
            <a:ext cx="8718751" cy="1190582"/>
          </a:xfrm>
          <a:prstGeom prst="rect">
            <a:avLst/>
          </a:prstGeom>
          <a:noFill/>
        </p:spPr>
        <p:txBody>
          <a:bodyPr wrap="square" rtlCol="0">
            <a:spAutoFit/>
          </a:bodyPr>
          <a:lstStyle/>
          <a:p>
            <a:r>
              <a:rPr lang="en-US" dirty="0" smtClean="0"/>
              <a:t>When patients are moved between inpatient Psych, 4A SNF and med/</a:t>
            </a:r>
            <a:r>
              <a:rPr lang="en-US" dirty="0" err="1" smtClean="0"/>
              <a:t>surg</a:t>
            </a:r>
            <a:r>
              <a:rPr lang="en-US" dirty="0" smtClean="0"/>
              <a:t> units, a new registration occurs.  </a:t>
            </a:r>
            <a:r>
              <a:rPr lang="en-US" dirty="0"/>
              <a:t> </a:t>
            </a:r>
            <a:r>
              <a:rPr lang="en-US" dirty="0" smtClean="0"/>
              <a:t>Some readmission reports exclude Psych  and SNF  to simplify the data.  However complex patients with multiple moves can come up falsely as a med/</a:t>
            </a:r>
            <a:r>
              <a:rPr lang="en-US" dirty="0" err="1" smtClean="0"/>
              <a:t>surg</a:t>
            </a:r>
            <a:r>
              <a:rPr lang="en-US" dirty="0" smtClean="0"/>
              <a:t> 30 day readmission (row #6) </a:t>
            </a:r>
            <a:endParaRPr lang="en-US" dirty="0"/>
          </a:p>
        </p:txBody>
      </p:sp>
    </p:spTree>
    <p:extLst>
      <p:ext uri="{BB962C8B-B14F-4D97-AF65-F5344CB8AC3E}">
        <p14:creationId xmlns:p14="http://schemas.microsoft.com/office/powerpoint/2010/main" val="3170545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8466" y="1257021"/>
            <a:ext cx="8591550" cy="334823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8</a:t>
            </a:fld>
            <a:endParaRPr lang="en-US" dirty="0"/>
          </a:p>
        </p:txBody>
      </p:sp>
      <p:sp>
        <p:nvSpPr>
          <p:cNvPr id="4" name="Title 3"/>
          <p:cNvSpPr>
            <a:spLocks noGrp="1"/>
          </p:cNvSpPr>
          <p:nvPr>
            <p:ph type="title"/>
          </p:nvPr>
        </p:nvSpPr>
        <p:spPr/>
        <p:txBody>
          <a:bodyPr>
            <a:normAutofit fontScale="90000"/>
          </a:bodyPr>
          <a:lstStyle/>
          <a:p>
            <a:r>
              <a:rPr lang="en-US" dirty="0" smtClean="0"/>
              <a:t>Example of Care Transition Calculations</a:t>
            </a:r>
            <a:endParaRPr lang="en-US" dirty="0"/>
          </a:p>
        </p:txBody>
      </p:sp>
      <p:sp>
        <p:nvSpPr>
          <p:cNvPr id="6" name="TextBox 5"/>
          <p:cNvSpPr txBox="1"/>
          <p:nvPr/>
        </p:nvSpPr>
        <p:spPr>
          <a:xfrm>
            <a:off x="188466" y="4838007"/>
            <a:ext cx="8591550" cy="1569660"/>
          </a:xfrm>
          <a:prstGeom prst="rect">
            <a:avLst/>
          </a:prstGeom>
          <a:noFill/>
        </p:spPr>
        <p:txBody>
          <a:bodyPr wrap="square" rtlCol="0">
            <a:spAutoFit/>
          </a:bodyPr>
          <a:lstStyle/>
          <a:p>
            <a:r>
              <a:rPr lang="en-US" sz="2400" smtClean="0"/>
              <a:t>Purpose </a:t>
            </a:r>
            <a:r>
              <a:rPr lang="en-US" sz="2400" dirty="0"/>
              <a:t>is to view the data based on a readmission that happened within 30 days AFTER a specific discharge.   Aren’t calculated until patient is discharged.  The 30 day calculation splits Med/</a:t>
            </a:r>
            <a:r>
              <a:rPr lang="en-US" sz="2400" dirty="0" err="1"/>
              <a:t>Surg</a:t>
            </a:r>
            <a:r>
              <a:rPr lang="en-US" sz="2400" dirty="0"/>
              <a:t>, SNF and Psych admissions into separate columns.</a:t>
            </a:r>
            <a:endParaRPr lang="en-US" sz="2400" dirty="0" smtClean="0"/>
          </a:p>
        </p:txBody>
      </p:sp>
    </p:spTree>
    <p:extLst>
      <p:ext uri="{BB962C8B-B14F-4D97-AF65-F5344CB8AC3E}">
        <p14:creationId xmlns:p14="http://schemas.microsoft.com/office/powerpoint/2010/main" val="369802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43650" y="1506402"/>
            <a:ext cx="8591550" cy="2962603"/>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9</a:t>
            </a:fld>
            <a:endParaRPr lang="en-US" dirty="0"/>
          </a:p>
        </p:txBody>
      </p:sp>
      <p:sp>
        <p:nvSpPr>
          <p:cNvPr id="4" name="Title 3"/>
          <p:cNvSpPr>
            <a:spLocks noGrp="1"/>
          </p:cNvSpPr>
          <p:nvPr>
            <p:ph type="title"/>
          </p:nvPr>
        </p:nvSpPr>
        <p:spPr/>
        <p:txBody>
          <a:bodyPr>
            <a:noAutofit/>
          </a:bodyPr>
          <a:lstStyle/>
          <a:p>
            <a:r>
              <a:rPr lang="en-US" sz="2800" dirty="0" smtClean="0"/>
              <a:t>Alternative: For every admission calculate if there was a discharge 30 days prior</a:t>
            </a:r>
            <a:endParaRPr lang="en-US" sz="2800" dirty="0"/>
          </a:p>
        </p:txBody>
      </p:sp>
    </p:spTree>
    <p:extLst>
      <p:ext uri="{BB962C8B-B14F-4D97-AF65-F5344CB8AC3E}">
        <p14:creationId xmlns:p14="http://schemas.microsoft.com/office/powerpoint/2010/main" val="11436950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00&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1057807b-0ee1-4b96-99f1-c0d8d070d4a6">YZTKFVVCUWMX-1630644150-2</_dlc_DocId>
    <_dlc_DocIdUrl xmlns="1057807b-0ee1-4b96-99f1-c0d8d070d4a6">
      <Url>https://in-dphsp01.in.sfdph.net/shared/IS/Wiki/MADI/_layouts/15/DocIdRedir.aspx?ID=YZTKFVVCUWMX-1630644150-2</Url>
      <Description>YZTKFVVCUWMX-1630644150-2</Description>
    </_dlc_DocIdUrl>
    <Description0 xmlns="fe4d8413-67d9-46ab-9abf-3a964b3913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750A563F2644B92688FF7E3078889" ma:contentTypeVersion="1" ma:contentTypeDescription="Create a new document." ma:contentTypeScope="" ma:versionID="d7e7d454d6da72eb90f79df306c856ac">
  <xsd:schema xmlns:xsd="http://www.w3.org/2001/XMLSchema" xmlns:xs="http://www.w3.org/2001/XMLSchema" xmlns:p="http://schemas.microsoft.com/office/2006/metadata/properties" xmlns:ns2="1057807b-0ee1-4b96-99f1-c0d8d070d4a6" xmlns:ns3="fe4d8413-67d9-46ab-9abf-3a964b3913ce" targetNamespace="http://schemas.microsoft.com/office/2006/metadata/properties" ma:root="true" ma:fieldsID="a48b4b01347d9e2bf645060b4dd2f450" ns2:_="" ns3:_="">
    <xsd:import namespace="1057807b-0ee1-4b96-99f1-c0d8d070d4a6"/>
    <xsd:import namespace="fe4d8413-67d9-46ab-9abf-3a964b3913ce"/>
    <xsd:element name="properties">
      <xsd:complexType>
        <xsd:sequence>
          <xsd:element name="documentManagement">
            <xsd:complexType>
              <xsd:all>
                <xsd:element ref="ns2:_dlc_DocId" minOccurs="0"/>
                <xsd:element ref="ns2:_dlc_DocIdUrl" minOccurs="0"/>
                <xsd:element ref="ns2:_dlc_DocIdPersistId" minOccurs="0"/>
                <xsd:element ref="ns3: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57807b-0ee1-4b96-99f1-c0d8d070d4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e4d8413-67d9-46ab-9abf-3a964b3913ce" elementFormDefault="qualified">
    <xsd:import namespace="http://schemas.microsoft.com/office/2006/documentManagement/types"/>
    <xsd:import namespace="http://schemas.microsoft.com/office/infopath/2007/PartnerControls"/>
    <xsd:element name="Description0" ma:index="11"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F522E29-18EA-4715-92B1-C6E61663506A}">
  <ds:schemaRefs>
    <ds:schemaRef ds:uri="http://schemas.microsoft.com/sharepoint/v3/contenttype/forms"/>
  </ds:schemaRefs>
</ds:datastoreItem>
</file>

<file path=customXml/itemProps2.xml><?xml version="1.0" encoding="utf-8"?>
<ds:datastoreItem xmlns:ds="http://schemas.openxmlformats.org/officeDocument/2006/customXml" ds:itemID="{330D9637-1C10-4551-8209-08EE5B0EA06D}">
  <ds:schemaRef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5CB090F-2C95-4D0E-8969-4FF7D28EAC29}"/>
</file>

<file path=customXml/itemProps4.xml><?xml version="1.0" encoding="utf-8"?>
<ds:datastoreItem xmlns:ds="http://schemas.openxmlformats.org/officeDocument/2006/customXml" ds:itemID="{AD8F208B-523D-4275-A2D1-0387D0C5D910}"/>
</file>

<file path=docProps/app.xml><?xml version="1.0" encoding="utf-8"?>
<Properties xmlns="http://schemas.openxmlformats.org/officeDocument/2006/extended-properties" xmlns:vt="http://schemas.openxmlformats.org/officeDocument/2006/docPropsVTypes">
  <Template>Office Theme</Template>
  <TotalTime>17056</TotalTime>
  <Words>883</Words>
  <Application>Microsoft Office PowerPoint</Application>
  <PresentationFormat>On-screen Show (4:3)</PresentationFormat>
  <Paragraphs>81</Paragraphs>
  <Slides>11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think-cell Slide</vt:lpstr>
      <vt:lpstr>PowerPoint Presentation</vt:lpstr>
      <vt:lpstr>Sources of Readmission Rate Variations</vt:lpstr>
      <vt:lpstr>Examples of Data Sources</vt:lpstr>
      <vt:lpstr>Cancelled inpatient accounts</vt:lpstr>
      <vt:lpstr>Cancelled Inpatient Accounts</vt:lpstr>
      <vt:lpstr>PulseCheck as a source</vt:lpstr>
      <vt:lpstr>Definitions matter</vt:lpstr>
      <vt:lpstr>Example of Care Transition Calculations</vt:lpstr>
      <vt:lpstr>Alternative: For every admission calculate if there was a discharge 30 days prior</vt:lpstr>
      <vt:lpstr>Official versus local definition</vt:lpstr>
      <vt:lpstr>Questions</vt:lpstr>
    </vt:vector>
  </TitlesOfParts>
  <Company>DPH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ACOSTA</dc:creator>
  <cp:lastModifiedBy>Jon Hicks</cp:lastModifiedBy>
  <cp:revision>701</cp:revision>
  <cp:lastPrinted>2017-02-13T16:02:14Z</cp:lastPrinted>
  <dcterms:created xsi:type="dcterms:W3CDTF">2015-09-30T17:09:41Z</dcterms:created>
  <dcterms:modified xsi:type="dcterms:W3CDTF">2017-03-15T20:19:49Z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0x010100606750A563F2644B92688FF7E3078889</vt:lpwstr>
  </property>
  <property fmtid="{D5CDD505-2E9C-101B-9397-08002B2CF9AE}" pid="3" name="_dlc_DocIdItemGuid">
    <vt:lpwstr>d7251158-0809-43fb-aa78-b90c5c3eba28</vt:lpwstr>
  </property>
</Properties>
</file>