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6"/>
  </p:notesMasterIdLst>
  <p:sldIdLst>
    <p:sldId id="264" r:id="rId2"/>
    <p:sldId id="267" r:id="rId3"/>
    <p:sldId id="256" r:id="rId4"/>
    <p:sldId id="257" r:id="rId5"/>
    <p:sldId id="278" r:id="rId6"/>
    <p:sldId id="279" r:id="rId7"/>
    <p:sldId id="258" r:id="rId8"/>
    <p:sldId id="259" r:id="rId9"/>
    <p:sldId id="266" r:id="rId10"/>
    <p:sldId id="260" r:id="rId11"/>
    <p:sldId id="261" r:id="rId12"/>
    <p:sldId id="265" r:id="rId13"/>
    <p:sldId id="270" r:id="rId14"/>
    <p:sldId id="272" r:id="rId15"/>
    <p:sldId id="277" r:id="rId16"/>
    <p:sldId id="280" r:id="rId17"/>
    <p:sldId id="271" r:id="rId18"/>
    <p:sldId id="281" r:id="rId19"/>
    <p:sldId id="273" r:id="rId20"/>
    <p:sldId id="274" r:id="rId21"/>
    <p:sldId id="275" r:id="rId22"/>
    <p:sldId id="282" r:id="rId23"/>
    <p:sldId id="276" r:id="rId24"/>
    <p:sldId id="285" r:id="rId25"/>
    <p:sldId id="289" r:id="rId26"/>
    <p:sldId id="283" r:id="rId27"/>
    <p:sldId id="290" r:id="rId28"/>
    <p:sldId id="284" r:id="rId29"/>
    <p:sldId id="286" r:id="rId30"/>
    <p:sldId id="287" r:id="rId31"/>
    <p:sldId id="268" r:id="rId32"/>
    <p:sldId id="288" r:id="rId33"/>
    <p:sldId id="269" r:id="rId34"/>
    <p:sldId id="26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K M Tanzir Hasan" initials="AKMTH"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1"/>
    <p:restoredTop sz="91429"/>
  </p:normalViewPr>
  <p:slideViewPr>
    <p:cSldViewPr snapToGrid="0" snapToObjects="1">
      <p:cViewPr varScale="1">
        <p:scale>
          <a:sx n="102" d="100"/>
          <a:sy n="102" d="100"/>
        </p:scale>
        <p:origin x="216"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3B3A7-B3F5-B64A-A2A8-84834FE5989E}" type="datetimeFigureOut">
              <a:rPr lang="en-US" smtClean="0"/>
              <a:t>5/23/17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D9A3C-FB9A-F949-BDA1-6B8D208611BC}" type="slidenum">
              <a:rPr lang="en-US" smtClean="0"/>
              <a:t>‹#›</a:t>
            </a:fld>
            <a:endParaRPr lang="en-US"/>
          </a:p>
        </p:txBody>
      </p:sp>
    </p:spTree>
    <p:extLst>
      <p:ext uri="{BB962C8B-B14F-4D97-AF65-F5344CB8AC3E}">
        <p14:creationId xmlns:p14="http://schemas.microsoft.com/office/powerpoint/2010/main" val="40609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7</a:t>
            </a:fld>
            <a:endParaRPr lang="en-US"/>
          </a:p>
        </p:txBody>
      </p:sp>
    </p:spTree>
    <p:extLst>
      <p:ext uri="{BB962C8B-B14F-4D97-AF65-F5344CB8AC3E}">
        <p14:creationId xmlns:p14="http://schemas.microsoft.com/office/powerpoint/2010/main" val="147806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13</a:t>
            </a:fld>
            <a:endParaRPr lang="en-US"/>
          </a:p>
        </p:txBody>
      </p:sp>
    </p:spTree>
    <p:extLst>
      <p:ext uri="{BB962C8B-B14F-4D97-AF65-F5344CB8AC3E}">
        <p14:creationId xmlns:p14="http://schemas.microsoft.com/office/powerpoint/2010/main" val="54249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94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57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752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65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3509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321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5844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880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17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695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358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26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66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87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6280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57996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5/17/17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98403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cd10data.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manetwork.com/journals/jamainternalmedicine/fullarticle/167228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possible to predict Hospitalization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01" y="2343911"/>
            <a:ext cx="2489200" cy="39624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700" y="3342978"/>
            <a:ext cx="3969407" cy="2963333"/>
          </a:xfrm>
          <a:prstGeom prst="rect">
            <a:avLst/>
          </a:prstGeom>
        </p:spPr>
      </p:pic>
    </p:spTree>
    <p:extLst>
      <p:ext uri="{BB962C8B-B14F-4D97-AF65-F5344CB8AC3E}">
        <p14:creationId xmlns:p14="http://schemas.microsoft.com/office/powerpoint/2010/main" val="1099280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of variables </a:t>
            </a:r>
            <a:endParaRPr lang="en-US"/>
          </a:p>
        </p:txBody>
      </p:sp>
      <p:sp>
        <p:nvSpPr>
          <p:cNvPr id="3" name="Content Placeholder 2"/>
          <p:cNvSpPr>
            <a:spLocks noGrp="1"/>
          </p:cNvSpPr>
          <p:nvPr>
            <p:ph idx="1"/>
          </p:nvPr>
        </p:nvSpPr>
        <p:spPr>
          <a:xfrm>
            <a:off x="1506071" y="2142068"/>
            <a:ext cx="9311155" cy="2519580"/>
          </a:xfrm>
        </p:spPr>
        <p:txBody>
          <a:bodyPr numCol="2">
            <a:normAutofit/>
          </a:bodyPr>
          <a:lstStyle/>
          <a:p>
            <a:pPr marL="342900" indent="-342900">
              <a:buFont typeface="+mj-lt"/>
              <a:buAutoNum type="arabicPeriod"/>
            </a:pPr>
            <a:r>
              <a:rPr lang="en-US" smtClean="0"/>
              <a:t>Race</a:t>
            </a:r>
          </a:p>
          <a:p>
            <a:pPr marL="342900" indent="-342900">
              <a:buFont typeface="+mj-lt"/>
              <a:buAutoNum type="arabicPeriod"/>
            </a:pPr>
            <a:r>
              <a:rPr lang="en-US" smtClean="0"/>
              <a:t>Gender</a:t>
            </a:r>
          </a:p>
          <a:p>
            <a:pPr marL="342900" indent="-342900">
              <a:buFont typeface="+mj-lt"/>
              <a:buAutoNum type="arabicPeriod"/>
            </a:pPr>
            <a:r>
              <a:rPr lang="en-US" smtClean="0"/>
              <a:t>Zip code</a:t>
            </a:r>
          </a:p>
          <a:p>
            <a:pPr marL="342900" indent="-342900">
              <a:buFont typeface="+mj-lt"/>
              <a:buAutoNum type="arabicPeriod"/>
            </a:pPr>
            <a:r>
              <a:rPr lang="en-US" smtClean="0"/>
              <a:t>Total length of stay</a:t>
            </a:r>
          </a:p>
          <a:p>
            <a:pPr marL="342900" indent="-342900">
              <a:buFont typeface="+mj-lt"/>
              <a:buAutoNum type="arabicPeriod"/>
            </a:pPr>
            <a:r>
              <a:rPr lang="en-US" smtClean="0"/>
              <a:t>Interval between two admission</a:t>
            </a:r>
          </a:p>
          <a:p>
            <a:pPr marL="342900" indent="-342900">
              <a:buFont typeface="+mj-lt"/>
              <a:buAutoNum type="arabicPeriod"/>
            </a:pPr>
            <a:r>
              <a:rPr lang="en-US" smtClean="0"/>
              <a:t>Hospital service</a:t>
            </a:r>
          </a:p>
          <a:p>
            <a:pPr marL="342900" indent="-342900">
              <a:buFont typeface="+mj-lt"/>
              <a:buAutoNum type="arabicPeriod"/>
            </a:pPr>
            <a:r>
              <a:rPr lang="en-US" smtClean="0"/>
              <a:t>Language </a:t>
            </a:r>
          </a:p>
          <a:p>
            <a:pPr marL="342900" indent="-342900">
              <a:buFont typeface="+mj-lt"/>
              <a:buAutoNum type="arabicPeriod"/>
            </a:pPr>
            <a:r>
              <a:rPr lang="en-US" smtClean="0"/>
              <a:t>Primary discharge diagnosis</a:t>
            </a:r>
          </a:p>
          <a:p>
            <a:pPr marL="342900" indent="-342900">
              <a:buFont typeface="+mj-lt"/>
              <a:buAutoNum type="arabicPeriod"/>
            </a:pPr>
            <a:r>
              <a:rPr lang="en-US" smtClean="0"/>
              <a:t>Hemoglobin level before discharge</a:t>
            </a:r>
          </a:p>
          <a:p>
            <a:pPr marL="342900" indent="-342900">
              <a:buFont typeface="+mj-lt"/>
              <a:buAutoNum type="arabicPeriod"/>
            </a:pPr>
            <a:r>
              <a:rPr lang="en-US" smtClean="0"/>
              <a:t>Sodium level before discharge</a:t>
            </a:r>
          </a:p>
          <a:p>
            <a:pPr marL="342900" indent="-342900">
              <a:buFont typeface="+mj-lt"/>
              <a:buAutoNum type="arabicPeriod"/>
            </a:pPr>
            <a:endParaRPr lang="en-US"/>
          </a:p>
        </p:txBody>
      </p:sp>
    </p:spTree>
    <p:extLst>
      <p:ext uri="{BB962C8B-B14F-4D97-AF65-F5344CB8AC3E}">
        <p14:creationId xmlns:p14="http://schemas.microsoft.com/office/powerpoint/2010/main" val="686705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Modification of variables</a:t>
            </a:r>
            <a:endParaRPr lang="en-US"/>
          </a:p>
        </p:txBody>
      </p:sp>
      <p:sp>
        <p:nvSpPr>
          <p:cNvPr id="3" name="Content Placeholder 2"/>
          <p:cNvSpPr>
            <a:spLocks noGrp="1"/>
          </p:cNvSpPr>
          <p:nvPr>
            <p:ph idx="1"/>
          </p:nvPr>
        </p:nvSpPr>
        <p:spPr/>
        <p:txBody>
          <a:bodyPr/>
          <a:lstStyle/>
          <a:p>
            <a:pPr>
              <a:lnSpc>
                <a:spcPct val="200000"/>
              </a:lnSpc>
            </a:pPr>
            <a:r>
              <a:rPr lang="en-US" dirty="0" smtClean="0"/>
              <a:t>The variable Zip code was grouped </a:t>
            </a:r>
            <a:r>
              <a:rPr lang="en-US" dirty="0" smtClean="0"/>
              <a:t>county wise in 12 groups</a:t>
            </a:r>
            <a:r>
              <a:rPr lang="en-US" dirty="0" smtClean="0"/>
              <a:t> and a group was made for homeless.</a:t>
            </a:r>
          </a:p>
          <a:p>
            <a:pPr>
              <a:lnSpc>
                <a:spcPct val="200000"/>
              </a:lnSpc>
            </a:pPr>
            <a:r>
              <a:rPr lang="en-US" dirty="0" smtClean="0"/>
              <a:t>The Zip code </a:t>
            </a:r>
            <a:r>
              <a:rPr lang="ru-RU" dirty="0"/>
              <a:t>"</a:t>
            </a:r>
            <a:r>
              <a:rPr lang="ru-RU" dirty="0" smtClean="0"/>
              <a:t>99997”</a:t>
            </a:r>
            <a:r>
              <a:rPr lang="en-US" dirty="0" smtClean="0"/>
              <a:t>, </a:t>
            </a:r>
            <a:r>
              <a:rPr lang="ru-RU" dirty="0"/>
              <a:t>"</a:t>
            </a:r>
            <a:r>
              <a:rPr lang="ru-RU" dirty="0" smtClean="0"/>
              <a:t>9999</a:t>
            </a:r>
            <a:r>
              <a:rPr lang="en-US" dirty="0" smtClean="0"/>
              <a:t>8</a:t>
            </a:r>
            <a:r>
              <a:rPr lang="ru-RU" dirty="0" smtClean="0"/>
              <a:t>”</a:t>
            </a:r>
            <a:r>
              <a:rPr lang="en-US" dirty="0" smtClean="0"/>
              <a:t> and </a:t>
            </a:r>
            <a:r>
              <a:rPr lang="ru-RU" dirty="0"/>
              <a:t>"</a:t>
            </a:r>
            <a:r>
              <a:rPr lang="ru-RU" dirty="0" smtClean="0"/>
              <a:t>9999</a:t>
            </a:r>
            <a:r>
              <a:rPr lang="en-US" dirty="0" smtClean="0"/>
              <a:t>9</a:t>
            </a:r>
            <a:r>
              <a:rPr lang="ru-RU" dirty="0" smtClean="0"/>
              <a:t>”</a:t>
            </a:r>
            <a:r>
              <a:rPr lang="en-US" dirty="0" smtClean="0"/>
              <a:t> were codes for homeless.</a:t>
            </a:r>
          </a:p>
          <a:p>
            <a:pPr>
              <a:lnSpc>
                <a:spcPct val="200000"/>
              </a:lnSpc>
            </a:pPr>
            <a:r>
              <a:rPr lang="en-US" dirty="0" smtClean="0"/>
              <a:t>Depending on the homelessness a new variable was created named homelessness.</a:t>
            </a:r>
            <a:endParaRPr lang="en-US" dirty="0"/>
          </a:p>
        </p:txBody>
      </p:sp>
    </p:spTree>
    <p:extLst>
      <p:ext uri="{BB962C8B-B14F-4D97-AF65-F5344CB8AC3E}">
        <p14:creationId xmlns:p14="http://schemas.microsoft.com/office/powerpoint/2010/main" val="1781284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Modification of variables</a:t>
            </a:r>
          </a:p>
        </p:txBody>
      </p:sp>
      <p:sp>
        <p:nvSpPr>
          <p:cNvPr id="3" name="Content Placeholder 2"/>
          <p:cNvSpPr>
            <a:spLocks noGrp="1"/>
          </p:cNvSpPr>
          <p:nvPr>
            <p:ph idx="1"/>
          </p:nvPr>
        </p:nvSpPr>
        <p:spPr/>
        <p:txBody>
          <a:bodyPr/>
          <a:lstStyle/>
          <a:p>
            <a:pPr>
              <a:lnSpc>
                <a:spcPct val="200000"/>
              </a:lnSpc>
            </a:pPr>
            <a:r>
              <a:rPr lang="en-US" dirty="0" smtClean="0"/>
              <a:t>The primary discharge diagnosis were in ICD-9 and ICD-10 codes.</a:t>
            </a:r>
          </a:p>
          <a:p>
            <a:pPr>
              <a:lnSpc>
                <a:spcPct val="200000"/>
              </a:lnSpc>
            </a:pPr>
            <a:r>
              <a:rPr lang="en-US" dirty="0" smtClean="0"/>
              <a:t>For consistency we converted all ICD-9 codes to ICD-10 codes. </a:t>
            </a:r>
          </a:p>
          <a:p>
            <a:pPr>
              <a:lnSpc>
                <a:spcPct val="200000"/>
              </a:lnSpc>
            </a:pPr>
            <a:r>
              <a:rPr lang="en-US" dirty="0" smtClean="0"/>
              <a:t>For </a:t>
            </a:r>
            <a:r>
              <a:rPr lang="en-US" dirty="0"/>
              <a:t>conversion of the </a:t>
            </a:r>
            <a:r>
              <a:rPr lang="en-US" dirty="0" smtClean="0"/>
              <a:t>code we used converter available in </a:t>
            </a:r>
            <a:r>
              <a:rPr lang="en-US" dirty="0" smtClean="0">
                <a:hlinkClick r:id="rId2"/>
              </a:rPr>
              <a:t>http</a:t>
            </a:r>
            <a:r>
              <a:rPr lang="en-US" dirty="0">
                <a:hlinkClick r:id="rId2"/>
              </a:rPr>
              <a:t>://</a:t>
            </a:r>
            <a:r>
              <a:rPr lang="en-US" dirty="0" smtClean="0">
                <a:hlinkClick r:id="rId2"/>
              </a:rPr>
              <a:t>www.icd10data.com</a:t>
            </a:r>
            <a:endParaRPr lang="en-US" dirty="0" smtClean="0"/>
          </a:p>
          <a:p>
            <a:pPr>
              <a:lnSpc>
                <a:spcPct val="200000"/>
              </a:lnSpc>
            </a:pPr>
            <a:r>
              <a:rPr lang="en-US" dirty="0" smtClean="0"/>
              <a:t>We then grouped the diagnosis depending on the diseases of different body systems.</a:t>
            </a:r>
            <a:endParaRPr lang="en-US" dirty="0"/>
          </a:p>
        </p:txBody>
      </p:sp>
    </p:spTree>
    <p:extLst>
      <p:ext uri="{BB962C8B-B14F-4D97-AF65-F5344CB8AC3E}">
        <p14:creationId xmlns:p14="http://schemas.microsoft.com/office/powerpoint/2010/main" val="1155648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lnSpc>
                <a:spcPct val="200000"/>
              </a:lnSpc>
            </a:pPr>
            <a:r>
              <a:rPr lang="en-US" dirty="0" smtClean="0"/>
              <a:t>Among the 8786 patients 2034 (23.15%) readmission case within 30 days of discharge were identified.</a:t>
            </a:r>
          </a:p>
          <a:p>
            <a:pPr>
              <a:lnSpc>
                <a:spcPct val="200000"/>
              </a:lnSpc>
            </a:pPr>
            <a:r>
              <a:rPr lang="en-US" dirty="0" smtClean="0"/>
              <a:t>The number of unique patient who were admitted once or more with in 30 days were </a:t>
            </a:r>
            <a:r>
              <a:rPr lang="is-IS" dirty="0" smtClean="0"/>
              <a:t>906 (10%).</a:t>
            </a:r>
            <a:endParaRPr lang="en-US" dirty="0"/>
          </a:p>
        </p:txBody>
      </p:sp>
    </p:spTree>
    <p:extLst>
      <p:ext uri="{BB962C8B-B14F-4D97-AF65-F5344CB8AC3E}">
        <p14:creationId xmlns:p14="http://schemas.microsoft.com/office/powerpoint/2010/main" val="1546814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500373" cy="6858000"/>
          </a:xfrm>
        </p:spPr>
      </p:pic>
      <p:sp>
        <p:nvSpPr>
          <p:cNvPr id="7" name="TextBox 6"/>
          <p:cNvSpPr txBox="1"/>
          <p:nvPr/>
        </p:nvSpPr>
        <p:spPr>
          <a:xfrm>
            <a:off x="6951945" y="2782669"/>
            <a:ext cx="4713962" cy="568745"/>
          </a:xfrm>
          <a:prstGeom prst="rect">
            <a:avLst/>
          </a:prstGeom>
          <a:noFill/>
        </p:spPr>
        <p:txBody>
          <a:bodyPr wrap="square" rtlCol="0">
            <a:spAutoFit/>
          </a:bodyPr>
          <a:lstStyle/>
          <a:p>
            <a:pPr algn="ctr">
              <a:lnSpc>
                <a:spcPct val="200000"/>
              </a:lnSpc>
            </a:pPr>
            <a:r>
              <a:rPr lang="en-US" dirty="0" smtClean="0"/>
              <a:t>Age distribution is almost similar in both groups</a:t>
            </a:r>
            <a:endParaRPr lang="en-US" dirty="0"/>
          </a:p>
        </p:txBody>
      </p:sp>
    </p:spTree>
    <p:extLst>
      <p:ext uri="{BB962C8B-B14F-4D97-AF65-F5344CB8AC3E}">
        <p14:creationId xmlns:p14="http://schemas.microsoft.com/office/powerpoint/2010/main" val="1938437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040" y="0"/>
            <a:ext cx="7225963" cy="6893426"/>
          </a:xfrm>
        </p:spPr>
      </p:pic>
    </p:spTree>
    <p:extLst>
      <p:ext uri="{BB962C8B-B14F-4D97-AF65-F5344CB8AC3E}">
        <p14:creationId xmlns:p14="http://schemas.microsoft.com/office/powerpoint/2010/main" val="616218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171" y="0"/>
            <a:ext cx="7188829" cy="6858000"/>
          </a:xfrm>
          <a:prstGeom prst="rect">
            <a:avLst/>
          </a:prstGeom>
        </p:spPr>
      </p:pic>
      <p:sp>
        <p:nvSpPr>
          <p:cNvPr id="5" name="TextBox 4"/>
          <p:cNvSpPr txBox="1"/>
          <p:nvPr/>
        </p:nvSpPr>
        <p:spPr>
          <a:xfrm>
            <a:off x="814192" y="2065867"/>
            <a:ext cx="3056350" cy="2308324"/>
          </a:xfrm>
          <a:prstGeom prst="rect">
            <a:avLst/>
          </a:prstGeom>
          <a:noFill/>
        </p:spPr>
        <p:txBody>
          <a:bodyPr wrap="square" rtlCol="0">
            <a:spAutoFit/>
          </a:bodyPr>
          <a:lstStyle/>
          <a:p>
            <a:pPr algn="ctr">
              <a:lnSpc>
                <a:spcPct val="200000"/>
              </a:lnSpc>
            </a:pPr>
            <a:r>
              <a:rPr lang="en-US" dirty="0" smtClean="0"/>
              <a:t>The plot shows that African American race has more within 30-days readmission cases.</a:t>
            </a:r>
            <a:endParaRPr lang="en-US" dirty="0"/>
          </a:p>
        </p:txBody>
      </p:sp>
    </p:spTree>
    <p:extLst>
      <p:ext uri="{BB962C8B-B14F-4D97-AF65-F5344CB8AC3E}">
        <p14:creationId xmlns:p14="http://schemas.microsoft.com/office/powerpoint/2010/main" val="1378172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20" y="225469"/>
            <a:ext cx="10385568" cy="914400"/>
          </a:xfrm>
        </p:spPr>
        <p:txBody>
          <a:bodyPr/>
          <a:lstStyle/>
          <a:p>
            <a:pPr algn="r"/>
            <a:r>
              <a:rPr lang="en-US" dirty="0" smtClean="0"/>
              <a:t>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503090" cy="6939123"/>
          </a:xfrm>
        </p:spPr>
      </p:pic>
      <p:sp>
        <p:nvSpPr>
          <p:cNvPr id="7" name="TextBox 6"/>
          <p:cNvSpPr txBox="1"/>
          <p:nvPr/>
        </p:nvSpPr>
        <p:spPr>
          <a:xfrm>
            <a:off x="8404963" y="2743200"/>
            <a:ext cx="3206664" cy="1122743"/>
          </a:xfrm>
          <a:prstGeom prst="rect">
            <a:avLst/>
          </a:prstGeom>
          <a:noFill/>
        </p:spPr>
        <p:txBody>
          <a:bodyPr wrap="square" rtlCol="0">
            <a:spAutoFit/>
          </a:bodyPr>
          <a:lstStyle/>
          <a:p>
            <a:pPr algn="ctr">
              <a:lnSpc>
                <a:spcPct val="200000"/>
              </a:lnSpc>
            </a:pPr>
            <a:r>
              <a:rPr lang="en-US" dirty="0" smtClean="0"/>
              <a:t>Male patients were readmitted more within 30 days.</a:t>
            </a:r>
            <a:endParaRPr lang="en-US" dirty="0"/>
          </a:p>
        </p:txBody>
      </p:sp>
    </p:spTree>
    <p:extLst>
      <p:ext uri="{BB962C8B-B14F-4D97-AF65-F5344CB8AC3E}">
        <p14:creationId xmlns:p14="http://schemas.microsoft.com/office/powerpoint/2010/main" val="1450302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gender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40044" cy="6906858"/>
          </a:xfrm>
          <a:prstGeom prst="rect">
            <a:avLst/>
          </a:prstGeom>
        </p:spPr>
      </p:pic>
    </p:spTree>
    <p:extLst>
      <p:ext uri="{BB962C8B-B14F-4D97-AF65-F5344CB8AC3E}">
        <p14:creationId xmlns:p14="http://schemas.microsoft.com/office/powerpoint/2010/main" val="915415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language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77622" cy="6942707"/>
          </a:xfrm>
        </p:spPr>
      </p:pic>
      <p:sp>
        <p:nvSpPr>
          <p:cNvPr id="5" name="TextBox 4"/>
          <p:cNvSpPr txBox="1"/>
          <p:nvPr/>
        </p:nvSpPr>
        <p:spPr>
          <a:xfrm>
            <a:off x="7928975" y="2392471"/>
            <a:ext cx="3782861" cy="1122743"/>
          </a:xfrm>
          <a:prstGeom prst="rect">
            <a:avLst/>
          </a:prstGeom>
          <a:noFill/>
        </p:spPr>
        <p:txBody>
          <a:bodyPr wrap="square" rtlCol="0">
            <a:spAutoFit/>
          </a:bodyPr>
          <a:lstStyle/>
          <a:p>
            <a:pPr algn="ctr">
              <a:lnSpc>
                <a:spcPct val="200000"/>
              </a:lnSpc>
            </a:pPr>
            <a:r>
              <a:rPr lang="en-US" dirty="0" smtClean="0"/>
              <a:t>About 81% of the readmitted  patients first language </a:t>
            </a:r>
            <a:r>
              <a:rPr lang="en-US" smtClean="0"/>
              <a:t>were English.</a:t>
            </a:r>
            <a:endParaRPr lang="en-US" dirty="0"/>
          </a:p>
        </p:txBody>
      </p:sp>
    </p:spTree>
    <p:extLst>
      <p:ext uri="{BB962C8B-B14F-4D97-AF65-F5344CB8AC3E}">
        <p14:creationId xmlns:p14="http://schemas.microsoft.com/office/powerpoint/2010/main" val="775209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we followed</a:t>
            </a:r>
            <a:endParaRPr lang="en-US" dirty="0"/>
          </a:p>
        </p:txBody>
      </p:sp>
      <p:sp>
        <p:nvSpPr>
          <p:cNvPr id="3" name="Content Placeholder 2"/>
          <p:cNvSpPr>
            <a:spLocks noGrp="1"/>
          </p:cNvSpPr>
          <p:nvPr>
            <p:ph idx="1"/>
          </p:nvPr>
        </p:nvSpPr>
        <p:spPr/>
        <p:txBody>
          <a:bodyPr/>
          <a:lstStyle/>
          <a:p>
            <a:r>
              <a:rPr lang="en-US" b="1" dirty="0"/>
              <a:t>Potentially Avoidable 30-Day Hospital Readmissions in Medical </a:t>
            </a:r>
            <a:r>
              <a:rPr lang="en-US" b="1" dirty="0" smtClean="0"/>
              <a:t>Patients </a:t>
            </a:r>
            <a:r>
              <a:rPr lang="en-US" dirty="0"/>
              <a:t>Derivation and Validation of a Prediction </a:t>
            </a:r>
            <a:r>
              <a:rPr lang="en-US" dirty="0"/>
              <a:t>Model (</a:t>
            </a:r>
            <a:r>
              <a:rPr lang="en-US" dirty="0">
                <a:solidFill>
                  <a:srgbClr val="FF0000"/>
                </a:solidFill>
                <a:hlinkClick r:id="rId2"/>
              </a:rPr>
              <a:t>http://jamanetwork.com/journals/jamainternalmedicine/fullarticle/1672282</a:t>
            </a:r>
            <a:r>
              <a:rPr lang="en-US" dirty="0"/>
              <a:t>)</a:t>
            </a:r>
          </a:p>
        </p:txBody>
      </p:sp>
    </p:spTree>
    <p:extLst>
      <p:ext uri="{BB962C8B-B14F-4D97-AF65-F5344CB8AC3E}">
        <p14:creationId xmlns:p14="http://schemas.microsoft.com/office/powerpoint/2010/main" val="1159958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873083" cy="6858000"/>
          </a:xfrm>
        </p:spPr>
      </p:pic>
      <p:sp>
        <p:nvSpPr>
          <p:cNvPr id="5" name="TextBox 4"/>
          <p:cNvSpPr txBox="1"/>
          <p:nvPr/>
        </p:nvSpPr>
        <p:spPr>
          <a:xfrm>
            <a:off x="10083451" y="1759632"/>
            <a:ext cx="1945710" cy="3416320"/>
          </a:xfrm>
          <a:prstGeom prst="rect">
            <a:avLst/>
          </a:prstGeom>
          <a:noFill/>
        </p:spPr>
        <p:txBody>
          <a:bodyPr wrap="square" rtlCol="0">
            <a:spAutoFit/>
          </a:bodyPr>
          <a:lstStyle/>
          <a:p>
            <a:pPr algn="ctr">
              <a:lnSpc>
                <a:spcPct val="200000"/>
              </a:lnSpc>
            </a:pPr>
            <a:r>
              <a:rPr lang="en-US" dirty="0" smtClean="0"/>
              <a:t>Among the readmitted patients most patient suffered diseases of digestive system. </a:t>
            </a:r>
            <a:endParaRPr lang="en-US" dirty="0"/>
          </a:p>
        </p:txBody>
      </p:sp>
    </p:spTree>
    <p:extLst>
      <p:ext uri="{BB962C8B-B14F-4D97-AF65-F5344CB8AC3E}">
        <p14:creationId xmlns:p14="http://schemas.microsoft.com/office/powerpoint/2010/main" val="41979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8197" y="0"/>
            <a:ext cx="7043803" cy="6864799"/>
          </a:xfrm>
        </p:spPr>
      </p:pic>
      <p:sp>
        <p:nvSpPr>
          <p:cNvPr id="5" name="TextBox 4"/>
          <p:cNvSpPr txBox="1"/>
          <p:nvPr/>
        </p:nvSpPr>
        <p:spPr>
          <a:xfrm>
            <a:off x="676405" y="1866378"/>
            <a:ext cx="3620022" cy="2308324"/>
          </a:xfrm>
          <a:prstGeom prst="rect">
            <a:avLst/>
          </a:prstGeom>
          <a:noFill/>
        </p:spPr>
        <p:txBody>
          <a:bodyPr wrap="square" rtlCol="0">
            <a:spAutoFit/>
          </a:bodyPr>
          <a:lstStyle/>
          <a:p>
            <a:pPr algn="ctr">
              <a:lnSpc>
                <a:spcPct val="200000"/>
              </a:lnSpc>
            </a:pPr>
            <a:r>
              <a:rPr lang="en-US" smtClean="0"/>
              <a:t>More than 15</a:t>
            </a:r>
            <a:r>
              <a:rPr lang="en-US" dirty="0" smtClean="0"/>
              <a:t>% patients had digestive </a:t>
            </a:r>
            <a:r>
              <a:rPr lang="en-US" smtClean="0"/>
              <a:t>system diseases, 12</a:t>
            </a:r>
            <a:r>
              <a:rPr lang="en-US" dirty="0" smtClean="0"/>
              <a:t>% had circulatory &amp; respiratory system diseases.</a:t>
            </a:r>
            <a:endParaRPr lang="en-US" dirty="0"/>
          </a:p>
        </p:txBody>
      </p:sp>
    </p:spTree>
    <p:extLst>
      <p:ext uri="{BB962C8B-B14F-4D97-AF65-F5344CB8AC3E}">
        <p14:creationId xmlns:p14="http://schemas.microsoft.com/office/powerpoint/2010/main" val="23549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homelessness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413326" cy="6907666"/>
          </a:xfrm>
        </p:spPr>
      </p:pic>
    </p:spTree>
    <p:extLst>
      <p:ext uri="{BB962C8B-B14F-4D97-AF65-F5344CB8AC3E}">
        <p14:creationId xmlns:p14="http://schemas.microsoft.com/office/powerpoint/2010/main" val="1558002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homelessness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3118" y="0"/>
            <a:ext cx="5878882" cy="6913840"/>
          </a:xfrm>
        </p:spPr>
      </p:pic>
      <p:sp>
        <p:nvSpPr>
          <p:cNvPr id="5" name="TextBox 4"/>
          <p:cNvSpPr txBox="1"/>
          <p:nvPr/>
        </p:nvSpPr>
        <p:spPr>
          <a:xfrm>
            <a:off x="598119" y="2624435"/>
            <a:ext cx="4947781" cy="1122743"/>
          </a:xfrm>
          <a:prstGeom prst="rect">
            <a:avLst/>
          </a:prstGeom>
          <a:noFill/>
        </p:spPr>
        <p:txBody>
          <a:bodyPr wrap="square" rtlCol="0">
            <a:spAutoFit/>
          </a:bodyPr>
          <a:lstStyle/>
          <a:p>
            <a:pPr algn="ctr">
              <a:lnSpc>
                <a:spcPct val="200000"/>
              </a:lnSpc>
            </a:pPr>
            <a:r>
              <a:rPr lang="en-US" dirty="0" smtClean="0"/>
              <a:t>Among the readmitted patients more than 25% patients were homeless.</a:t>
            </a:r>
            <a:endParaRPr lang="en-US" dirty="0"/>
          </a:p>
        </p:txBody>
      </p:sp>
    </p:spTree>
    <p:extLst>
      <p:ext uri="{BB962C8B-B14F-4D97-AF65-F5344CB8AC3E}">
        <p14:creationId xmlns:p14="http://schemas.microsoft.com/office/powerpoint/2010/main" val="462957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7074"/>
            <a:ext cx="10131425" cy="1456267"/>
          </a:xfrm>
        </p:spPr>
        <p:txBody>
          <a:bodyPr/>
          <a:lstStyle/>
          <a:p>
            <a:r>
              <a:rPr lang="en-US" dirty="0" smtClean="0"/>
              <a:t>Total length of stay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5" name="TextBox 4"/>
          <p:cNvSpPr txBox="1"/>
          <p:nvPr/>
        </p:nvSpPr>
        <p:spPr>
          <a:xfrm>
            <a:off x="501041" y="2517731"/>
            <a:ext cx="3507288" cy="3416320"/>
          </a:xfrm>
          <a:prstGeom prst="rect">
            <a:avLst/>
          </a:prstGeom>
          <a:noFill/>
        </p:spPr>
        <p:txBody>
          <a:bodyPr wrap="square" rtlCol="0">
            <a:spAutoFit/>
          </a:bodyPr>
          <a:lstStyle/>
          <a:p>
            <a:pPr algn="ctr">
              <a:lnSpc>
                <a:spcPct val="200000"/>
              </a:lnSpc>
            </a:pPr>
            <a:r>
              <a:rPr lang="en-US" dirty="0"/>
              <a:t>Mean total length of stay for each admission was 5.4 days, with median of 3 </a:t>
            </a:r>
            <a:r>
              <a:rPr lang="en-US" dirty="0" smtClean="0"/>
              <a:t>days.</a:t>
            </a:r>
          </a:p>
          <a:p>
            <a:pPr algn="ctr">
              <a:lnSpc>
                <a:spcPct val="200000"/>
              </a:lnSpc>
            </a:pPr>
            <a:r>
              <a:rPr lang="en-US" dirty="0" smtClean="0"/>
              <a:t>Both the group show almost similar density distribution</a:t>
            </a:r>
          </a:p>
          <a:p>
            <a:pPr algn="ctr">
              <a:lnSpc>
                <a:spcPct val="200000"/>
              </a:lnSpc>
            </a:pPr>
            <a:r>
              <a:rPr lang="en-US" dirty="0" smtClean="0"/>
              <a:t>(p-value </a:t>
            </a:r>
            <a:r>
              <a:rPr lang="en-US" dirty="0"/>
              <a:t>= </a:t>
            </a:r>
            <a:r>
              <a:rPr lang="en-US" dirty="0" smtClean="0"/>
              <a:t>0.9651).</a:t>
            </a:r>
            <a:endParaRPr lang="en-US" dirty="0"/>
          </a:p>
        </p:txBody>
      </p:sp>
    </p:spTree>
    <p:extLst>
      <p:ext uri="{BB962C8B-B14F-4D97-AF65-F5344CB8AC3E}">
        <p14:creationId xmlns:p14="http://schemas.microsoft.com/office/powerpoint/2010/main" val="96473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Hemoglobin level</a:t>
            </a:r>
          </a:p>
        </p:txBody>
      </p:sp>
      <p:sp>
        <p:nvSpPr>
          <p:cNvPr id="3" name="Content Placeholder 2"/>
          <p:cNvSpPr>
            <a:spLocks noGrp="1"/>
          </p:cNvSpPr>
          <p:nvPr>
            <p:ph idx="1"/>
          </p:nvPr>
        </p:nvSpPr>
        <p:spPr>
          <a:xfrm>
            <a:off x="685801" y="1989783"/>
            <a:ext cx="10131425" cy="3649133"/>
          </a:xfrm>
        </p:spPr>
        <p:txBody>
          <a:bodyPr/>
          <a:lstStyle/>
          <a:p>
            <a:pPr algn="ctr">
              <a:lnSpc>
                <a:spcPct val="200000"/>
              </a:lnSpc>
            </a:pPr>
            <a:r>
              <a:rPr lang="en-US" dirty="0"/>
              <a:t>Mean Hemoglobin level for the patient was 11.69 g/dl. Median value was 12 g/dl. Minimum level of hemoglobin was 5.3 g/dl and maximum was 19.90 g/dl.</a:t>
            </a:r>
            <a:endParaRPr lang="en-US" dirty="0"/>
          </a:p>
        </p:txBody>
      </p:sp>
    </p:spTree>
    <p:extLst>
      <p:ext uri="{BB962C8B-B14F-4D97-AF65-F5344CB8AC3E}">
        <p14:creationId xmlns:p14="http://schemas.microsoft.com/office/powerpoint/2010/main" val="1479619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64" y="521918"/>
            <a:ext cx="10131425" cy="1456267"/>
          </a:xfrm>
        </p:spPr>
        <p:txBody>
          <a:bodyPr/>
          <a:lstStyle/>
          <a:p>
            <a:r>
              <a:rPr lang="en-US" dirty="0" smtClean="0"/>
              <a:t>Hemoglobin level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7" name="TextBox 6"/>
          <p:cNvSpPr txBox="1"/>
          <p:nvPr/>
        </p:nvSpPr>
        <p:spPr>
          <a:xfrm>
            <a:off x="776613" y="1555770"/>
            <a:ext cx="3156559" cy="2308324"/>
          </a:xfrm>
          <a:prstGeom prst="rect">
            <a:avLst/>
          </a:prstGeom>
          <a:noFill/>
        </p:spPr>
        <p:txBody>
          <a:bodyPr wrap="square" rtlCol="0">
            <a:spAutoFit/>
          </a:bodyPr>
          <a:lstStyle/>
          <a:p>
            <a:pPr algn="ctr">
              <a:lnSpc>
                <a:spcPct val="200000"/>
              </a:lnSpc>
            </a:pPr>
            <a:r>
              <a:rPr lang="en-US" dirty="0" smtClean="0"/>
              <a:t>Among the readmitted patients the hemoglobin level was  less compared with the not-readmitted patients.</a:t>
            </a:r>
            <a:endParaRPr lang="en-US" dirty="0"/>
          </a:p>
        </p:txBody>
      </p:sp>
      <p:sp>
        <p:nvSpPr>
          <p:cNvPr id="8" name="TextBox 7"/>
          <p:cNvSpPr txBox="1"/>
          <p:nvPr/>
        </p:nvSpPr>
        <p:spPr>
          <a:xfrm>
            <a:off x="713984" y="3967155"/>
            <a:ext cx="3219188" cy="2230739"/>
          </a:xfrm>
          <a:prstGeom prst="rect">
            <a:avLst/>
          </a:prstGeom>
          <a:noFill/>
        </p:spPr>
        <p:txBody>
          <a:bodyPr wrap="square" rtlCol="0">
            <a:spAutoFit/>
          </a:bodyPr>
          <a:lstStyle/>
          <a:p>
            <a:pPr algn="ctr">
              <a:lnSpc>
                <a:spcPct val="200000"/>
              </a:lnSpc>
            </a:pPr>
            <a:r>
              <a:rPr lang="en-US" dirty="0" smtClean="0"/>
              <a:t>Welch two sample t-test shows </a:t>
            </a:r>
            <a:r>
              <a:rPr lang="en-US" dirty="0"/>
              <a:t>significant difference(p-value &lt; 2.2e-16) </a:t>
            </a:r>
            <a:r>
              <a:rPr lang="en-US" dirty="0" smtClean="0"/>
              <a:t>in hemoglobin level in two groups.</a:t>
            </a:r>
            <a:endParaRPr lang="en-US" dirty="0"/>
          </a:p>
        </p:txBody>
      </p:sp>
    </p:spTree>
    <p:extLst>
      <p:ext uri="{BB962C8B-B14F-4D97-AF65-F5344CB8AC3E}">
        <p14:creationId xmlns:p14="http://schemas.microsoft.com/office/powerpoint/2010/main" val="1255239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Sodium level</a:t>
            </a:r>
          </a:p>
        </p:txBody>
      </p:sp>
      <p:sp>
        <p:nvSpPr>
          <p:cNvPr id="3" name="Content Placeholder 2"/>
          <p:cNvSpPr>
            <a:spLocks noGrp="1"/>
          </p:cNvSpPr>
          <p:nvPr>
            <p:ph idx="1"/>
          </p:nvPr>
        </p:nvSpPr>
        <p:spPr>
          <a:xfrm>
            <a:off x="685801" y="1989784"/>
            <a:ext cx="10131425" cy="3133362"/>
          </a:xfrm>
        </p:spPr>
        <p:txBody>
          <a:bodyPr/>
          <a:lstStyle/>
          <a:p>
            <a:pPr algn="ctr"/>
            <a:r>
              <a:rPr lang="en-US" dirty="0"/>
              <a:t>Mean Sodium level was 137.5 </a:t>
            </a:r>
            <a:r>
              <a:rPr lang="en-US" dirty="0" err="1"/>
              <a:t>mEq</a:t>
            </a:r>
            <a:r>
              <a:rPr lang="en-US" dirty="0"/>
              <a:t>/L with minimum of 120 </a:t>
            </a:r>
            <a:r>
              <a:rPr lang="en-US" dirty="0" err="1"/>
              <a:t>mEq</a:t>
            </a:r>
            <a:r>
              <a:rPr lang="en-US" dirty="0"/>
              <a:t>/L and maximum 182mEq/L</a:t>
            </a:r>
            <a:endParaRPr lang="en-US" dirty="0"/>
          </a:p>
        </p:txBody>
      </p:sp>
    </p:spTree>
    <p:extLst>
      <p:ext uri="{BB962C8B-B14F-4D97-AF65-F5344CB8AC3E}">
        <p14:creationId xmlns:p14="http://schemas.microsoft.com/office/powerpoint/2010/main" val="35919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Sodium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052" y="0"/>
            <a:ext cx="7594948" cy="6896806"/>
          </a:xfrm>
        </p:spPr>
      </p:pic>
      <p:sp>
        <p:nvSpPr>
          <p:cNvPr id="5" name="Rectangle 4"/>
          <p:cNvSpPr/>
          <p:nvPr/>
        </p:nvSpPr>
        <p:spPr>
          <a:xfrm>
            <a:off x="685801" y="2311511"/>
            <a:ext cx="2821486" cy="2169825"/>
          </a:xfrm>
          <a:prstGeom prst="rect">
            <a:avLst/>
          </a:prstGeom>
        </p:spPr>
        <p:txBody>
          <a:bodyPr wrap="square">
            <a:spAutoFit/>
          </a:bodyPr>
          <a:lstStyle/>
          <a:p>
            <a:pPr algn="ctr">
              <a:lnSpc>
                <a:spcPct val="150000"/>
              </a:lnSpc>
            </a:pPr>
            <a:r>
              <a:rPr lang="en-US" dirty="0"/>
              <a:t>Welch two sample t-test </a:t>
            </a:r>
            <a:r>
              <a:rPr lang="en-US" dirty="0" smtClean="0"/>
              <a:t>shows there is no </a:t>
            </a:r>
            <a:r>
              <a:rPr lang="en-US" dirty="0"/>
              <a:t>significant </a:t>
            </a:r>
            <a:r>
              <a:rPr lang="en-US" dirty="0" smtClean="0"/>
              <a:t>difference (</a:t>
            </a:r>
            <a:r>
              <a:rPr lang="en-US" dirty="0"/>
              <a:t>p-value = 0.3755) in </a:t>
            </a:r>
            <a:r>
              <a:rPr lang="en-US" dirty="0" smtClean="0"/>
              <a:t>sodium level </a:t>
            </a:r>
            <a:r>
              <a:rPr lang="en-US" dirty="0"/>
              <a:t>in two groups</a:t>
            </a:r>
            <a:endParaRPr lang="en-US" dirty="0"/>
          </a:p>
        </p:txBody>
      </p:sp>
    </p:spTree>
    <p:extLst>
      <p:ext uri="{BB962C8B-B14F-4D97-AF65-F5344CB8AC3E}">
        <p14:creationId xmlns:p14="http://schemas.microsoft.com/office/powerpoint/2010/main" val="1583785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700866" y="2700865"/>
            <a:ext cx="6858000" cy="1456267"/>
          </a:xfrm>
        </p:spPr>
        <p:txBody>
          <a:bodyPr/>
          <a:lstStyle/>
          <a:p>
            <a:pPr algn="ctr"/>
            <a:r>
              <a:rPr lang="en-US" dirty="0" smtClean="0"/>
              <a:t>Correlated variable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2625" y="-2"/>
            <a:ext cx="7319375" cy="6807750"/>
          </a:xfrm>
        </p:spPr>
      </p:pic>
      <p:sp>
        <p:nvSpPr>
          <p:cNvPr id="5" name="TextBox 4"/>
          <p:cNvSpPr txBox="1"/>
          <p:nvPr/>
        </p:nvSpPr>
        <p:spPr>
          <a:xfrm>
            <a:off x="2182778" y="2036629"/>
            <a:ext cx="1540701" cy="2784737"/>
          </a:xfrm>
          <a:prstGeom prst="rect">
            <a:avLst/>
          </a:prstGeom>
          <a:noFill/>
        </p:spPr>
        <p:txBody>
          <a:bodyPr wrap="square" rtlCol="0">
            <a:spAutoFit/>
          </a:bodyPr>
          <a:lstStyle/>
          <a:p>
            <a:pPr algn="ctr">
              <a:lnSpc>
                <a:spcPct val="200000"/>
              </a:lnSpc>
            </a:pPr>
            <a:r>
              <a:rPr lang="en-US" dirty="0" smtClean="0"/>
              <a:t>No significant correlated variables were found in the final data set.</a:t>
            </a:r>
            <a:endParaRPr lang="en-US" dirty="0"/>
          </a:p>
        </p:txBody>
      </p:sp>
    </p:spTree>
    <p:extLst>
      <p:ext uri="{BB962C8B-B14F-4D97-AF65-F5344CB8AC3E}">
        <p14:creationId xmlns:p14="http://schemas.microsoft.com/office/powerpoint/2010/main" val="430586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1467" y="1405467"/>
            <a:ext cx="7468658" cy="2980264"/>
          </a:xfrm>
        </p:spPr>
        <p:txBody>
          <a:bodyPr>
            <a:normAutofit fontScale="90000"/>
          </a:bodyPr>
          <a:lstStyle/>
          <a:p>
            <a:r>
              <a:rPr lang="en-US" dirty="0"/>
              <a:t>A Model to Predict 30-Day Hospital Readmission of Patients in San Francisco General Hospital</a:t>
            </a:r>
          </a:p>
        </p:txBody>
      </p:sp>
      <p:sp>
        <p:nvSpPr>
          <p:cNvPr id="3" name="Subtitle 2"/>
          <p:cNvSpPr>
            <a:spLocks noGrp="1"/>
          </p:cNvSpPr>
          <p:nvPr>
            <p:ph type="subTitle" idx="1"/>
          </p:nvPr>
        </p:nvSpPr>
        <p:spPr/>
        <p:txBody>
          <a:bodyPr>
            <a:normAutofit/>
          </a:bodyPr>
          <a:lstStyle/>
          <a:p>
            <a:r>
              <a:rPr lang="en-US" dirty="0" smtClean="0"/>
              <a:t>USING   </a:t>
            </a:r>
            <a:r>
              <a:rPr lang="en-US" sz="4400" dirty="0" smtClean="0"/>
              <a:t>R</a:t>
            </a:r>
          </a:p>
          <a:p>
            <a:r>
              <a:rPr lang="en-US" sz="2000" dirty="0" smtClean="0"/>
              <a:t>A K M Tanzir HASAN</a:t>
            </a:r>
            <a:endParaRPr lang="en-US" sz="2000" dirty="0"/>
          </a:p>
        </p:txBody>
      </p:sp>
    </p:spTree>
    <p:extLst>
      <p:ext uri="{BB962C8B-B14F-4D97-AF65-F5344CB8AC3E}">
        <p14:creationId xmlns:p14="http://schemas.microsoft.com/office/powerpoint/2010/main" val="160952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 fitting</a:t>
            </a:r>
            <a:endParaRPr lang="en-US" dirty="0"/>
          </a:p>
        </p:txBody>
      </p:sp>
      <p:sp>
        <p:nvSpPr>
          <p:cNvPr id="3" name="Content Placeholder 2"/>
          <p:cNvSpPr>
            <a:spLocks noGrp="1"/>
          </p:cNvSpPr>
          <p:nvPr>
            <p:ph idx="1"/>
          </p:nvPr>
        </p:nvSpPr>
        <p:spPr>
          <a:xfrm>
            <a:off x="685801" y="2142067"/>
            <a:ext cx="10131425" cy="4459149"/>
          </a:xfrm>
        </p:spPr>
        <p:txBody>
          <a:bodyPr>
            <a:normAutofit fontScale="92500" lnSpcReduction="20000"/>
          </a:bodyPr>
          <a:lstStyle/>
          <a:p>
            <a:pPr>
              <a:lnSpc>
                <a:spcPct val="200000"/>
              </a:lnSpc>
            </a:pPr>
            <a:r>
              <a:rPr lang="en-US" dirty="0" smtClean="0"/>
              <a:t>Step function was used to get the best predictors in logistic regression model.</a:t>
            </a:r>
          </a:p>
          <a:p>
            <a:pPr>
              <a:lnSpc>
                <a:spcPct val="200000"/>
              </a:lnSpc>
            </a:pPr>
            <a:r>
              <a:rPr lang="en-US" dirty="0" smtClean="0"/>
              <a:t>A null model was fitted with only intercept as predictor.</a:t>
            </a:r>
          </a:p>
          <a:p>
            <a:pPr>
              <a:lnSpc>
                <a:spcPct val="200000"/>
              </a:lnSpc>
            </a:pPr>
            <a:r>
              <a:rPr lang="en-US" dirty="0" smtClean="0"/>
              <a:t>And as main model, all variables were fitted as predictor variable. </a:t>
            </a:r>
          </a:p>
          <a:p>
            <a:pPr>
              <a:lnSpc>
                <a:spcPct val="200000"/>
              </a:lnSpc>
            </a:pPr>
            <a:r>
              <a:rPr lang="en-US" dirty="0" smtClean="0"/>
              <a:t>Step function  returned  race and hemoglobin level as significant predictor with ACI 1629.09 where starting ACI was 1634.4.</a:t>
            </a:r>
            <a:endParaRPr lang="en-US" dirty="0"/>
          </a:p>
          <a:p>
            <a:pPr>
              <a:lnSpc>
                <a:spcPct val="200000"/>
              </a:lnSpc>
            </a:pPr>
            <a:r>
              <a:rPr lang="en-US" dirty="0" smtClean="0"/>
              <a:t>With the variables race </a:t>
            </a:r>
            <a:r>
              <a:rPr lang="en-US" dirty="0"/>
              <a:t>and hemoglobin </a:t>
            </a:r>
            <a:r>
              <a:rPr lang="en-US" dirty="0" smtClean="0"/>
              <a:t> the fitted logistic </a:t>
            </a:r>
            <a:r>
              <a:rPr lang="en-US" dirty="0"/>
              <a:t>regression model Hosmer and Lameshow R^2 </a:t>
            </a:r>
            <a:r>
              <a:rPr lang="en-US" dirty="0" smtClean="0"/>
              <a:t>was  0.013, </a:t>
            </a:r>
            <a:r>
              <a:rPr lang="de-DE" dirty="0"/>
              <a:t>Cox </a:t>
            </a:r>
            <a:r>
              <a:rPr lang="de-DE" dirty="0" smtClean="0"/>
              <a:t>&amp;Snell </a:t>
            </a:r>
            <a:r>
              <a:rPr lang="de-DE" dirty="0"/>
              <a:t>R^2   </a:t>
            </a:r>
            <a:r>
              <a:rPr lang="de-DE" dirty="0" smtClean="0"/>
              <a:t>was  0.018  and</a:t>
            </a:r>
            <a:r>
              <a:rPr lang="de-DE" dirty="0"/>
              <a:t> Nagelkerke R^2 </a:t>
            </a:r>
            <a:r>
              <a:rPr lang="de-DE" dirty="0" smtClean="0"/>
              <a:t>was 0.024. </a:t>
            </a:r>
          </a:p>
          <a:p>
            <a:pPr>
              <a:lnSpc>
                <a:spcPct val="200000"/>
              </a:lnSpc>
            </a:pPr>
            <a:r>
              <a:rPr lang="en-US" dirty="0" smtClean="0"/>
              <a:t>Considering the AIC and  low R square values decision were made to add more variables to the model. </a:t>
            </a:r>
            <a:endParaRPr lang="en-US" dirty="0"/>
          </a:p>
        </p:txBody>
      </p:sp>
    </p:spTree>
    <p:extLst>
      <p:ext uri="{BB962C8B-B14F-4D97-AF65-F5344CB8AC3E}">
        <p14:creationId xmlns:p14="http://schemas.microsoft.com/office/powerpoint/2010/main" val="1660785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a:xfrm>
            <a:off x="526093" y="1766170"/>
            <a:ext cx="10291133" cy="4421687"/>
          </a:xfrm>
        </p:spPr>
        <p:txBody>
          <a:bodyPr>
            <a:normAutofit/>
          </a:bodyPr>
          <a:lstStyle/>
          <a:p>
            <a:pPr>
              <a:lnSpc>
                <a:spcPct val="200000"/>
              </a:lnSpc>
            </a:pPr>
            <a:r>
              <a:rPr lang="en-US" dirty="0" smtClean="0"/>
              <a:t>Explore other variables to get good predictors of readmission.</a:t>
            </a:r>
          </a:p>
          <a:p>
            <a:pPr>
              <a:lnSpc>
                <a:spcPct val="200000"/>
              </a:lnSpc>
            </a:pPr>
            <a:r>
              <a:rPr lang="en-US" dirty="0"/>
              <a:t>The result of the multi-variable regression model will then be used to develop a prediction score by using a regression coefficient–based scoring method</a:t>
            </a:r>
            <a:r>
              <a:rPr lang="en-US" dirty="0" smtClean="0"/>
              <a:t>.</a:t>
            </a:r>
          </a:p>
          <a:p>
            <a:pPr>
              <a:lnSpc>
                <a:spcPct val="200000"/>
              </a:lnSpc>
            </a:pPr>
            <a:r>
              <a:rPr lang="en-US" dirty="0"/>
              <a:t>The discriminatory power of the resulting score will </a:t>
            </a:r>
            <a:r>
              <a:rPr lang="en-US" dirty="0" smtClean="0"/>
              <a:t>be assessed </a:t>
            </a:r>
            <a:r>
              <a:rPr lang="en-US" dirty="0"/>
              <a:t>in both the derivation and in validation </a:t>
            </a:r>
            <a:r>
              <a:rPr lang="en-US" dirty="0" smtClean="0"/>
              <a:t>set </a:t>
            </a:r>
            <a:r>
              <a:rPr lang="en-US" dirty="0"/>
              <a:t>by calculating the cross-validated C statistic, which refers to the ability to differentiate between admissions followed and those not followed by a 30-day readmission</a:t>
            </a:r>
            <a:r>
              <a:rPr lang="en-US" dirty="0" smtClean="0"/>
              <a:t>.</a:t>
            </a:r>
          </a:p>
          <a:p>
            <a:endParaRPr lang="en-US" dirty="0" smtClean="0"/>
          </a:p>
          <a:p>
            <a:endParaRPr lang="en-US" dirty="0"/>
          </a:p>
        </p:txBody>
      </p:sp>
    </p:spTree>
    <p:extLst>
      <p:ext uri="{BB962C8B-B14F-4D97-AF65-F5344CB8AC3E}">
        <p14:creationId xmlns:p14="http://schemas.microsoft.com/office/powerpoint/2010/main" val="1120554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function to get </a:t>
            </a:r>
            <a:r>
              <a:rPr lang="en-US" dirty="0"/>
              <a:t>prediction score </a:t>
            </a:r>
          </a:p>
        </p:txBody>
      </p:sp>
      <p:sp>
        <p:nvSpPr>
          <p:cNvPr id="3" name="Content Placeholder 2"/>
          <p:cNvSpPr>
            <a:spLocks noGrp="1"/>
          </p:cNvSpPr>
          <p:nvPr>
            <p:ph idx="1"/>
          </p:nvPr>
        </p:nvSpPr>
        <p:spPr>
          <a:xfrm>
            <a:off x="685801" y="1691014"/>
            <a:ext cx="10131425" cy="5010411"/>
          </a:xfrm>
        </p:spPr>
        <p:txBody>
          <a:bodyPr>
            <a:normAutofit lnSpcReduction="10000"/>
          </a:bodyPr>
          <a:lstStyle/>
          <a:p>
            <a:pPr marL="0" indent="0">
              <a:buNone/>
            </a:pPr>
            <a:r>
              <a:rPr lang="en-US" dirty="0" err="1" smtClean="0"/>
              <a:t>riskcalculation</a:t>
            </a:r>
            <a:r>
              <a:rPr lang="en-US" dirty="0" smtClean="0"/>
              <a:t> </a:t>
            </a:r>
            <a:r>
              <a:rPr lang="en-US" dirty="0"/>
              <a:t>&lt;-function(){  </a:t>
            </a:r>
            <a:endParaRPr lang="en-US" dirty="0" smtClean="0"/>
          </a:p>
          <a:p>
            <a:pPr marL="0" indent="0">
              <a:buNone/>
            </a:pPr>
            <a:r>
              <a:rPr lang="en-US" dirty="0" err="1" smtClean="0"/>
              <a:t>risk_score</a:t>
            </a:r>
            <a:r>
              <a:rPr lang="en-US" dirty="0" smtClean="0"/>
              <a:t> </a:t>
            </a:r>
            <a:r>
              <a:rPr lang="en-US" dirty="0"/>
              <a:t>= 0 </a:t>
            </a:r>
            <a:endParaRPr lang="en-US" dirty="0" smtClean="0"/>
          </a:p>
          <a:p>
            <a:pPr marL="0" indent="0">
              <a:buNone/>
            </a:pPr>
            <a:r>
              <a:rPr lang="en-US" dirty="0" smtClean="0"/>
              <a:t> </a:t>
            </a:r>
            <a:r>
              <a:rPr lang="en-US" dirty="0"/>
              <a:t>if (</a:t>
            </a:r>
            <a:r>
              <a:rPr lang="en-US" dirty="0" err="1"/>
              <a:t>tot_len_of_stay</a:t>
            </a:r>
            <a:r>
              <a:rPr lang="en-US" dirty="0"/>
              <a:t> &gt;= 5){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+2  } else if (</a:t>
            </a:r>
            <a:r>
              <a:rPr lang="en-US" dirty="0" err="1"/>
              <a:t>dx_group</a:t>
            </a:r>
            <a:r>
              <a:rPr lang="en-US" dirty="0"/>
              <a:t> %in% c("digestive </a:t>
            </a:r>
            <a:r>
              <a:rPr lang="en-US" dirty="0" err="1"/>
              <a:t>system","circulatory</a:t>
            </a:r>
            <a:r>
              <a:rPr lang="en-US" dirty="0"/>
              <a:t> </a:t>
            </a:r>
            <a:r>
              <a:rPr lang="en-US" dirty="0" err="1"/>
              <a:t>system","circulatory</a:t>
            </a:r>
            <a:r>
              <a:rPr lang="en-US" dirty="0"/>
              <a:t> and respiratory </a:t>
            </a:r>
            <a:r>
              <a:rPr lang="en-US" dirty="0" err="1"/>
              <a:t>systems","respiratory</a:t>
            </a:r>
            <a:r>
              <a:rPr lang="en-US" dirty="0"/>
              <a:t> </a:t>
            </a:r>
            <a:r>
              <a:rPr lang="en-US" dirty="0" err="1"/>
              <a:t>system","skin</a:t>
            </a:r>
            <a:r>
              <a:rPr lang="en-US" dirty="0"/>
              <a:t> and subcutaneous tissue")){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 else if (</a:t>
            </a:r>
            <a:r>
              <a:rPr lang="en-US" dirty="0" err="1"/>
              <a:t>Hb</a:t>
            </a:r>
            <a:r>
              <a:rPr lang="en-US" dirty="0"/>
              <a:t> &lt; 12)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(Na &lt; 135){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(homelessness == "homeless"){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+3  } else if   (</a:t>
            </a:r>
            <a:r>
              <a:rPr lang="en-US" dirty="0" err="1"/>
              <a:t>AdmitCount</a:t>
            </a:r>
            <a:r>
              <a:rPr lang="en-US" dirty="0"/>
              <a:t> &gt;5)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+5  } else if   (</a:t>
            </a:r>
            <a:r>
              <a:rPr lang="en-US" dirty="0" err="1"/>
              <a:t>AdmitCount</a:t>
            </a:r>
            <a:r>
              <a:rPr lang="en-US" dirty="0"/>
              <a:t> %in% c(1:4)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a:t>
            </a:r>
            <a:endParaRPr lang="en-US" dirty="0" smtClean="0"/>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447694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Acknowledgement</a:t>
            </a:r>
            <a:endParaRPr lang="en-US"/>
          </a:p>
        </p:txBody>
      </p:sp>
      <p:sp>
        <p:nvSpPr>
          <p:cNvPr id="3" name="Content Placeholder 2"/>
          <p:cNvSpPr>
            <a:spLocks noGrp="1"/>
          </p:cNvSpPr>
          <p:nvPr>
            <p:ph idx="1"/>
          </p:nvPr>
        </p:nvSpPr>
        <p:spPr>
          <a:xfrm>
            <a:off x="685801" y="2065867"/>
            <a:ext cx="10131425" cy="3235890"/>
          </a:xfrm>
        </p:spPr>
        <p:txBody>
          <a:bodyPr/>
          <a:lstStyle/>
          <a:p>
            <a:pPr>
              <a:lnSpc>
                <a:spcPct val="200000"/>
              </a:lnSpc>
            </a:pPr>
            <a:r>
              <a:rPr lang="en-US" dirty="0" smtClean="0"/>
              <a:t>Patricia Francis Lyon, Assistant Professor, University of San Francisco.</a:t>
            </a:r>
          </a:p>
          <a:p>
            <a:r>
              <a:rPr lang="en-US" dirty="0" smtClean="0"/>
              <a:t>Tina Lee,</a:t>
            </a:r>
            <a:r>
              <a:rPr lang="en-US" dirty="0"/>
              <a:t> </a:t>
            </a:r>
            <a:r>
              <a:rPr lang="en-US" dirty="0" smtClean="0"/>
              <a:t>Director Metrics</a:t>
            </a:r>
            <a:r>
              <a:rPr lang="en-US" dirty="0"/>
              <a:t>, Analytics and Data </a:t>
            </a:r>
            <a:r>
              <a:rPr lang="en-US" dirty="0" smtClean="0"/>
              <a:t>Integration, DPH.</a:t>
            </a:r>
          </a:p>
          <a:p>
            <a:r>
              <a:rPr lang="en-US" dirty="0" smtClean="0"/>
              <a:t>Vijayanand Pawer,</a:t>
            </a:r>
            <a:r>
              <a:rPr lang="en-US" dirty="0"/>
              <a:t> IS Business Analyst </a:t>
            </a:r>
            <a:r>
              <a:rPr lang="en-US" dirty="0" smtClean="0"/>
              <a:t>Principal, DPH.</a:t>
            </a:r>
          </a:p>
          <a:p>
            <a:r>
              <a:rPr lang="en-US" dirty="0" smtClean="0"/>
              <a:t>Carine Rompante,</a:t>
            </a:r>
            <a:r>
              <a:rPr lang="en-US" dirty="0"/>
              <a:t> IS Business Analyst </a:t>
            </a:r>
            <a:r>
              <a:rPr lang="en-US" dirty="0" smtClean="0"/>
              <a:t>Principal, DPH.</a:t>
            </a:r>
            <a:endParaRPr lang="en-US" dirty="0"/>
          </a:p>
          <a:p>
            <a:endParaRPr lang="en-US" dirty="0"/>
          </a:p>
        </p:txBody>
      </p:sp>
    </p:spTree>
    <p:extLst>
      <p:ext uri="{BB962C8B-B14F-4D97-AF65-F5344CB8AC3E}">
        <p14:creationId xmlns:p14="http://schemas.microsoft.com/office/powerpoint/2010/main" val="102474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47" y="2626291"/>
            <a:ext cx="10131425" cy="1456267"/>
          </a:xfrm>
        </p:spPr>
        <p:txBody>
          <a:bodyPr>
            <a:normAutofit/>
          </a:bodyPr>
          <a:lstStyle/>
          <a:p>
            <a:pPr algn="ctr"/>
            <a:r>
              <a:rPr lang="en-US" sz="5400" smtClean="0"/>
              <a:t>Thank you</a:t>
            </a:r>
            <a:endParaRPr lang="en-US" sz="5400"/>
          </a:p>
        </p:txBody>
      </p:sp>
    </p:spTree>
    <p:extLst>
      <p:ext uri="{BB962C8B-B14F-4D97-AF65-F5344CB8AC3E}">
        <p14:creationId xmlns:p14="http://schemas.microsoft.com/office/powerpoint/2010/main" val="188400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US" dirty="0"/>
          </a:p>
        </p:txBody>
      </p:sp>
      <p:sp>
        <p:nvSpPr>
          <p:cNvPr id="3" name="Content Placeholder 2"/>
          <p:cNvSpPr>
            <a:spLocks noGrp="1"/>
          </p:cNvSpPr>
          <p:nvPr>
            <p:ph idx="1"/>
          </p:nvPr>
        </p:nvSpPr>
        <p:spPr/>
        <p:txBody>
          <a:bodyPr/>
          <a:lstStyle/>
          <a:p>
            <a:pPr>
              <a:lnSpc>
                <a:spcPct val="200000"/>
              </a:lnSpc>
            </a:pPr>
            <a:r>
              <a:rPr lang="en-US" dirty="0"/>
              <a:t>The objective of the study </a:t>
            </a:r>
            <a:r>
              <a:rPr lang="en-US" dirty="0" smtClean="0"/>
              <a:t>was </a:t>
            </a:r>
            <a:r>
              <a:rPr lang="en-US" dirty="0"/>
              <a:t>to drive a prediction model for 30-day hospital readmission using administrative and clinical data.</a:t>
            </a:r>
            <a:endParaRPr lang="en-US" dirty="0"/>
          </a:p>
        </p:txBody>
      </p:sp>
    </p:spTree>
    <p:extLst>
      <p:ext uri="{BB962C8B-B14F-4D97-AF65-F5344CB8AC3E}">
        <p14:creationId xmlns:p14="http://schemas.microsoft.com/office/powerpoint/2010/main" val="1491652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readmission</a:t>
            </a:r>
            <a:endParaRPr lang="en-US" dirty="0"/>
          </a:p>
        </p:txBody>
      </p:sp>
      <p:sp>
        <p:nvSpPr>
          <p:cNvPr id="3" name="Content Placeholder 2"/>
          <p:cNvSpPr>
            <a:spLocks noGrp="1"/>
          </p:cNvSpPr>
          <p:nvPr>
            <p:ph idx="1"/>
          </p:nvPr>
        </p:nvSpPr>
        <p:spPr/>
        <p:txBody>
          <a:bodyPr/>
          <a:lstStyle/>
          <a:p>
            <a:pPr>
              <a:lnSpc>
                <a:spcPct val="200000"/>
              </a:lnSpc>
            </a:pPr>
            <a:r>
              <a:rPr lang="en-US" dirty="0"/>
              <a:t>Hospital readmission occurs when a patient is admitted to a hospital within a specified time period after being discharged from an earlier hospitalization.</a:t>
            </a:r>
            <a:endParaRPr lang="en-US" dirty="0"/>
          </a:p>
        </p:txBody>
      </p:sp>
    </p:spTree>
    <p:extLst>
      <p:ext uri="{BB962C8B-B14F-4D97-AF65-F5344CB8AC3E}">
        <p14:creationId xmlns:p14="http://schemas.microsoft.com/office/powerpoint/2010/main" val="1296572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endParaRPr lang="en-US" dirty="0"/>
          </a:p>
        </p:txBody>
      </p:sp>
      <p:sp>
        <p:nvSpPr>
          <p:cNvPr id="3" name="Content Placeholder 2"/>
          <p:cNvSpPr>
            <a:spLocks noGrp="1"/>
          </p:cNvSpPr>
          <p:nvPr>
            <p:ph idx="1"/>
          </p:nvPr>
        </p:nvSpPr>
        <p:spPr/>
        <p:txBody>
          <a:bodyPr/>
          <a:lstStyle/>
          <a:p>
            <a:pPr>
              <a:lnSpc>
                <a:spcPct val="200000"/>
              </a:lnSpc>
            </a:pPr>
            <a:r>
              <a:rPr lang="en-US" dirty="0"/>
              <a:t>Once completed, the model will provide an easy means of identifying patients who may need more intensive transitional care interventions before discharge. Clinicians will be able to target transitional care interventions more efficiently and will be able to help hospitals reduce the readmission </a:t>
            </a:r>
            <a:r>
              <a:rPr lang="en-US" dirty="0" smtClean="0"/>
              <a:t>rate.</a:t>
            </a:r>
            <a:endParaRPr lang="en-US" dirty="0"/>
          </a:p>
        </p:txBody>
      </p:sp>
    </p:spTree>
    <p:extLst>
      <p:ext uri="{BB962C8B-B14F-4D97-AF65-F5344CB8AC3E}">
        <p14:creationId xmlns:p14="http://schemas.microsoft.com/office/powerpoint/2010/main" val="1977396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lnSpc>
                <a:spcPct val="200000"/>
              </a:lnSpc>
            </a:pPr>
            <a:r>
              <a:rPr lang="en-US" dirty="0"/>
              <a:t>For this retrospective cohort study the patients who were discharged from San Francisco General Hospital between December 1, 2015 and November 30</a:t>
            </a:r>
            <a:r>
              <a:rPr lang="en-US" dirty="0" smtClean="0"/>
              <a:t>, 2016 </a:t>
            </a:r>
            <a:r>
              <a:rPr lang="en-US" dirty="0"/>
              <a:t>were followed. The admission from December 1, 2015 to December 31, 2016 were followed for any readmission within 30 days.</a:t>
            </a:r>
            <a:endParaRPr lang="en-US" dirty="0"/>
          </a:p>
        </p:txBody>
      </p:sp>
    </p:spTree>
    <p:extLst>
      <p:ext uri="{BB962C8B-B14F-4D97-AF65-F5344CB8AC3E}">
        <p14:creationId xmlns:p14="http://schemas.microsoft.com/office/powerpoint/2010/main" val="2080214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 </a:t>
            </a:r>
            <a:endParaRPr lang="en-US" dirty="0"/>
          </a:p>
        </p:txBody>
      </p:sp>
      <p:sp>
        <p:nvSpPr>
          <p:cNvPr id="3" name="Content Placeholder 2"/>
          <p:cNvSpPr>
            <a:spLocks noGrp="1"/>
          </p:cNvSpPr>
          <p:nvPr>
            <p:ph idx="1"/>
          </p:nvPr>
        </p:nvSpPr>
        <p:spPr/>
        <p:txBody>
          <a:bodyPr/>
          <a:lstStyle/>
          <a:p>
            <a:pPr>
              <a:lnSpc>
                <a:spcPct val="200000"/>
              </a:lnSpc>
            </a:pPr>
            <a:r>
              <a:rPr lang="en-US" dirty="0"/>
              <a:t>The patients who's admission type was Labor &amp; Delivery were excluded from the study</a:t>
            </a:r>
            <a:r>
              <a:rPr lang="en-US" dirty="0" smtClean="0"/>
              <a:t>.</a:t>
            </a:r>
          </a:p>
          <a:p>
            <a:pPr>
              <a:lnSpc>
                <a:spcPct val="200000"/>
              </a:lnSpc>
            </a:pPr>
            <a:r>
              <a:rPr lang="en-US" dirty="0"/>
              <a:t>A case was considered readmission only when the patient was admitted for the same medical condition</a:t>
            </a:r>
            <a:r>
              <a:rPr lang="en-US" dirty="0" smtClean="0"/>
              <a:t>.</a:t>
            </a:r>
          </a:p>
          <a:p>
            <a:pPr>
              <a:lnSpc>
                <a:spcPct val="200000"/>
              </a:lnSpc>
            </a:pPr>
            <a:r>
              <a:rPr lang="en-US" dirty="0"/>
              <a:t>Transfer from one department to another or same day admission were also </a:t>
            </a:r>
            <a:r>
              <a:rPr lang="en-US" dirty="0" smtClean="0"/>
              <a:t>excluded.</a:t>
            </a:r>
            <a:endParaRPr lang="en-US" dirty="0"/>
          </a:p>
        </p:txBody>
      </p:sp>
    </p:spTree>
    <p:extLst>
      <p:ext uri="{BB962C8B-B14F-4D97-AF65-F5344CB8AC3E}">
        <p14:creationId xmlns:p14="http://schemas.microsoft.com/office/powerpoint/2010/main" val="1397565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  and character </a:t>
            </a:r>
            <a:endParaRPr lang="en-US" dirty="0"/>
          </a:p>
        </p:txBody>
      </p:sp>
      <p:sp>
        <p:nvSpPr>
          <p:cNvPr id="3" name="Content Placeholder 2"/>
          <p:cNvSpPr>
            <a:spLocks noGrp="1"/>
          </p:cNvSpPr>
          <p:nvPr>
            <p:ph idx="1"/>
          </p:nvPr>
        </p:nvSpPr>
        <p:spPr/>
        <p:txBody>
          <a:bodyPr/>
          <a:lstStyle/>
          <a:p>
            <a:pPr>
              <a:lnSpc>
                <a:spcPct val="200000"/>
              </a:lnSpc>
            </a:pPr>
            <a:r>
              <a:rPr lang="en-US" dirty="0" smtClean="0"/>
              <a:t>8786 patients were in the study cohort.</a:t>
            </a:r>
          </a:p>
          <a:p>
            <a:pPr>
              <a:lnSpc>
                <a:spcPct val="200000"/>
              </a:lnSpc>
            </a:pPr>
            <a:r>
              <a:rPr lang="en-US" dirty="0" smtClean="0"/>
              <a:t>Among the patients 3083 were female and 5703 were male</a:t>
            </a:r>
          </a:p>
          <a:p>
            <a:pPr>
              <a:lnSpc>
                <a:spcPct val="200000"/>
              </a:lnSpc>
            </a:pPr>
            <a:r>
              <a:rPr lang="en-US" dirty="0" smtClean="0"/>
              <a:t>The age of the patients were between 14 and 100 with mean age of 53</a:t>
            </a:r>
          </a:p>
          <a:p>
            <a:pPr>
              <a:lnSpc>
                <a:spcPct val="200000"/>
              </a:lnSpc>
            </a:pPr>
            <a:r>
              <a:rPr lang="en-US" dirty="0" smtClean="0"/>
              <a:t>Among the patients 30.6% were White, 24.7% were  </a:t>
            </a:r>
            <a:r>
              <a:rPr lang="en-US" dirty="0"/>
              <a:t>African </a:t>
            </a:r>
            <a:r>
              <a:rPr lang="en-US" dirty="0" smtClean="0"/>
              <a:t>American, 25% other race, 16.7%               Asian, 1%  </a:t>
            </a:r>
            <a:r>
              <a:rPr lang="en-US" dirty="0"/>
              <a:t>American </a:t>
            </a:r>
            <a:r>
              <a:rPr lang="en-US" dirty="0" smtClean="0"/>
              <a:t>Indian, 1.6%  </a:t>
            </a:r>
            <a:r>
              <a:rPr lang="en-US" dirty="0"/>
              <a:t>Pacific </a:t>
            </a:r>
            <a:r>
              <a:rPr lang="en-US" dirty="0" smtClean="0"/>
              <a:t>Islander and rest declined to specify their race.</a:t>
            </a:r>
            <a:endParaRPr lang="en-US" dirty="0"/>
          </a:p>
        </p:txBody>
      </p:sp>
    </p:spTree>
    <p:extLst>
      <p:ext uri="{BB962C8B-B14F-4D97-AF65-F5344CB8AC3E}">
        <p14:creationId xmlns:p14="http://schemas.microsoft.com/office/powerpoint/2010/main" val="1508441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9167</TotalTime>
  <Words>1123</Words>
  <Application>Microsoft Macintosh PowerPoint</Application>
  <PresentationFormat>Widescreen</PresentationFormat>
  <Paragraphs>107</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Arial</vt:lpstr>
      <vt:lpstr>Celestial</vt:lpstr>
      <vt:lpstr>Is it possible to predict Hospitalization</vt:lpstr>
      <vt:lpstr>The study we followed</vt:lpstr>
      <vt:lpstr>A Model to Predict 30-Day Hospital Readmission of Patients in San Francisco General Hospital</vt:lpstr>
      <vt:lpstr>objective</vt:lpstr>
      <vt:lpstr>What is readmission</vt:lpstr>
      <vt:lpstr>Scope of the Project</vt:lpstr>
      <vt:lpstr>Methodology</vt:lpstr>
      <vt:lpstr>Exclusion criteria </vt:lpstr>
      <vt:lpstr>Sample size  and character </vt:lpstr>
      <vt:lpstr>List of variables </vt:lpstr>
      <vt:lpstr>Modification of variables</vt:lpstr>
      <vt:lpstr>Modification of variables</vt:lpstr>
      <vt:lpstr>Results</vt:lpstr>
      <vt:lpstr>PowerPoint Presentation</vt:lpstr>
      <vt:lpstr>Race</vt:lpstr>
      <vt:lpstr>Race</vt:lpstr>
      <vt:lpstr>gender</vt:lpstr>
      <vt:lpstr>gender</vt:lpstr>
      <vt:lpstr>language</vt:lpstr>
      <vt:lpstr>PowerPoint Presentation</vt:lpstr>
      <vt:lpstr>PowerPoint Presentation</vt:lpstr>
      <vt:lpstr>homelessness</vt:lpstr>
      <vt:lpstr>homelessness</vt:lpstr>
      <vt:lpstr>Total length of stay</vt:lpstr>
      <vt:lpstr>Hemoglobin level</vt:lpstr>
      <vt:lpstr>Hemoglobin level</vt:lpstr>
      <vt:lpstr>Sodium level</vt:lpstr>
      <vt:lpstr>Sodium level</vt:lpstr>
      <vt:lpstr>Correlated variable</vt:lpstr>
      <vt:lpstr>Logistic regression: model fitting</vt:lpstr>
      <vt:lpstr>Next step</vt:lpstr>
      <vt:lpstr>Sample function to get prediction score </vt:lpstr>
      <vt:lpstr>Acknowledgement</vt:lpstr>
      <vt:lpstr>Thank you</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to Predict 30-Day Hospital Readmission of Patients in San Francisco General Hospital</dc:title>
  <dc:creator>A K M Tanzir Hasan</dc:creator>
  <cp:lastModifiedBy>A K M Tanzir Hasan</cp:lastModifiedBy>
  <cp:revision>46</cp:revision>
  <dcterms:created xsi:type="dcterms:W3CDTF">2017-05-17T22:13:48Z</dcterms:created>
  <dcterms:modified xsi:type="dcterms:W3CDTF">2017-05-24T07:01:42Z</dcterms:modified>
</cp:coreProperties>
</file>