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5" r:id="rId2"/>
    <p:sldId id="332" r:id="rId3"/>
    <p:sldId id="344" r:id="rId4"/>
    <p:sldId id="334" r:id="rId5"/>
    <p:sldId id="342" r:id="rId6"/>
    <p:sldId id="335" r:id="rId7"/>
    <p:sldId id="336" r:id="rId8"/>
    <p:sldId id="337" r:id="rId9"/>
    <p:sldId id="338" r:id="rId10"/>
    <p:sldId id="346" r:id="rId11"/>
    <p:sldId id="318" r:id="rId12"/>
    <p:sldId id="319" r:id="rId13"/>
    <p:sldId id="339" r:id="rId14"/>
    <p:sldId id="340" r:id="rId15"/>
    <p:sldId id="328" r:id="rId16"/>
    <p:sldId id="34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ma Ramasubramanian" initials="" lastIdx="2" clrIdx="0"/>
  <p:cmAuthor id="1" name="Rashmi Manjunath" initials="" lastIdx="2" clrIdx="1"/>
  <p:cmAuthor id="2" name="Yasser Attig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36"/>
    <a:srgbClr val="00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4881" autoAdjust="0"/>
  </p:normalViewPr>
  <p:slideViewPr>
    <p:cSldViewPr>
      <p:cViewPr>
        <p:scale>
          <a:sx n="94" d="100"/>
          <a:sy n="94" d="100"/>
        </p:scale>
        <p:origin x="720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F8500-DC9C-459C-AE9A-4A3FDD0AB769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A46D-3366-491A-A13B-656C9A09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688976" y="1066800"/>
            <a:ext cx="776763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8974" y="138472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88975" y="1460902"/>
            <a:ext cx="7767638" cy="4618714"/>
          </a:xfrm>
          <a:prstGeom prst="rect">
            <a:avLst/>
          </a:prstGeom>
        </p:spPr>
        <p:txBody>
          <a:bodyPr lIns="0" tIns="0" rIns="0" bIns="0"/>
          <a:lstStyle>
            <a:lvl1pPr marL="0">
              <a:defRPr b="1"/>
            </a:lvl1pPr>
            <a:lvl2pPr marL="0">
              <a:defRPr/>
            </a:lvl2pPr>
            <a:lvl3pPr marL="0">
              <a:defRPr/>
            </a:lvl3pPr>
            <a:lvl4pPr marL="341313" indent="-168275">
              <a:defRPr/>
            </a:lvl4pPr>
            <a:lvl5pPr marL="57467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logo and USF tex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82" y="6337848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676400" cy="80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543C"/>
                </a:solidFill>
              </a:rPr>
              <a:t>ANALYSIS OF PATIENT-REPORTED SYMPTOMS </a:t>
            </a:r>
          </a:p>
          <a:p>
            <a:r>
              <a:rPr lang="en-US" sz="2800" b="1" dirty="0" smtClean="0">
                <a:solidFill>
                  <a:srgbClr val="00543C"/>
                </a:solidFill>
              </a:rPr>
              <a:t>WITH RESPECT TO TCS USAGE:  </a:t>
            </a:r>
          </a:p>
          <a:p>
            <a:r>
              <a:rPr lang="en-US" sz="2800" b="1" dirty="0" smtClean="0">
                <a:solidFill>
                  <a:srgbClr val="00543C"/>
                </a:solidFill>
              </a:rPr>
              <a:t>A SELF-IDENTIFIED COHORT OF PATIENTS WITH RSS/TSA/TSW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Tim Berger M.D., Patricia Francis-Lyon Ph.D., Jim Parker M.D., Pamela Friedman MS, </a:t>
            </a:r>
          </a:p>
          <a:p>
            <a:r>
              <a:rPr lang="en-US" sz="1600" dirty="0" err="1" smtClean="0"/>
              <a:t>Purvi</a:t>
            </a:r>
            <a:r>
              <a:rPr lang="en-US" sz="1600" dirty="0" smtClean="0"/>
              <a:t> </a:t>
            </a:r>
            <a:r>
              <a:rPr lang="en-US" sz="1600" dirty="0" err="1" smtClean="0"/>
              <a:t>Sengar</a:t>
            </a:r>
            <a:r>
              <a:rPr lang="en-US" sz="1600" dirty="0" smtClean="0"/>
              <a:t> MS, Jessica Owens, </a:t>
            </a:r>
            <a:r>
              <a:rPr lang="en-US" sz="1600" dirty="0" err="1" smtClean="0"/>
              <a:t>Arrash</a:t>
            </a:r>
            <a:r>
              <a:rPr lang="en-US" sz="1600" dirty="0" smtClean="0"/>
              <a:t> </a:t>
            </a:r>
            <a:r>
              <a:rPr lang="en-US" sz="1600" dirty="0" err="1" smtClean="0"/>
              <a:t>Moghadasi</a:t>
            </a:r>
            <a:r>
              <a:rPr lang="en-US" sz="1600" dirty="0" smtClean="0"/>
              <a:t>, Tanzir Hasan MPH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9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98224"/>
            <a:ext cx="7726680" cy="52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2800" dirty="0">
                <a:latin typeface="+mj-lt"/>
              </a:rPr>
              <a:t>Duration of symptoms is correlated with 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COSTEX </a:t>
            </a:r>
            <a:r>
              <a:rPr lang="en-US" altLang="en-US" sz="2800" dirty="0" smtClean="0">
                <a:solidFill>
                  <a:srgbClr val="000000"/>
                </a:solidFill>
                <a:latin typeface="+mj-lt"/>
              </a:rPr>
              <a:t>index</a:t>
            </a:r>
          </a:p>
          <a:p>
            <a:pPr algn="ctr">
              <a:spcBef>
                <a:spcPct val="20000"/>
              </a:spcBef>
            </a:pPr>
            <a:r>
              <a:rPr lang="en-US" altLang="ja-JP" dirty="0" smtClean="0"/>
              <a:t>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</a:rPr>
              <a:t>spearman </a:t>
            </a:r>
            <a:r>
              <a:rPr lang="en-US" altLang="en-US" dirty="0">
                <a:solidFill>
                  <a:srgbClr val="000000"/>
                </a:solidFill>
              </a:rPr>
              <a:t>r = 0.27, p &lt; .0005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18"/>
            <a:ext cx="9144000" cy="52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4300" y="0"/>
            <a:ext cx="93726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+mj-lt"/>
              </a:rPr>
              <a:t>The younger the age of starting TCS, the greater </a:t>
            </a:r>
            <a:r>
              <a:rPr lang="en-US" altLang="ja-JP" sz="2400" dirty="0" smtClean="0">
                <a:latin typeface="+mj-lt"/>
              </a:rPr>
              <a:t>the % </a:t>
            </a:r>
            <a:r>
              <a:rPr lang="en-US" altLang="ja-JP" sz="2400" dirty="0">
                <a:latin typeface="+mj-lt"/>
              </a:rPr>
              <a:t>skin affected </a:t>
            </a:r>
            <a:endParaRPr lang="en-US" altLang="ja-JP" sz="2400" dirty="0" smtClean="0">
              <a:latin typeface="+mj-lt"/>
            </a:endParaRPr>
          </a:p>
          <a:p>
            <a:pPr algn="ctr"/>
            <a:r>
              <a:rPr lang="en-US" altLang="ja-JP" dirty="0" smtClean="0"/>
              <a:t>                     (</a:t>
            </a:r>
            <a:r>
              <a:rPr lang="en-US" altLang="ja-JP" dirty="0"/>
              <a:t>negative </a:t>
            </a:r>
            <a:r>
              <a:rPr lang="en-US" altLang="ja-JP" dirty="0" smtClean="0"/>
              <a:t>correlation, </a:t>
            </a:r>
            <a:r>
              <a:rPr lang="en-US" altLang="ja-JP" dirty="0"/>
              <a:t>spearman r = -0.26, </a:t>
            </a:r>
            <a:r>
              <a:rPr lang="en-US" altLang="ja-JP" dirty="0" smtClean="0"/>
              <a:t>p </a:t>
            </a:r>
            <a:r>
              <a:rPr lang="en-US" altLang="ja-JP" dirty="0"/>
              <a:t>= 1.185e-08</a:t>
            </a:r>
            <a:r>
              <a:rPr lang="en-US" altLang="ja-JP" dirty="0" smtClean="0"/>
              <a:t>)</a:t>
            </a:r>
            <a:endParaRPr lang="en-US" altLang="en-US" dirty="0"/>
          </a:p>
          <a:p>
            <a:pPr algn="ctr"/>
            <a:endParaRPr lang="en-US" sz="1900" dirty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4400" y="1143000"/>
            <a:ext cx="7620000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More </a:t>
            </a: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severe </a:t>
            </a: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symptomology for: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Younger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 of starting TCS (p=.00006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onger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 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 exposure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(p=5.985e-16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reater TCS exposure (COSTEX)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(p&lt;2.2e-16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7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COSTEX: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Greater percentage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skin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affected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itch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severity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(r =.27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between COSTEX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duration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symptoms (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p&lt;.0005)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971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50261" y="1219200"/>
            <a:ext cx="7620000" cy="4327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longer TCS were used, the longer symptoms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persisted</a:t>
            </a: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trend was observed that intense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pruritis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worsened for about 1.5 years after discontinuing TCS before improvement was reported</a:t>
            </a: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Prolonged symptomology after stopping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730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416719" y="914400"/>
            <a:ext cx="8458200" cy="4327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Large </a:t>
            </a:r>
            <a:r>
              <a:rPr lang="en-US" sz="2800" dirty="0"/>
              <a:t>numbers of patients who have used </a:t>
            </a:r>
            <a:r>
              <a:rPr lang="en-US" sz="2800" dirty="0" smtClean="0"/>
              <a:t>TCS believe they have symptoms related to their use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Longer duration and intensity of TCS (higher COSTEX Index) significantly associated with more sever and prolonged symptomatology</a:t>
            </a:r>
          </a:p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Self-reported information in this study is consistent with previous reports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228600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4572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sz="4000" dirty="0" smtClean="0"/>
              <a:t>Conclusions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49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Next Steps</a:t>
            </a:r>
            <a:endParaRPr lang="en-US" sz="32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04800" y="1464184"/>
            <a:ext cx="8686800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Clr>
                <a:schemeClr val="tx2"/>
              </a:buClr>
            </a:pPr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000"/>
              </a:lnSpc>
              <a:buClr>
                <a:schemeClr val="tx2"/>
              </a:buClr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study is needed to arrive at an accurate definition, diagnostic criteria, and prevention and treatment strategies for RSS/TSA/TSW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43272"/>
            <a:ext cx="8763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200" dirty="0" smtClean="0">
                <a:solidFill>
                  <a:srgbClr val="00543C"/>
                </a:solidFill>
              </a:rPr>
              <a:t>Red Skin Syndrome/Topical Steroid Addiction/Topical Steroid Withdrawal</a:t>
            </a:r>
            <a:r>
              <a:rPr lang="en-US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524000"/>
            <a:ext cx="8226426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Topical corticosteroids (TCS) is mainstay of  treatment for inflammatory </a:t>
            </a:r>
            <a:r>
              <a:rPr lang="en-US" sz="24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dermatoses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eports on social media of RSS/TSA/TSW</a:t>
            </a: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Eczema Association 2016 study concluded that RSS/TSA/TSW is potential adverse effect of TCS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RSS/TSA/TSW is a rare condition</a:t>
            </a:r>
          </a:p>
          <a:p>
            <a:pPr marL="684213" lvl="3" indent="-342900">
              <a:lnSpc>
                <a:spcPts val="3000"/>
              </a:lnSpc>
              <a:spcBef>
                <a:spcPts val="600"/>
              </a:spcBef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validated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  <a:p>
            <a:pPr marL="684213" lvl="3" indent="-342900">
              <a:lnSpc>
                <a:spcPts val="30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patient registry</a:t>
            </a:r>
          </a:p>
          <a:p>
            <a:pPr marL="684213" lvl="3" indent="-3429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evidence-based treatment</a:t>
            </a:r>
          </a:p>
          <a:p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29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Symptoms of RSS/TSA/TSW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767638" cy="5012816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b="0" dirty="0" smtClean="0"/>
          </a:p>
          <a:p>
            <a:pPr>
              <a:lnSpc>
                <a:spcPct val="120000"/>
              </a:lnSpc>
            </a:pPr>
            <a:r>
              <a:rPr lang="en-US" sz="1400" b="0" dirty="0" smtClean="0"/>
              <a:t>(</a:t>
            </a:r>
            <a:r>
              <a:rPr lang="en-US" sz="1400" dirty="0" smtClean="0"/>
              <a:t>A</a:t>
            </a:r>
            <a:r>
              <a:rPr lang="en-US" sz="1400" b="0" dirty="0" smtClean="0"/>
              <a:t>) A </a:t>
            </a:r>
            <a:r>
              <a:rPr lang="en-US" sz="1400" b="0" dirty="0"/>
              <a:t>typical appearance of TSW, with </a:t>
            </a:r>
            <a:r>
              <a:rPr lang="en-US" sz="1400" b="0" dirty="0" err="1"/>
              <a:t>prurigo</a:t>
            </a:r>
            <a:r>
              <a:rPr lang="en-US" sz="1400" b="0" dirty="0"/>
              <a:t>-like</a:t>
            </a:r>
            <a:r>
              <a:rPr lang="en-US" sz="1400" dirty="0">
                <a:solidFill>
                  <a:srgbClr val="FF0000"/>
                </a:solidFill>
                <a:latin typeface="Adobe Caslon Pro" pitchFamily="18" charset="0"/>
              </a:rPr>
              <a:t> </a:t>
            </a:r>
            <a:r>
              <a:rPr lang="en-US" sz="1400" b="0" dirty="0"/>
              <a:t>eruption before withdrawal. (</a:t>
            </a:r>
            <a:r>
              <a:rPr lang="en-US" sz="1400" dirty="0"/>
              <a:t>B</a:t>
            </a:r>
            <a:r>
              <a:rPr lang="en-US" sz="1400" b="0" dirty="0"/>
              <a:t>) Appearance just after trial of decreasing the amount of potent topical steroids. The severity of addiction is so intense that the patient cannot safely withdraw by a gradual-decrease method. (</a:t>
            </a:r>
            <a:r>
              <a:rPr lang="en-US" sz="1400" dirty="0"/>
              <a:t>C</a:t>
            </a:r>
            <a:r>
              <a:rPr lang="en-US" sz="1400" b="0" dirty="0"/>
              <a:t>) The rebound erythema is spreading after complete cessation of steroids. (</a:t>
            </a:r>
            <a:r>
              <a:rPr lang="en-US" sz="1400" dirty="0"/>
              <a:t>D</a:t>
            </a:r>
            <a:r>
              <a:rPr lang="en-US" sz="1400" b="0" dirty="0"/>
              <a:t>) The appearance after 1 year. The rebound has almost subsided but hypersensitivity still </a:t>
            </a:r>
            <a:r>
              <a:rPr lang="en-US" sz="1400" b="0" dirty="0" smtClean="0"/>
              <a:t>remains.</a:t>
            </a:r>
            <a:endParaRPr lang="en-US" sz="1400" baseline="30000" dirty="0"/>
          </a:p>
          <a:p>
            <a:pPr>
              <a:lnSpc>
                <a:spcPct val="120000"/>
              </a:lnSpc>
            </a:pPr>
            <a:endParaRPr lang="en-US" sz="1400" baseline="30000" dirty="0"/>
          </a:p>
          <a:p>
            <a:pPr>
              <a:lnSpc>
                <a:spcPct val="120000"/>
              </a:lnSpc>
            </a:pPr>
            <a:endParaRPr lang="en-US" sz="1400" b="0" baseline="30000" dirty="0"/>
          </a:p>
          <a:p>
            <a:pPr>
              <a:lnSpc>
                <a:spcPct val="120000"/>
              </a:lnSpc>
            </a:pPr>
            <a:r>
              <a:rPr lang="en-US" sz="1400" b="0" dirty="0" smtClean="0"/>
              <a:t>Source:  </a:t>
            </a:r>
            <a:r>
              <a:rPr lang="en-US" sz="1400" b="0" dirty="0" err="1" smtClean="0"/>
              <a:t>Mototsugu</a:t>
            </a:r>
            <a:r>
              <a:rPr lang="en-US" sz="1400" b="0" dirty="0" smtClean="0"/>
              <a:t> </a:t>
            </a:r>
            <a:r>
              <a:rPr lang="en-US" sz="1400" b="0" dirty="0" err="1"/>
              <a:t>Fukaya</a:t>
            </a:r>
            <a:r>
              <a:rPr lang="en-US" sz="1400" b="0" dirty="0"/>
              <a:t> MD, et al.   “Topical Steroid Addiction in Atopic Dermatitis”</a:t>
            </a:r>
            <a:r>
              <a:rPr lang="en-US" sz="1400" b="0" i="1" dirty="0"/>
              <a:t> Drug, Healthcare and Patient Safety, </a:t>
            </a:r>
            <a:r>
              <a:rPr lang="en-US" sz="1400" b="0" dirty="0"/>
              <a:t>2014;6: pp.131–138.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2971799" cy="247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/>
              <a:t>Symptoms of RSS/TSA/TSW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757982"/>
            <a:ext cx="8156574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7772400" cy="5313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affect every part of the body - face, armpit, genital area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Rebound eruption can extend to skin where no original lesion existed and no TCS ever applied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Longer periods of application and more potent strength of the TCS more frequently leads to RSS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statistic regarding prevalence of RSS/TSA/TSW, but a Japanese survey of  patients with atopic dermatitis under treatment with TCS estimated ~12% of these  adult patients were addicted</a:t>
            </a:r>
            <a:r>
              <a:rPr lang="en-US" sz="2000" baseline="30000" dirty="0"/>
              <a:t> </a:t>
            </a:r>
            <a:endParaRPr lang="en-US" sz="900" dirty="0"/>
          </a:p>
          <a:p>
            <a:pPr algn="just">
              <a:lnSpc>
                <a:spcPct val="110000"/>
              </a:lnSpc>
            </a:pPr>
            <a:r>
              <a:rPr lang="en-US" sz="1000" dirty="0" smtClean="0"/>
              <a:t>Sources: </a:t>
            </a:r>
          </a:p>
          <a:p>
            <a:pPr algn="just">
              <a:lnSpc>
                <a:spcPct val="110000"/>
              </a:lnSpc>
            </a:pPr>
            <a:r>
              <a:rPr lang="en-US" sz="1000" dirty="0" err="1" smtClean="0"/>
              <a:t>Furue</a:t>
            </a:r>
            <a:r>
              <a:rPr lang="en-US" sz="1000" dirty="0" smtClean="0"/>
              <a:t> </a:t>
            </a:r>
            <a:r>
              <a:rPr lang="en-US" sz="1000" dirty="0"/>
              <a:t>M, </a:t>
            </a:r>
            <a:r>
              <a:rPr lang="en-US" sz="1000" dirty="0" err="1"/>
              <a:t>Terao</a:t>
            </a:r>
            <a:r>
              <a:rPr lang="en-US" sz="1000" dirty="0"/>
              <a:t> H, </a:t>
            </a:r>
            <a:r>
              <a:rPr lang="en-US" sz="1000" dirty="0" err="1"/>
              <a:t>Rikihisa</a:t>
            </a:r>
            <a:r>
              <a:rPr lang="en-US" sz="1000" dirty="0"/>
              <a:t> W, et al. Clinical dose and adverse effects of topical steroids in daily management of atopic dermatitis. </a:t>
            </a:r>
            <a:r>
              <a:rPr lang="en-US" sz="1000" i="1" dirty="0"/>
              <a:t>Br J </a:t>
            </a:r>
            <a:r>
              <a:rPr lang="en-US" sz="1000" i="1" dirty="0" err="1"/>
              <a:t>Dermatol</a:t>
            </a:r>
            <a:r>
              <a:rPr lang="en-US" sz="1000" dirty="0"/>
              <a:t>. 2003;148(1):128–133. </a:t>
            </a:r>
          </a:p>
          <a:p>
            <a:pPr algn="just">
              <a:lnSpc>
                <a:spcPct val="110000"/>
              </a:lnSpc>
            </a:pPr>
            <a:r>
              <a:rPr lang="en-US" sz="1000" dirty="0" err="1" smtClean="0"/>
              <a:t>Hajar</a:t>
            </a:r>
            <a:r>
              <a:rPr lang="en-US" sz="1000" dirty="0"/>
              <a:t>, Tamar, Yael A. </a:t>
            </a:r>
            <a:r>
              <a:rPr lang="en-US" sz="1000" dirty="0" err="1"/>
              <a:t>Leshem</a:t>
            </a:r>
            <a:r>
              <a:rPr lang="en-US" sz="1000" dirty="0"/>
              <a:t>, Jon M. </a:t>
            </a:r>
            <a:r>
              <a:rPr lang="en-US" sz="1000" dirty="0" err="1"/>
              <a:t>Hanifin</a:t>
            </a:r>
            <a:r>
              <a:rPr lang="en-US" sz="1000" dirty="0"/>
              <a:t>, Susan T. </a:t>
            </a:r>
            <a:r>
              <a:rPr lang="en-US" sz="1000" dirty="0" err="1"/>
              <a:t>Nedorost</a:t>
            </a:r>
            <a:r>
              <a:rPr lang="en-US" sz="1000" dirty="0"/>
              <a:t>, Peter A. </a:t>
            </a:r>
            <a:r>
              <a:rPr lang="en-US" sz="1000" dirty="0" err="1"/>
              <a:t>Lio</a:t>
            </a:r>
            <a:r>
              <a:rPr lang="en-US" sz="1000" dirty="0"/>
              <a:t>, Amy S. </a:t>
            </a:r>
            <a:r>
              <a:rPr lang="en-US" sz="1000" dirty="0" err="1"/>
              <a:t>Paller</a:t>
            </a:r>
            <a:r>
              <a:rPr lang="en-US" sz="1000" dirty="0"/>
              <a:t>, Julie Block, and Eric L. Simpson. "A Systematic Review of Topical Corticosteroid Withdrawal (</a:t>
            </a:r>
            <a:r>
              <a:rPr lang="en-US" sz="1000" dirty="0" err="1"/>
              <a:t>â</a:t>
            </a:r>
            <a:r>
              <a:rPr lang="en-US" sz="1000" dirty="0"/>
              <a:t>steroid </a:t>
            </a:r>
            <a:r>
              <a:rPr lang="en-US" sz="1000" dirty="0" err="1"/>
              <a:t>Addictionâ</a:t>
            </a:r>
            <a:r>
              <a:rPr lang="en-US" sz="1000" dirty="0"/>
              <a:t>) in Patients with Atopic Dermatitis and Other </a:t>
            </a:r>
            <a:r>
              <a:rPr lang="en-US" sz="1000" dirty="0" err="1"/>
              <a:t>Dermatoses</a:t>
            </a:r>
            <a:r>
              <a:rPr lang="en-US" sz="1000" dirty="0"/>
              <a:t>." Journal of the American Academy of Dermatology 72.3 (2015): n. </a:t>
            </a:r>
            <a:r>
              <a:rPr lang="en-US" sz="1000" dirty="0" err="1"/>
              <a:t>pag</a:t>
            </a:r>
            <a:r>
              <a:rPr lang="en-US" sz="1000" dirty="0"/>
              <a:t>. Web.</a:t>
            </a:r>
          </a:p>
        </p:txBody>
      </p:sp>
    </p:spTree>
    <p:extLst>
      <p:ext uri="{BB962C8B-B14F-4D97-AF65-F5344CB8AC3E}">
        <p14:creationId xmlns:p14="http://schemas.microsoft.com/office/powerpoint/2010/main" val="1455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Survey Objective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1676400"/>
            <a:ext cx="85344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 lvl="3" indent="0" algn="just">
              <a:lnSpc>
                <a:spcPct val="150000"/>
              </a:lnSpc>
              <a:buNone/>
            </a:pPr>
            <a:r>
              <a:rPr lang="en-US" sz="2800" dirty="0" smtClean="0"/>
              <a:t>Survey objective is </a:t>
            </a:r>
            <a:r>
              <a:rPr lang="en-US" sz="2800" dirty="0"/>
              <a:t>to increase </a:t>
            </a:r>
            <a:r>
              <a:rPr lang="en-US" sz="2800" dirty="0" smtClean="0"/>
              <a:t>the understanding </a:t>
            </a:r>
            <a:r>
              <a:rPr lang="en-US" sz="2800" dirty="0"/>
              <a:t>of the relationship between TCS usage and RSS/TSA/</a:t>
            </a:r>
            <a:r>
              <a:rPr lang="en-US" sz="2800" dirty="0" smtClean="0"/>
              <a:t>TSW; </a:t>
            </a:r>
            <a:r>
              <a:rPr lang="en-US" sz="2800" dirty="0"/>
              <a:t>and to increase understanding of the causes of RSS/TSA/TSW, its </a:t>
            </a:r>
            <a:r>
              <a:rPr lang="en-US" sz="2800" dirty="0" smtClean="0"/>
              <a:t>symptoms, severity </a:t>
            </a:r>
            <a:r>
              <a:rPr lang="en-US" sz="2800" dirty="0"/>
              <a:t>and duration.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472"/>
            <a:ext cx="9144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600" dirty="0" smtClean="0"/>
              <a:t>Survey Cohort</a:t>
            </a:r>
            <a:endParaRPr lang="en-US" sz="3600" dirty="0">
              <a:solidFill>
                <a:srgbClr val="004C36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1295400"/>
            <a:ext cx="8153400" cy="4784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Survey posted in social media site dedicated to RSS/TSA/TSW 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Respondents are self-identified individuals who visited social media site dedicated to RSS/TSA/TSW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 of responses: March 2014 to May 2015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5011 total responses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3840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adults over the age of 18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1171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pediatric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presented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2093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adult respondents started TCS use as children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472"/>
            <a:ext cx="9144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600" dirty="0" smtClean="0"/>
              <a:t>Survey Methodology </a:t>
            </a:r>
            <a:endParaRPr lang="en-US" sz="3600" dirty="0">
              <a:solidFill>
                <a:srgbClr val="004C36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295400"/>
            <a:ext cx="7772400" cy="4784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Survey consists of 64 multiple choice, numeric value and open-ended questions including: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Respondent demographics 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History 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 exposure by volume, potency, areas of application, episodes of usage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Elapsed time since stopping TCS</a:t>
            </a: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2" indent="-457200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everity and duration of symptoms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cessation of TCS 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4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676400"/>
            <a:ext cx="80010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0">
              <a:lnSpc>
                <a:spcPts val="3000"/>
              </a:lnSpc>
              <a:buNone/>
            </a:pPr>
            <a:r>
              <a:rPr lang="en-US" sz="3200" dirty="0" smtClean="0"/>
              <a:t>The survey data is analyzed in order to: </a:t>
            </a:r>
          </a:p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 marL="1031875" lvl="4" indent="-457200">
              <a:lnSpc>
                <a:spcPct val="150000"/>
              </a:lnSpc>
              <a:buFont typeface="Courier New"/>
              <a:buChar char="o"/>
            </a:pPr>
            <a:r>
              <a:rPr lang="en-US" sz="2400" dirty="0"/>
              <a:t>Q</a:t>
            </a:r>
            <a:r>
              <a:rPr lang="en-US" sz="2400" dirty="0" smtClean="0"/>
              <a:t>uantify exposure to TCS according to COSTEX (</a:t>
            </a:r>
            <a:r>
              <a:rPr lang="en-US" sz="2400" b="1" dirty="0" err="1" smtClean="0"/>
              <a:t>CO</a:t>
            </a:r>
            <a:r>
              <a:rPr lang="en-US" sz="2400" dirty="0" err="1" smtClean="0"/>
              <a:t>rtico</a:t>
            </a:r>
            <a:r>
              <a:rPr lang="en-US" sz="2400" b="1" dirty="0" err="1" smtClean="0"/>
              <a:t>ST</a:t>
            </a:r>
            <a:r>
              <a:rPr lang="en-US" sz="2400" dirty="0" err="1" smtClean="0"/>
              <a:t>eroid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EX</a:t>
            </a:r>
            <a:r>
              <a:rPr lang="en-US" sz="2400" dirty="0" err="1" smtClean="0"/>
              <a:t>posure</a:t>
            </a:r>
            <a:r>
              <a:rPr lang="en-US" sz="2400" dirty="0" smtClean="0"/>
              <a:t> Index), as a function of volume, potency and areas of application </a:t>
            </a:r>
          </a:p>
          <a:p>
            <a:pPr marL="1031875" lvl="4" indent="-457200">
              <a:lnSpc>
                <a:spcPct val="150000"/>
              </a:lnSpc>
              <a:buFont typeface="Courier New"/>
              <a:buChar char="o"/>
            </a:pPr>
            <a:r>
              <a:rPr lang="en-US" sz="2400" dirty="0" smtClean="0"/>
              <a:t>Assess symptoms by type, severity and duration in relation to elapsed time since stopping TCS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Findings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295400"/>
            <a:ext cx="8153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Severe and prolonged symptoms: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81% reported moderate to severe intense itching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77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reported moderate to severe red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burning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reported moderate to severe raw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painful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 respondents who reported having stopped TCS for 5+ years, 26%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reported persistent symptoms    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4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23327</TotalTime>
  <Words>738</Words>
  <Application>Microsoft Macintosh PowerPoint</Application>
  <PresentationFormat>On-screen Show (4:3)</PresentationFormat>
  <Paragraphs>124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Caslon Pro</vt:lpstr>
      <vt:lpstr>Arial</vt:lpstr>
      <vt:lpstr>Calibri</vt:lpstr>
      <vt:lpstr>Courier New</vt:lpstr>
      <vt:lpstr>Lucida Grande</vt:lpstr>
      <vt:lpstr>ＭＳ Ｐゴシック</vt:lpstr>
      <vt:lpstr>USF master 1</vt:lpstr>
      <vt:lpstr>PowerPoint Presentation</vt:lpstr>
      <vt:lpstr>Red Skin Syndrome/Topical Steroid Addiction/Topical Steroid Withdrawal </vt:lpstr>
      <vt:lpstr>Symptoms of RSS/TSA/TSW</vt:lpstr>
      <vt:lpstr>Symptoms of RSS/TSA/TSW</vt:lpstr>
      <vt:lpstr>Survey Objective</vt:lpstr>
      <vt:lpstr>Survey Cohort</vt:lpstr>
      <vt:lpstr>Survey Methodology </vt:lpstr>
      <vt:lpstr>Methods</vt:lpstr>
      <vt:lpstr>Findings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Next Steps</vt:lpstr>
    </vt:vector>
  </TitlesOfParts>
  <Company>Hewlett-Packard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USF health research with local and global partners</dc:title>
  <dc:creator>Pat</dc:creator>
  <cp:lastModifiedBy>A K M Tanzir Hasan</cp:lastModifiedBy>
  <cp:revision>201</cp:revision>
  <dcterms:created xsi:type="dcterms:W3CDTF">2016-10-12T16:15:42Z</dcterms:created>
  <dcterms:modified xsi:type="dcterms:W3CDTF">2017-03-21T21:47:02Z</dcterms:modified>
</cp:coreProperties>
</file>