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086" r:id="rId3"/>
    <p:sldId id="3163" r:id="rId5"/>
    <p:sldId id="3093" r:id="rId6"/>
    <p:sldId id="3279" r:id="rId7"/>
    <p:sldId id="3280" r:id="rId8"/>
    <p:sldId id="3281" r:id="rId9"/>
    <p:sldId id="3282" r:id="rId10"/>
    <p:sldId id="3144" r:id="rId11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00B5AE"/>
    <a:srgbClr val="A78357"/>
    <a:srgbClr val="28C7D4"/>
    <a:srgbClr val="F94D4D"/>
    <a:srgbClr val="8F1A12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58" autoAdjust="0"/>
    <p:restoredTop sz="92986" autoAdjust="0"/>
  </p:normalViewPr>
  <p:slideViewPr>
    <p:cSldViewPr>
      <p:cViewPr>
        <p:scale>
          <a:sx n="100" d="100"/>
          <a:sy n="100" d="100"/>
        </p:scale>
        <p:origin x="-930" y="-276"/>
      </p:cViewPr>
      <p:guideLst>
        <p:guide orient="horz" pos="347"/>
        <p:guide orient="horz" pos="4035"/>
        <p:guide pos="4087"/>
        <p:guide pos="581"/>
        <p:guide pos="7653"/>
        <p:guide pos="522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E018A50-0272-459E-8BED-66D2F38212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cygwin和mingw都是为用户提供在windows操作系统使用GNU工具的方法，使得在windows上可以编译为linux写的c源代码并运行(让你可以用signal等linux才有的api)。真正的不同在于</a:t>
            </a:r>
            <a:endParaRPr lang="zh-CN" altLang="en-US"/>
          </a:p>
          <a:p>
            <a:r>
              <a:rPr lang="zh-CN" altLang="en-US"/>
              <a:t>1，cygwin大，mingw小</a:t>
            </a:r>
            <a:endParaRPr lang="zh-CN" altLang="en-US"/>
          </a:p>
          <a:p>
            <a:r>
              <a:rPr lang="zh-CN" altLang="en-US"/>
              <a:t>2，cygwin编译后的exe需要cygwin1.dll作为支持，而mingw不需要就可以直接运行，因为有中间层所以cygwin慢，mingw快。</a:t>
            </a:r>
            <a:endParaRPr lang="zh-CN" altLang="en-US"/>
          </a:p>
          <a:p>
            <a:r>
              <a:rPr lang="zh-CN" altLang="en-US"/>
              <a:t>3，cygwin包含的内容更全面，能编译通过的linux源文件更多，mingw的min是minimalist所以能编译通过的更少。但，不是全部，就是说别指望你可以把任何为linux写的源代码在cygwin或mingw编译通过并运行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272340"/>
            <a:ext cx="397371" cy="558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75014" y="272340"/>
            <a:ext cx="132732" cy="5585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3.jpe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04" y="-19312"/>
            <a:ext cx="10379942" cy="7257304"/>
          </a:xfrm>
          <a:prstGeom prst="rect">
            <a:avLst/>
          </a:prstGeom>
        </p:spPr>
      </p:pic>
      <p:pic>
        <p:nvPicPr>
          <p:cNvPr id="3" name="动感.mp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771425" y="-19174"/>
            <a:ext cx="6096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0845" y="2675890"/>
            <a:ext cx="7058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FEFEFE"/>
                </a:solidFill>
                <a:latin typeface="Britannic Bold" panose="020B0903060703020204" charset="0"/>
                <a:cs typeface="Britannic Bold" panose="020B0903060703020204" charset="0"/>
              </a:rPr>
              <a:t>通过手势远程控制电脑</a:t>
            </a:r>
            <a:endParaRPr lang="zh-CN" altLang="en-US" sz="3200" b="1">
              <a:solidFill>
                <a:srgbClr val="FEFEFE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0595" y="4594225"/>
            <a:ext cx="349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EFEFE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孙涛</a:t>
            </a:r>
            <a:r>
              <a:rPr lang="en-US" altLang="zh-CN" sz="1800">
                <a:solidFill>
                  <a:srgbClr val="FEFEFE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1800">
                <a:solidFill>
                  <a:srgbClr val="FEFEFE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田野</a:t>
            </a:r>
            <a:r>
              <a:rPr lang="en-US" altLang="zh-CN" sz="1800">
                <a:solidFill>
                  <a:srgbClr val="FEFEFE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1800">
                <a:solidFill>
                  <a:srgbClr val="FEFEFE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梁一晨</a:t>
            </a:r>
            <a:endParaRPr lang="zh-CN" altLang="en-US" sz="1800">
              <a:solidFill>
                <a:srgbClr val="FEFEFE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1749433" y="554820"/>
            <a:ext cx="11474254" cy="1672827"/>
          </a:xfrm>
          <a:prstGeom prst="parallelogram">
            <a:avLst>
              <a:gd name="adj" fmla="val 45244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6" name="MH_Entry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9725" y="2634298"/>
            <a:ext cx="1030033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OpenCV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收集保存图像数据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5127" name="MH_Entry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9090" y="3427413"/>
            <a:ext cx="9147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在摄像头输入的图像中识别并框选拳头和手掌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5128" name="MH_Entry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9725" y="4337050"/>
            <a:ext cx="832485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追踪并记录框选物体移动的轨迹</a:t>
            </a:r>
            <a:endParaRPr lang="zh-CN" altLang="en-US" sz="2800" dirty="0">
              <a:effectLst/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54" name="MH_Number_1"/>
          <p:cNvSpPr/>
          <p:nvPr>
            <p:custDataLst>
              <p:tags r:id="rId4"/>
            </p:custDataLst>
          </p:nvPr>
        </p:nvSpPr>
        <p:spPr>
          <a:xfrm rot="413314">
            <a:off x="1022347" y="2586422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Number_2"/>
          <p:cNvSpPr/>
          <p:nvPr>
            <p:custDataLst>
              <p:tags r:id="rId5"/>
            </p:custDataLst>
          </p:nvPr>
        </p:nvSpPr>
        <p:spPr>
          <a:xfrm rot="413314">
            <a:off x="996988" y="3353555"/>
            <a:ext cx="485888" cy="525898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MH_Number_3"/>
          <p:cNvSpPr/>
          <p:nvPr>
            <p:custDataLst>
              <p:tags r:id="rId6"/>
            </p:custDataLst>
          </p:nvPr>
        </p:nvSpPr>
        <p:spPr>
          <a:xfrm rot="413314">
            <a:off x="992585" y="4214665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Others_3"/>
          <p:cNvSpPr/>
          <p:nvPr>
            <p:custDataLst>
              <p:tags r:id="rId7"/>
            </p:custDataLst>
          </p:nvPr>
        </p:nvSpPr>
        <p:spPr>
          <a:xfrm>
            <a:off x="2488831" y="859664"/>
            <a:ext cx="2032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实现的操作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914534" y="554820"/>
            <a:ext cx="3424041" cy="1672827"/>
          </a:xfrm>
          <a:prstGeom prst="parallelogram">
            <a:avLst>
              <a:gd name="adj" fmla="val 44396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MH_Number_2"/>
          <p:cNvSpPr/>
          <p:nvPr>
            <p:custDataLst>
              <p:tags r:id="rId9"/>
            </p:custDataLst>
          </p:nvPr>
        </p:nvSpPr>
        <p:spPr>
          <a:xfrm rot="413314">
            <a:off x="992543" y="5083930"/>
            <a:ext cx="485888" cy="525898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en-US" altLang="zh-CN" sz="2955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MH_Entry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09725" y="5131435"/>
            <a:ext cx="832485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识别轨迹的含义</a:t>
            </a:r>
            <a:endParaRPr lang="zh-CN" altLang="en-US" sz="2800" dirty="0">
              <a:effectLst/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4" name="MH_Entry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09090" y="5918835"/>
            <a:ext cx="832485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根据识别内容进行相应的鼠标控制</a:t>
            </a:r>
            <a:endParaRPr lang="zh-CN" altLang="en-US" sz="2800" dirty="0">
              <a:effectLst/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5" name="MH_Number_3"/>
          <p:cNvSpPr/>
          <p:nvPr>
            <p:custDataLst>
              <p:tags r:id="rId12"/>
            </p:custDataLst>
          </p:nvPr>
        </p:nvSpPr>
        <p:spPr>
          <a:xfrm rot="413314">
            <a:off x="991950" y="5796450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en-US" altLang="zh-CN" sz="2955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99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99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99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99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99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99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99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99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99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5126" grpId="0"/>
      <p:bldP spid="5127" grpId="0"/>
      <p:bldP spid="5128" grpId="0"/>
      <p:bldP spid="54" grpId="0" bldLvl="0" animBg="1"/>
      <p:bldP spid="55" grpId="0" bldLvl="0" animBg="1"/>
      <p:bldP spid="56" grpId="0" bldLvl="0" animBg="1"/>
      <p:bldP spid="22" grpId="0"/>
      <p:bldP spid="13" grpId="0" bldLvl="0" animBg="1"/>
      <p:bldP spid="2" grpId="0" bldLvl="0" animBg="1"/>
      <p:bldP spid="3" grpId="0"/>
      <p:bldP spid="4" grpId="0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3"/>
          <p:cNvSpPr txBox="1"/>
          <p:nvPr/>
        </p:nvSpPr>
        <p:spPr>
          <a:xfrm>
            <a:off x="828675" y="272415"/>
            <a:ext cx="11320780" cy="558165"/>
          </a:xfrm>
          <a:prstGeom prst="rect">
            <a:avLst/>
          </a:prstGeom>
        </p:spPr>
        <p:txBody>
          <a:bodyPr anchor="ctr"/>
          <a:lstStyle>
            <a:lvl1pPr marL="0" indent="0" algn="l" defTabSz="964565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1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OpenCV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收集保存图像数据</a:t>
            </a:r>
            <a:endParaRPr kumimoji="1" 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2033905"/>
            <a:ext cx="5901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VideoCatuure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Opened()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76820" y="1724025"/>
            <a:ext cx="3436620" cy="390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3"/>
          <p:cNvSpPr txBox="1"/>
          <p:nvPr/>
        </p:nvSpPr>
        <p:spPr>
          <a:xfrm>
            <a:off x="828675" y="272415"/>
            <a:ext cx="11320780" cy="558165"/>
          </a:xfrm>
          <a:prstGeom prst="rect">
            <a:avLst/>
          </a:prstGeom>
        </p:spPr>
        <p:txBody>
          <a:bodyPr anchor="ctr"/>
          <a:lstStyle>
            <a:lvl1pPr marL="0" indent="0" algn="l" defTabSz="964565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在摄像头输入的图像中识别并框选拳头和手掌</a:t>
            </a:r>
            <a:endParaRPr kumimoji="1" 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633220"/>
            <a:ext cx="5901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手掌和拳头的模型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（来源于官网的样例代码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633220"/>
            <a:ext cx="2780665" cy="95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675" y="3782695"/>
            <a:ext cx="5901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CascadeClassifier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detectMultiScale()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95" y="3464560"/>
            <a:ext cx="688086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3"/>
          <p:cNvSpPr txBox="1"/>
          <p:nvPr/>
        </p:nvSpPr>
        <p:spPr>
          <a:xfrm>
            <a:off x="828675" y="272415"/>
            <a:ext cx="11320780" cy="558165"/>
          </a:xfrm>
          <a:prstGeom prst="rect">
            <a:avLst/>
          </a:prstGeom>
        </p:spPr>
        <p:txBody>
          <a:bodyPr anchor="ctr"/>
          <a:lstStyle>
            <a:lvl1pPr marL="0" indent="0" algn="l" defTabSz="964565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3 </a:t>
            </a: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追踪并记录框选物体移动的轨迹</a:t>
            </a:r>
            <a:endParaRPr kumimoji="1" 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2033905"/>
            <a:ext cx="5901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将选框中心点保存在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数组中，组成物体移动的轨迹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2695" y="3464560"/>
            <a:ext cx="688086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3"/>
          <p:cNvSpPr txBox="1"/>
          <p:nvPr/>
        </p:nvSpPr>
        <p:spPr>
          <a:xfrm>
            <a:off x="828675" y="272415"/>
            <a:ext cx="11320780" cy="558165"/>
          </a:xfrm>
          <a:prstGeom prst="rect">
            <a:avLst/>
          </a:prstGeom>
        </p:spPr>
        <p:txBody>
          <a:bodyPr anchor="ctr"/>
          <a:lstStyle>
            <a:lvl1pPr marL="0" indent="0" algn="l" defTabSz="964565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4 </a:t>
            </a: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识别轨迹的含义</a:t>
            </a:r>
            <a:endParaRPr kumimoji="1" 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735" y="1350010"/>
            <a:ext cx="59016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触发时机：手势从拳头变为手掌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方法：根据轨迹的点集绘制凸包，计算凸包中每个角的角度并统计。最后根据统计结果判断形状。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5585" y="2275205"/>
            <a:ext cx="4076700" cy="3482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3984625"/>
            <a:ext cx="3710940" cy="998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35" y="5593715"/>
            <a:ext cx="158496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3"/>
          <p:cNvSpPr txBox="1"/>
          <p:nvPr/>
        </p:nvSpPr>
        <p:spPr>
          <a:xfrm>
            <a:off x="828675" y="272415"/>
            <a:ext cx="11320780" cy="558165"/>
          </a:xfrm>
          <a:prstGeom prst="rect">
            <a:avLst/>
          </a:prstGeom>
        </p:spPr>
        <p:txBody>
          <a:bodyPr anchor="ctr"/>
          <a:lstStyle>
            <a:lvl1pPr marL="0" indent="0" algn="l" defTabSz="964565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4565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5 </a:t>
            </a:r>
            <a:r>
              <a:rPr lang="zh-CN" altLang="en-US" sz="2800" dirty="0">
                <a:effectLst/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  <a:sym typeface="Arial" panose="020B0604020202020204" pitchFamily="34" charset="0"/>
              </a:rPr>
              <a:t>根据识别内容进行相应的鼠标控制</a:t>
            </a:r>
            <a:endParaRPr kumimoji="1" 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charset="0"/>
              <a:ea typeface="微软雅黑" panose="020B0503020204020204" charset="-122"/>
              <a:cs typeface="Britannic Bold" panose="020B090306070302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381125"/>
            <a:ext cx="5901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头文件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&lt;windows.h&gt;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SetCursorPosread()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mouse_event()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5585" y="2275205"/>
            <a:ext cx="4076700" cy="3482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5870" y="3025140"/>
            <a:ext cx="62909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识别手掌时，光标根据手掌位置移动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识别拳头时，根据拳头移动轨迹进行相应的操作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三角形：双击左键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圆形：单机右键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长方形：单机左键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04" y="-12962"/>
            <a:ext cx="10379942" cy="7257304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549670" y="3496433"/>
            <a:ext cx="575941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cap="all" dirty="0">
                <a:solidFill>
                  <a:schemeClr val="bg1"/>
                </a:solidFill>
                <a:latin typeface="Britannic Bold" panose="020B0903060703020204" charset="0"/>
                <a:ea typeface="方正正准黑简体" panose="02000000000000000000" pitchFamily="2" charset="-122"/>
                <a:cs typeface="Britannic Bold" panose="020B0903060703020204" charset="0"/>
              </a:rPr>
              <a:t>thank you</a:t>
            </a:r>
            <a:endParaRPr lang="en-US" altLang="zh-CN" sz="3600" cap="all" dirty="0">
              <a:solidFill>
                <a:schemeClr val="bg1"/>
              </a:solidFill>
              <a:latin typeface="Britannic Bold" panose="020B0903060703020204" charset="0"/>
              <a:ea typeface="方正正准黑简体" panose="02000000000000000000" pitchFamily="2" charset="-122"/>
              <a:cs typeface="Britannic Bold" panose="020B0903060703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10.xml><?xml version="1.0" encoding="utf-8"?>
<p:tagLst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ags/tag11.xml><?xml version="1.0" encoding="utf-8"?>
<p:tagLst xmlns:p="http://schemas.openxmlformats.org/presentationml/2006/main">
  <p:tag name="MH" val="20160830110423"/>
  <p:tag name="MH_LIBRARY" val="CONTENTS"/>
  <p:tag name="MH_TYPE" val="NUMBER"/>
  <p:tag name="ID" val="547130"/>
  <p:tag name="MH_ORDER" val="3"/>
</p:tagLst>
</file>

<file path=ppt/tags/tag12.xml><?xml version="1.0" encoding="utf-8"?>
<p:tagLst xmlns:p="http://schemas.openxmlformats.org/presentationml/2006/main">
  <p:tag name="MH" val="20160830110423"/>
  <p:tag name="MH_LIBRARY" val="CONTENTS"/>
  <p:tag name="MH_AUTOCOLOR" val="TRUE"/>
  <p:tag name="MH_TYPE" val="CONTENTS"/>
  <p:tag name="ID" val="547130"/>
</p:tagLst>
</file>

<file path=ppt/tags/tag13.xml><?xml version="1.0" encoding="utf-8"?>
<p:tagLst xmlns:p="http://schemas.openxmlformats.org/presentationml/2006/main">
  <p:tag name="KSO_WM_UNIT_PLACING_PICTURE_USER_VIEWPORT" val="{&quot;height&quot;:6156,&quot;width&quot;:5412}"/>
</p:tagLst>
</file>

<file path=ppt/tags/tag14.xml><?xml version="1.0" encoding="utf-8"?>
<p:tagLst xmlns:p="http://schemas.openxmlformats.org/presentationml/2006/main">
  <p:tag name="ISPRING_PRESENTATION_TITLE" val="bt040.pptx"/>
  <p:tag name="ISPRING_ULTRA_SCORM_COURSE_ID" val="ED13CC73-B402-4F04-98A4-0126F1EDD9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9LZ0pRhTakvj0AAGijAAAXAAAAdW5pdmVyc2FsL3VuaXZlcnNhbC5wbmftfQlQk0nXrgsgAi6MokRZVBwZRXaRnYALzIgDKiKDBBAjoLKTQAhhEdxQMXFGx4ASgjqIC4sIJIRAQMBEDSS4IEsgASIECRD2AFm4iTPfP7LIP1N1q+5/78UqsfDt9/TTp0+f85zufruvHHJyWKGwQWHRokUrfvpx35FFi2QtFi1aGiYvJ/mf6rtyv0j+WQw54rBnUS5N7bPkFxl/u5/tFi3KRykKfWQlvy8P/dEdsmjRyirp38WUkEenFi26L/ppn93RKK++Vl4e1M0dKBb/LF4sXLw1NnH5d+w17/3Jtxyaz+1ba2h7f+3B60dMbPdcTZRRXH7h0EuZCZ9A242J93WrFy1Wvvrj9sLE4UELFu9sJMyflk7wq61355Y6hYez+KnuAWOkLhNIK6fsY01LgUeMqNcfyLCeEg4TOemI/i4BBSjODzE5cW6xnOqsHwlPDerCqa8MtKiguNb3YuX1CrtliUoGFYuWzvphcDXh1S5Gw891E++x4qOvtv/uP7fEdqV9OIA3X8ibEvNClwEP3O81y4mbU2IofOmvYUz291y0/q6aszVzlKio6FTaR4bTneOG1lhaBP3kN3eVPiskhVBbJ8J/et78RHfpXPhN5GQwbikfgPwWCJEe02Vcta1bo5RjHdU6xalHAUfBM2S2BW9YDVWwkH3i5mdbBzfFJpv48C1nyuQAur+D2ozU7SV28rVtBpdbfkeXp+9IzKXHjRUQR/kw0jDmzF66WQOYzhukaJY/rnUrn6xHZ2qo8OOtvIAj91b1WZePT9yj4tJDwUxmxDWwO5BSGO+PKsBQvkfCntrrAfPOPMZOGk5vjZpR3ffdQgJWQGgNEZJDSlfbl44V5bW2wlixpqwBDDJvS/dkFVBY5SnzTrn7JZYXPyWADRZop0d1nO0v4JP4Za17Cszw4CXFITHsjaYRKdbdyZTAmLwq1jhMaCVovJ5fxor0AUBJQ7/nlZrjvOw43yMbIMzPdPjZh34zFGCtBFW0aGi3l9mWFzf6NGRPocayaHTXIwWLhhfeF9KU9bwcc1ArtFHmTDDn6p193YiaNHSJ00uR5mJvK5sGyy1slu7BmjRW5vmqdeF+yCBWiqNmSB57F+oSfaYV4BKuyWIOC+WPnOS4Cq2X0N1KO1RMiS87LCtvRS576TvIi2wyioHTEczhSjqD9nZ3sPqRQk+vMLjMlpBYrkcImdxHph9Peh/3sbKpN99T4Zf9dUX649du6MdpcOojo8WvscLXtfQtxUjsSxaDb1SNpDZHsOmNgKaeNRHeyACiPfigzNMg08/hDp/DDyqeCrmrjfSFZ3MFfnDSIB8VN/JAX82lRRwvaogv+yQ8iSzu2x2S/FQ+Uad/KkqpGhxQBimwDr4NRFFcEYFk8GPrh+zBNQ3XKPC7IRMpyQKdXFY/rzj4rrY4EDUcO6wWHaiuYAFeP0EigNPB2L23IdXm6oJjy9DRGga8yKUuWiYnp9vqLxu610H1vEs07H68IKccXnhjR2KNrwFOyY79fF10IZpmP64M1io9/eIAaB0Edy5cpzuw4Tr8eEoT8t7F9MPJNfmeQwlHlaH7T6/n7QcUnWEpi4sE9y7eUT7ysvOwQF64ZXUyBAX0iFJFFxns0hOg4yfQ65e8Vy1v2QxAF8Gbg6rpJ0FqzqCPZ4lK2qjULHUuSeDnXQegqHOU231bIhV3o+0QoHURZzjq6JdhqLgpPIU2ZLiBD7Fad3xAlaMaj6KctWQ9CksOQr9kge18RCnJFi+LfX8sS8uy1mDbJOVz4U7LLTwymjUYht5pbjWxvZBXQxObgi1p2wVDIsdmA7wcbaax+Cz1PE+TX7blRBKvcX995L6i0K1LksZacxmJZHmVj/rxqHPGufjSpWyW8n0yHZdIiyxbB8rmXGVQNRjfH3aVxVA9bw/y5bcynGpwewsw/jIJYRNGqtdDH10812cNbCC2dQzJZ9xmb6kJ1BwvUFLxiCrR72654w+4obFG0g24qcfOsT0XB4zimMgzLGqjxyHLSRFLwzLfVhlVb4YdL7h4m3sjT/Y33VsgOQyVHxFEzPWoa+xZi3pZnNMJsUWkn4ZoDIufCSKhZPrHkF+V751No+fTN+vuvM5lvP4MXIGOibl7V3+6rwqXK5GgvmG05Hpnf866U4WrfjguBsCCZQ4YPiwrtBZr+FQNZXavsBNmXzTwsPNnLN8AXlX2yQQRiN7nrgJljrVbKUP19r5aF4Nz/hQcb/+jalHSucIytVLZ1MHhYq/eqyDUtUMBsRvDRGPvJsb4ncgKly53FpCrjqFCQrA2rJ1652mjiF/0vJnx25dKXBuid59to8bTQf8Wfao6ZtAsUP9zMOreKJLmq96MiNeDncFTvBE8eicb2ENUcsafjf6hG6T/207gs9MTVquHNaNXniEeYngERMW3U03ScwRNnWdnuIMbhqG/Zhiv3LrnJu788747oP5bZy2rO0p0/zgNDLAsO+lw7EI6dc01cwZdYjla2e687uQKrcrkFM4HMHWtoNFQxa7h4+Xh7L2vcA8g8JWHC+TNwNp+iivZ/mHxePRzh/Gmyrrdu8mFfCFo2ZXLiTQXzmdlKDksl3XTOBLqNRlrIRnVnWBtMZOpjbfWYJysDF8WAfrIPH7fM+9ieg4ziDk2NNh1ksXOK6uvINj515RFfrA5/bmRcwPHNqNpIQMIbGEjJYd7pnJmlCotldNbB8XxyQHE+ydNG4wKQXKayoGSjsFtzK59uydZftNt3lsApLD1eN/zMd4oLW902YNs1oPhD2Di1parGdwPGQVlq/wR8LALd/Mhxonl8jJg0pjX3b6SMEyxeKjqSkfJIA+cSMMZ7zJ2RmUYdyUdKgAg2UloHn1EAxOG7BNBGY6NaEsLhiPNw5od9m6d3JjsLeoiEzKuAioaD0A1RCVjN0L7EYF5kkrrID9aMs34nYLfc1kFw7+hYJDy0p8Pieqx01xTCsUWnWFcmRzLy1vfbofA1hSXxlpABG2/ym3X84jrmTSCguK3TIZzjik6Njv+zB5r7lROy4XBdYHWFsF56pCxRr1R20fyFg92U53tvbGOH06VrSkoA/peuENFZ1Eax+z29MUC0Rq3sR81XvgQW2Px+XGEGCFR9lFWTYENtnMil26NfKAeosYYKmWzqM4XvRs+fSe3Q9p9uzXAgzyc4Hnf6UDiRga4oK8QSYEi4hmx2GbmWYDP2JDIOAQhVBe8AAo0GsLSLnchqcGIle4fN3d5xZUIDXmA6CsCVtrwrl/4mYLfpjX5kYkkOkOzRsve70jU47uzBNn+1q1TDQjWSCm2tjNuJoHJyFtsx5nqGy/ZfTQxl0t03nG9eIo3JvI+UxuUT57Bv24utsvKGO5JZKZqnEiFKEPPGgFMyaFVMzhVwwp5C1lMIk3HeFP3h5T+aHC4WGMmcQEslTxXJBjB7htqCOdiS7DWcxkudWcctOfkUlUbV0P3WFl1EEnH24U5jYazSwCZy6UgnOYga4vlLplu6r4QFVV9bGf28TneVZL/B68GZjfORSlbhjP1Y89wPFaozkl3T5xamuhkl5dxd27iKtHcZg2NwVc6K5CtBwCzm15HkWple/epOWVHSWQnXXYIrH9Af3LZ4onWrPeTA20lL6+FGs3JrksX22lXV2lpwDNf5HtsB8+uYlL1CyPFzMnOlUJs65YPDiTlRI+4jx5yiJgFMeHXFf9Ar1p5u8widXxnV2GrKdVcVsbN+TSX74qyearR8wj59auHzrS91sa2WItG3hP90+F+HEfZo7ayHYRN6Ws6CJsFoK0SjTwcPPUWwAE6T4/jrbsHOvXj4RLGTv8pUvLO0bbvVZI4l6KQr0aWS6AYy2qfr00hijQB/HLBNL9zJ0FT2LasQ13l0GIVs18SpC8o/ecF1anHPtPxyy8lSYWfeLokNW6zBIyCBWBGC38weaYSWgyS4pbBbHA5A35zzpjcMyPPOCfvIC2A23Hjs0okVMHh4oOZWry1oVHBDJS7ZEfGkkSn648LDX0rAODO29OVaXvhgbSAh8qrEQVLi4sPKg/PVPiBFYGyanpuiyWts8siH21OMWpLzg+nTu+wTZWHJQUSchRORV9Ux1Qebv9hpslkyuGWrEQ/PafwSGLU4B1BBwGh5F8IvtNbvrr9kaRAxTFZo7JKpFP7o9BbM7v+yFKPxZeprhIF2tY9Nvx990MlM3B2ywwTTwr9j4a9fByyQo+avZlpXo8Tcs5VdUoavkPqtQ5sdJFLMzwWPKMj9plJCzxzTTiY9+yBi9kONd+Z3vRDxbGK9nBpv6+Gnj2YeX37UpqqDn5Gy7eoSQs0PrF96Nb4druaCnLmgDx09oROWyhBohkFeQuTh+/Itxb7J//uMaMjlJHSAoGum97r9HavRSo4/COzebNgNgtm87/DbPyTFYQDl4Et1pPdD4gNZf0Rpqw8eG1AJJ+J4LnGUgyL2NfA18FjJg7zdQKk2gCC3S9zic+Kn3K9eIdyITusppJmHqjwTfwJ5idTCPSOF8s01fQ+BdqdViPmDerMY7uqwMTUKaXcQd8eSm93Mrc635+kgejNrzEA6x2dxxBD74GqC9V1QgMfReU0WBatVQ4nE8ZL0uezy1ztA2FbL+8IzVnclU+JeGPN2ONkx9nuShRGyH5TjRWdWt/hQ4NlV8peHXzd5Ww1WE14j7UWP85KL5nYN76XAu9dsXOvREy+61OC17f7PWPbtjAdztG2lkWDaQwb315zCmGluSwm66h4qEHl2xaFRv3YUklQMdO2teLjnAFYa1rsZgnDu/XGW1wyj8lTHbYGt7conFpaDQnhfxhMZVutDVewcM4R++bpf3sU6G1EpZRJjGHxSRTDOgLpghrG3XCpg58d1UeI5hkYvmzlAv6jisfS12pqwt6EBV9MS6TVWIcSDL/tjdrC3yalIlzbbi3Kbwjy6zIfM0Mtl+gjFdEWDp7HGtHX7Gtani6hyCWVBetb0g0p8MBX27trmIpogPY8DVtzLaXIXxa5fDWC6RWZm8O2+v7TWqgf7yI1mfptZwjats4wgK4QKJtkHcJNIwRb0lykHW3O3zeV/+2GZcRvPUlmqqhad9dckKiBeZV2V//b4zjUS+gD3S9rv8pilfrUR7rOWe5u5NN53KaZXldoDrpgSSINXTAZbPmfkOASatSYPIgFzNCXQRt3UmdTd6lYcHpMq2ZEUcJwXOpezzaXpqV3ADTnOvOqMrMx878dU/3MgZ3PRhPDRhJpxDCg97C73zwDzRwUFjjlLW2XZszAi/OcUMay7whTeVnzxKe26PtrHcIfLXmwDBPmlfrsZhL38Tx+9EtpI0hd6nLLK8Xp83jTBO6VI2qve+04j320lRtc5vPwo/u2Iz/pyWCyLmD2gZznca1/lsyVwVAufSk5j8E2rMk0+424FqqxJvK7MOv5gsefJddBgy/+M5mqUOa6fyZzA1RD4YuW/jvXmCWHQdlMdtev7cunaDBaEbwyRDnK+tUySR/uZ6PUOdHovHlsszhmX8c6Wk7FvUVht7DYcDH12fCtsFxE03zV/uVy7Jfvore+bTpbX0nTKDJ2wM7XnzaGSe567gkCXvlUG7Uyz1rmOpges7/xMzd6PoJUnP7Dy1/VnlRooayMAusAlP4A4XyVDGqlTNDbLgOF7f0kQf9Gvd5kMBLMN4mbr1vYDgYwttIWg5jhuyyrg40Ayo5PaZSH39ZXivbVsG0S3oGejy+0HXmRBJeQoK7H5xYkLUj63yHplWcan8ESj/Vf0U6Pes33fPRyVfx41d1hJJAfW0RlPwfnwdb37H5jPg/DO5x4Wxk5/KuDRpPUSehPkHgkQaSz9egH1/Q9ahBUnryR9/Cdhl6N2JG3Ze9f9pX2R+QRCTvPrvXhkPLG4aB+bsm8YzXXzLf3wRk7ztDOLYuSz+nvqQgQ9gB22Iy3nSdKhn0874x9o6ARjGoFRTKQkohssqMpM/2mDOaOu4LTNldT8sz1PVvVgfq8JYJEWooIghW01Oq9bKwH6IegKvTj1jWEWG5k08dhAiS3KE/eEXyQGCgaGuj0zX8QDocnXyE0Nxa3jtUj8Z5ZF29cRmoFa9PueZJyQaB1HILV2G6OUbcn0wtESiuoPwvvD3Pq2+3xS7Oedzrjebqo39V4v6yRaE/d9u6DL16fMCbHn55BMWQwsXuz99r5X4D0dTYrnyb3k8eRmHTl3qJzA+2XNUnLR5o7dZ8le/4WEjd8N0QvgLiX4au8xD5JFf1yfBwBwscWod9R0sIwxaUXMdwMCNesA8cI0w8Bu780+zhKbQdn+asxhlKOV2ykvCMXQrz7ja4zzqApVmHuCHjMhwwJYHHD5O7FsUX1tNuf1885dSNxakVhr1vwOKWVaOIWLZB0nl6/1qs/OnlRmOg33rqD9i+3tHjw3gXqTyEJ6M0na4gxq2rGBUZRyVwc/00gBI/wlaAakt8YIrh6yBQZS9AyRobBSVS2h1ye4bY9NeuguOO6sHtkoeG2nnwbtGp5jH4doag+HfO3kZfNMPJH1x27SEXroPabioVILD4jnIU4ZP9sfYP3pQfKMTjb530dya3XlUdyOGct7RjjuKoC2VTqKrH7sgRq602KGiUa3zWpEaR54EOkK3lQ73x9p2HRoUhrB8uHsS/C0gIUD3jU3maXUTi+GuD52HX1Fhjk4159T5ZCx5bia5jfqBnGYlIM8M06VXIEmHJKJlr3gwfKg+TWObmGhk+kMZBg72fFvHQv0lFrcjbLDTJhJI7VvFSoZMGgfRw1t/9xR3c2Im35t4dbyaNTYo83chiq89YQ16voAApM8AzjO7ql7VorJsjh02RVfEcnK8ihc7sdJ4iijI+XBDi8OvEAAyuIDMShmXnA0tMEKkRkNJ6iHZmMU3+eT4SIjkzGgrvQsAnjmnkYsM0WgiX+xgoLxmWZotDnsT/U3eO3g+LanBHetWPhY52IXzQE70bHfurDq1O22/mD8GUjcRPiez9XGsVczzAiscfZluQidUyf7wDVwHgJc+zI+CNnmSd9mRPKv/ULDP4gag2E+++Yh7avv95Slsov0+wsUVA+mcsqMMp9v+ed/MSWUg9SiyW5Opg6tryHyn+dbGBQWd6Z9VQfGGEVHDDBS4EBbOyTGm1EsVyzky2Tvt2X+zsbr28YzoXdxVUUqr+fHG8wSeYWDRSUXe4eOp/aEXnfq+97kSCxnqidPwXw/zZbmXTY4nd0sUpKzjw09gTOljwhSd9H8ubxwtIkwV7lUELTfJMSfoqn0lAKj2yn5iNQC5AWIC1AWoC0AOl/GKR0eFdqkxGA82DJjrr8JYNqv84/UzPw6aZzf9zke2xk8v6DmUt2GDjKdhA2p2vNSyDvJOTFdOoQ/bGxkbcDyXAJbugjWyvtashenJt0Ke+MlTuUPIFaMccSrW3IP1itC+ONsGKO3ZqjwOA/WoL9hezhE4Yl0GcVysAvnnMu6s/ZlQEJM169ClUMmwyx0TkwR4EoSQEJ+nmXnk/q7GTnPCumt/jPXqRl/INF2hZLkSlW5fs5Clj9k3VOlduDx35p8e83nr6O6C3qcYOxpsR8GN1quKYWn7ferW2Cg42/t/twVvwUPx4ogI3T48XDxFVxA+eJlzWiT/PH8OWx/Iqlqw4K1DkNJHYau8WaXyNq0epeC42+YTzTOIM3JVp6Z7m1UYDiwf7X2tiDrd68OD4xa4UJankga+CSae99uUoavErSAr+uxbTZ5Fa65S9LO8a+9FDCwUaApRlq+VJeZcRJWNYzCO2ZS93jVHjorErPbkq08Oa4bvL6KO7Uj594JOjz5EWjb0BGvxOhYnvBDvVOmyyObZIwvRqrZ3PNgVb7Q5/algrjdZIQvfmUC2kI5uVdXmSSqyUapRJOFn3/jRc3Pel1+zIC8ExYQXxbnbl+UfzIWwfHVkUnfc00SfpqvOrsbFI7cm2iZi0PFv2D7TVnAFBbPi02sPQP7/GoiYH85+REp9qa83dmp0Edr+NUorpS/VcyYTCRy0fU8rPlAxf1bzXnKYn6O4KWS6s6/Y2qVMxGhkZNyz7/HAnth8fTfBf1dHIjobdtJlpfjjSZ00c3QeJLgNMal7B+4yvyTUmGjodJ1xtqYcLYidEqTfFAF0eaY+cAUVSGmkCcDG/uyw4Bm4dtZMThxPx7WFYkA9/KDDIR9MPKBb9lbxNs3seLolhGDv7Wb0oavK6v8NMqkdWeKjxpNMcU3GGZi1f6Do0u4u6cSqaycWOeH+NwVrdHYwZ54MhgjRKn0suPKRwr+ttI6PGi4XN+s6dLH9v595YgagO8Coh8JsJ7RDRQtarcwFUmKWyC68UvWf9zuRgOIqX7T/CKxVooq3AIZny4zm3je72QKeS5sImI7mgBsh3HIOb40YFTQsf+cvnlxotPKF7VjBcOrr8eAvSmbYyPn/yc5R1+WlkNFzp0Eyv8lAODgTSGW8bqg4331ErzYn1CzzKbgYQPBNxkNSJVwZIjbymLuZO6zHi2/5fu9fqUfMggkSa/hAFTtPF4FiVJlBpCIC3SfbEQ4HjbeX3hzkjX9DVQctjL3LqIRSVi/hComcVWe+7tbDPx6Vp/lWlp+4rHAyEErUjA2dzztEZCE8lG9NmZt+VZMm/dPlzGrq7T6CLzDvpYAS7AuOtqXaEoZsKfUdS0pz7SvcU+xlrQW2BKPGD8Ijj5Ct9IBapgsblOfqZhn2g7tZRyCa5sgbMdls5XXLv0slzrj+RnRiTkCgv0zcJWDPfcYFqGMfIM4f1IHZIGDgjtHb2t740KNds4qXueJq/LsOJmFMjeUQ7P9X6i8QIck1NFwRGNxSDkGUsL9u6V6jCi0wUMlbvPFsD+qJ8K7BSyyw5Kvbn8LuNZPs2sqSK/3ZNR21RZM1qM0yoo43UZ6nuWQ+uakI/LWF33MiAsRISGBzq2wYMUI7p3WcPCsjuQqM2gVqLtOOGmHBLmVlBWp4PN0K/r1SnH6gDtnyfLLDzOAfQvhiw+y5gANFj7a3OMlK5jSJW0wSonfc+GG1Y35nASgRkNkcdyWbCC6979r0pvq2OCss5YdrkwHww3lqiVeJXGiBS9x/dYfEpuy5O0PNT+mSpL2UjvPK0TcbafYQ7/oa5FwYKPaQhH+19IR0ehaGaXzbQlXnzNktobsxy5k5GkOtOTdQDOWJdp+USX76juSHI5Pm9dzBjzLWCYQm2gw5smjbqT2/QjT5HdSq3KtnSXBjlwJjP78wOggGg/YMwZ85AL1ZW0/ConSwsTrVUnZzsHtY1QXEaoaDHQ0MZmIKss3l8oOh4JJecX8dcF6YNZ66EaHuddcvkFWFGgNAaUUZG0dWo4g/yyW9ZxGpZWjAbSufyL93mxPIRz9OfJjwgoGVk3mqZcSW6YdOlwhqNoka3yV/7s1X2ze7W5Ynt769DNt2h2x813DbzXTZGOesBDWZ76kZdzy/UGffb17W4O/vBkldZZPHHlEucVwo+aFoUxqdEt9oq7GYJQ+9UbXvgTMVGvETFF6FL9kHhuJhcviwnz6guAI4IazsjcykrnTk4qf6cooQmrT/vN3thfmOAiGYjlzbRa6ZTe+vZTQsDik8IYwFlc23PZDGp8HtDdGumj0x24uXOInsNngtI9LGmxlhYhdwW3JrPzEP00ckQdwOcEw4SgZKEVCOofSw6jCu7HJr3dbse5NxyMfRfH6MNsHMCxhUIOML4QfK979OJ9r5JcZfii2QGs7cMmfa87JCVdjxsAoHd8DuyIfWOx/qfksFVA4UBtKfWcXpwGtkIdyOKrg4//WCK88Udka+dgdV9ufNxp5jj8ruDD5M48Tcvt9KamRiaqILYZXlNvk/xDT6FwwkLmOjsJXZyXV9DSB4Bk760rjlM8wBc15WpS3kb+hoMgBwrcXgEoExKnTRzJ37Szb+PtL6HrxGyTSVvzCUD0TEh/wTK/9zkJzBp5aPq7zTopF2rbNau43O5n6vUEsrmKGb+TqyV3yxplHjmisEkgd8N1tPABpI186GJ1X/JEW2Q5gTXN+xyX1NMBQIBkb2s2vjeWKVWEvFym58kFU8JaxaV6UtoxMMe8cvEjWhHtcYW38KV32qgXBra5zgqKDImq2nhAc1UlNe7akS+hFT07tHJkosgabgnjh7BEtWPpiH5NQSPlgOaaSpqNj4QiGg9XzLFSF3YYE4DxSMCXdupW0qYEW0cPdn/u5MYmUnoWuUkoyu+7C862BYfUaG/j3xVc/6o2woq0jW2AeJCs1Gln7SEdNDBjp+jHtCsa3XwRbmzHOQFL8QPCCmBTJfFfu6A2PVUzvYeQHIjOwMh7Z0WLm5YWWsWxEqohiznf6ZdIe9H/jFg3kPZgasZGR8hGM9MKY/G4gnBQcyr/mTEgUvopiKT8f1OXzUNIraSucTZKUpckyvZIGER++k3pYH66ZvZ8uZlpqbGX7NETJAUJpzQmRhEvamNjjEQxWyW86V1Uf+WOBxC1gE6yqFP81XcBJ5SWDu/fRftR9miGm6xE7YRWdLmw86jX99LNdm3j9CrVKXgokICdZhobVowo7KuRpDQG/rISgqr5x9COL7vmOBs2ZoKHNM2mE2WlpRB7Y9oBSQ3+skZ0zremmK2rVkMen1Oocf97swcAHFEv+hT39WcMCY4bUoxvhx3bkbHEWucGfOXzb6zi2tINqkGSQpBjX20bUpgx4msAVDMdSQaXPt9mqBGlvTWZX5o6z0pwUH7NMB1YLhDzy8sRErICm5J0dbvHCtWUGlsrHNtQAzXKIM2zaIi/uHFqAjtFELxFxRVKeoHT1fKwK/toG9JtkwZjUBVFKclwGd4eZJM60qL6tGBG3+MBxbotSZ5p0t2JXXkVH8HW7x16u9emKTjNQZa704DV4Zd2PHOVqtmlOcroNcHwWNCMgjhJXoffsgn9tEKoMvdeUuk2UvP4pE4l1xNPJYl0beC4H67oCSdcp3y6YoSSHM1D+QbV9YRYYe5cUZomfoXJb3eMcYGR5dSbbEFj7LQvvTz+I6qtRGdAwgJP8avXOPfaTL5FkQZEV5xjTvJ/l2QB3UvXfwNwxpZuoSSOEwJYDtr664tPqu29sId09MRtBSFfknP1W/Pg9P72y5pMgUj67YoD5onE7WwkpQbl9BBa3uhP34NbnuAoi1H+IW6sAFu23HtL0pWK78XJGH99ipvMnrCdg1n6Kin3lgyqXqO4FscJByneazsuDzfWA9CxPS7YZivPObNeScKrpwK1zwDYUYd0KlPkvU76+442NJDGiu5m1KMVao4kjEVZrD2ld74uh5L2Jzb3VEy878fYXpuveXmC7lK0ggVbtAQsoSI6caQYXoX8iS3PrvBGEQrk3MJIdyFBKaDjeXHcRpZeAM+tOF1frI4XtUryw4vm+Eqs+xJDjqG/rAb80693B8Q4PFieTentWfsNpbYdkTim7uRz34ut1lbvW73B52dFY/ak8j5cXpR7cAyls6+k73mKaeTz/XVrFvvJYJV7qsvZnCC8R++n5Lxip5r64LzYUGqackpBiaJKEsXRjDlp0RU9rz1JdEQupfK7QcvSlW1zWcbGuSyvfg2iSYN+LOrG877KZANjcSsTYlz5Qd7c4xkArwkp9MwMawq/fIbxGafyHQEkm1u0hCKTEtZLATnPuc3aoDTBUQ5jCENsh1/4Lf/B875GUH9uoKVFA3EnWj/Au7zcP9mb9MFaHNe95iFjmbIu7Bo5hhK3ZbRIzhPJDXbLiF39NkjfM0RRQcC0P+luPb9N6ylD7ZOKee9rGdQ3DL2Cse+GY3lVAHQROsfhl/deCqzK942ZOKWojsnLlWmqmnbcIW4dIonZ113ThDqa4GKTfBowxLN0+KZBKUNx/C4QXf2Fr+BC9yi1RqswcPFn0onnsSmHapqY1yDqIHJEs5tMjrIfDt6APahOKY5JFfy4GA12TTiWgHta4B4CRJ0wrhSFarDCyhiRcRJOUtB+t+njk3RqjnC64oY3Fu+ra7LZ+ih2R7TMzSAHPwSqNmqqdh1p36ICJTt2ifIFnOfpQf8LJrqvQJfS+8bRmsc+7KGtC7aXL1SyY8RQ27SREaIXeoaccBCoPDac+Ohn2dx7S3yMNBx160r76IxKp3laaT/+rpLWiXzeufJNhG2B0lp2ysmYjRsTwBewg+reYa2dAggOXeAg30TeN/4+sWYcofgLuyRMjauebsiZ9DdkDaWAkWCbzskNSwwoofgdq50YiBYy1sdcQyv/xDMl4KqLmD9t0s83Uvy7Oz9fkDLdXYIkzN9D+WaBawI3x7bXy+sShop5R32w7pu+E162+XctlwQNldM+nHs3jIP3SvjKClYN7tgoKLhzOj1KYZ3LKHC4dWqliipxydzRUzrdRFn5SK1MYUS623Y+15BI0zD81fzoid553LGaZUb4yI66B/+dY7c+uQXyqKJxvhARadvZ7ZrhIImdd5oGamve9Ap1CvrBfMOvCwZK4tdWuDRqAiXOPPrTD12HFqsUv1OoBltpcPGxQdaoXqIwvWYTeJfurAzm1QZJ7IsST3BgrAkaLDKfQcVvMDDISohKpoA96864ZXnOxhXUdsA01XynJPDrPLH12/wS6VQb1t2VYheS7Oo/PQPvNAnd73517+EvcE6lZ8nOOd+YKZe7yy3sFwnbcPtqpyoc7vZzvbdoGqnboAQ6fLvjkCRO5xYuSeXs+OaK65ncjmfSUo++mqQeTZkxP3D1+drL95fsCM2cj77MKWrWprv/10Wd0HGEjzX5w758eSt4DxS9b+WJmLw+5sAl0/FjS+XkTFejOqMOUsCWGmwP73kW/RlLkNKJVOIyjagTsCkRXyB5eZvJatRgVDZr7PtvrwMEK5oy+ST+cvy2FfgLDZWCzISobEWLi6mVB2cNwN2hHsU+plkGBzdFmypVS6xY4hlaa7Jbjs/aaafbsjq89foNqqg3buXcs9EJ9ySe4SJIMswl5LWp7nrNkxzXmdsKDG4st/AefeLWF0P3XNrOaVUE9nWvjVSwnEkeVZttd3cLJa3AD1v7r7AZ+hU1vvqJ5fjmo1Iv0e3nN/px1pcuGRDas6G01cfr4PxISPTnkhsur17PNc2fSIv4YYckEudi1xtdO8k/JSex9uuz5mOe/znfz2lV2t3Aq+rJ5B7rv+RNoO7ewxZqX53uMqv+nNqXJKnzVPpnPPnid7NJtPzJnjgo8OuQVmH+d6m5ecLi/3p21q/KtAByTJhcdHL68QQ1Pn9+y6VgMbfzkK5T/PXsT54waUHpeSp4K3o17QAB1b9LzR0Dp7eH5j5o/PGq4XS4l/+G+y1//Z9nX5x1D1ftaV6/A3/aB2pp4H/XHkv/l/RfdMjT4ar9O8UaP82DZJNKNFtR0+aOkP+uPb1pKkBwjur0HBDyLxW7YCgLhvI/wlB6AVASL5bHeAmT8SdRnrwIosumcgQIo/PJqQ/yi2doQPJD/0unFrjVTdxbFdt96T3FZsxwM+ecXV7G+1wnosVsZy/1oE1a3cKs+Mms1oZy8aincHu3WoC2PwOu0/2h5lKwnz7lwD1G4Z7aaehA6C/1ONRN4PBlfX7r/S+kSRrsb0VHfC5pOxo6O6T+VbwpUlbBgqJkHqv6q3RaIjvKq+FqlqBK9OLrFwr+6gT2pZvWwIHXjg0XMZWzGezuTX91ZiT07Km9ps/dj2lgLrtCp3OLL8u3nO/P01iTOayhdMz5mCVEdYk0n1mGuveLoSLkMDwESxA52Op1RF3zyEje1GSevpDIccyprYdpf5krKEl1H7UKqXcRfUBN25VgIMUzpmRxERVbRXkTrTA37/4LNWWFNkLu3p8hdXfVmweQZ4nTl2fT/P9jrRJV/aPYFp2O73kc10P5uqDxvzRnv1/g0JXH6qYvUA7/tfz/l82emmsN/a9nEoMJ8TtmTfcYPTr9DJ0EwL8UYpxtZbFMp3s6XPi/9RPpnJzoJ9NPzKlQ+peDEyCxq/Mqc9nV395m1rhinvuvZ9JMOtWVPnzMut5ZNK3Ncv9OSJOSDor2QsFi+tJK+r/04k848KfpPVlx09p8/t8JCbz0uwPnhCxm+ioT/dxXIuZOOf/z7EuSXT9c6uo86gKcRule/Dsh/83Y+YcxtgfOfJI1+Vhzmv898e+E3PXpfGv+i930Q7Boxn/D/VZG/59R8SWd/7Zn+edCap8NdatlZxjPOJvqXwa2/9vdSVPGsGtedD2Nn2YyftF7/KKnjDeJd2xFMELv1c6elpuAU8kq+74xz9CWsOyC5xKgXP+5L+lbTsuK8nB00AXyhPPaGQwqgVF5nV/Gi92Ta7k6vIkAx0cG9xPL2fl6cw/o5oqgdjKsXNCK8cTsMbDrbpHrMNRARUgNCPpNplds0jperiiJzHk8cdsqcQXNydISkFL3ZcGBNPo7HDmogUl0ebH9H32ZPfr/wJfZ+byhchGjvHUinSgHWE+u8Zjnu+EbV/y2fJJmsxzEuw0xn7Q0Xz8z8OuYb+OgUVNyBqT/hltdKvxojbX9t9t8qgMgXQ5jk1PC5vvg+dU+fSkzIl83ZB+bR4On7q9fkLYgbUHagrQFaf9HpEH6ur58KCn9Gtp66JWWKcvZevTopduGbsfniUe229yUJaG+QRL3eaS7GcNXtNOLl1t480safE8DIJnzfa+dCtovoS6gkiuhwy+WacYoZyJ4ZaZ7qSk6OfNsR99086mU+eAJVzCSxNdPw73Bcr4YdV9FekbYjbtRIbQoAJHfXWP1PBd2cB7xa3Kk4gUt1U5Om/27lCNE4G/vh7DddvLPtm/5FCPdGXrN2Ztv4j0flUj90f6vJhvbxHS/ddAsm/gwOqbecIXa4dIYe91z3kjuLZ1Bzrwrb8auuvyRFYaJynPSPHgLfsuzIWW+/nGSYjQOTgbg51k52LSmTNpugCk52WPe3o5ekLYgbUHagrQFaf+fSNtX9xnB3CCsAgr3XrpouMZtnoO6DMJ2sz9IMmEL13nYBvSN3UHppsqw+QLlGn9jp59lj2a4zLMd0TZLrXqXJGFegLQAaQHSAqQFSAuQFiAtQFqAtABpAdICpAVIC5AWIC1AWoC0AGkB0gKkBUgLkBYgLUBagLQAaQHSAqQFSAuQFiAtQFqAtABpAdICpAVIC5AWIC1AWoC0AGkB0gKkBUgLkP5nQZJeo1E9mOzisljFDL9kUG1z94eUI/JGocn5S2Z+LWbyX3espN+9qJonkezz1x0rdP2vrmbZNKMOvzYd74k3/U3+WIzBw7ADkqY1KVRD9liZnkJczHCpSyXf3O+fNtU4x00kSiN/He0CmOOSlC9neazpaFfmO03V+u+/MkcB+j+4piTwom+pyjp+qiB5VqHojXMfz/hf53csHxxIQmRNdRXcr55dIPmvEzOM5nj5y4ko2tVVWrhKI6bCNUFNLHlWobIV/+CGmLL38cPuh0/OLkA2nldzFdZA8SAKRqqfSzWSH/ZSxY8olMyreFTpu7bGnFuGsxsY+49ut7GezI5+9MBiloIqXv2D62k6fnXboEb83Wh2FRmof3A3TuMTB6zrqoijDrNb1zS/1TzOGBawpsT9bM2p8X6UuBsVGQKnekSushqoqI+lhL0cfBlGHkSm2VtGPt0++9R+txU7IY8CajKQ1g9fPe4QSC8l+cndNS0++QwbVVYWUMrMLCi5eZ4WEsv1IErvHHFbH8iM5LwcJIex6rVlODmA2dpKkiONFeV59m0jQhKrXz3paMH13yymnTZvMYy4suIqJW3qWOxHNFYNSpoS8TR3fAp8eZ1tU2RGAU3t1Zys0yOhCP0hQnJIL2myPo/0qQQ7UeMfucp6pK6Wj2AOpz/osugaA/kTr1gPVq/R/yBegx2vvna2vNS7I/pyD4DvTpwiDWN4pd3RWcy8y8kjxddzwHCuB6uE2GdFH/2A0I6KbMCxG+NAaQjvjXnTjiirq7INPE786Pad5pquIE+O9BRlP7m1DU13/D9Q2aS+MsPBTxmQD2vNkUTK+UBzhwvOQD4ECFsTrm7Mj+W38n/j7v9xAxB1SJckcS5uTCG8JiYXEsdOanaoAJjE9wV4I4b5jwJkbveRkqheoh43TaXHYBBIm0webRZ9p7fFKjDhjDCWa8Pw/0OdYY4PY+RXE8jmFzodm4gjTgNgWJAlcljT2OOSZ+4s0EfgAy+WZa2YOG5GcH16eG8NGGXZz04PMYeH18F7E7zYo7iBtHC4zF7lsy+xFBlM/k2Id52K5fjt9iOMCNib/OLg3CuFiwrq9SON7YsBU8EvThB37ukrzutgKTvhBdmymX3R7ff6Bq63hRKqhlXyol4ynxVetz61FbExbGXQssEgynecFivvHd3ZjcvjanKDKL8isqOQh02n3fG5ezWWEH696QgP3PwkgMcgkic6SMwnVfloRYub2Ef1Xh2IQAOAXdNk5ltB/1ZLC+4dB4T5+FBckq2BuGxlhtaiQKKu1rNgH78LaOpg7V6ZZG5rahCn/94yzmatJkYSQzHLg/Kusi6HbTn2ky9rdEdkomZBACPsgzWJNngyW/CVK04gBm1iEgc3LCU4qr2/PerY0lVUC+8V/B5cv0NvPXTbedqxFvB5WqMhPm6KPKq+tv04wySqBsOx4FgP8oi843WElaLbdhzSCWifD2sUn1i9177Z0DeE3QhusiBBSl2trwSrP2Cb8QwLXL3RT6edNJ4WsMmLbDUsCM+N12994lbPy9fn91U7NuLPhtV0JtLuS69d0cdZ/rCkrhj0yp2xOle32+rUvrqJirc6cA/naFfnllR2o/r4ZMUym9CRCWyzAR75vrOI/lNPDvOrWoRRpsOXeb0CDJRrkzdpPbYhmCMd0k0+WRkFm7qT0dma0Zp0eXN2mQ1qIuOOrlAPmLOdTKWj24eGrC3YnL7Oz4cbOhFQPa5aiEmd16Q6MIT3FgAM4PGbcuMZCCjT71MLw2zsF69+dYz0ohKY9+Q79Jd7gvU29gdZyz1JLzam5Otzaj62N5oWMS2c0NixtPtePS+nHfBlwyfQM02jj4pIDYJIXM0IqSwAy7vmLexw9+FQ10Fz4x97r5vEUWmEvbiBU3rArkyu8kkcfwTEspc5qwzFOXuigOgX7l0pyeb9V0x61NrBxJDbIeqrN/u36CvvwxuUyGKpq7SOI6/Ab/v4ydyiGnLbIHBgEOBMQu92fL7Q4D4Y2dmpYMEaRMJ6SRO1IaRun6nXznFG9S24Xv904Ep1R7WBexNGlPw4JvXjCfhBD0r7EDtd58NPmK9PbC1N+OITr9JdXwm9ol4beuD04IwGM5iqvKJHhDmUkDFco45RPqULE/fpjNxDb8WjsymdVF7OxHMYLkw/9iTyOMWxik2UvZvjpKyHo57M8hNMDFUlHZdvzsWX8o7/AEDvXxTN0L4TUlZkp8Z4jH9rk/wDUpACJugGWjfQ7mnTo5ZIryfwfjXewRNEQuM+aWkSCF69oaU5g0HqnO3OHWGWYTsvL6l1XIah2wh69fa0uSCbHBv0p7B5umA9mObXRMp4Ne9tikikvftqdjnb9XwQaTwWBocLkRO5sDLu9+WQvrvacevKr+HMx8qG9Lqucl9is9KrbqNdONe4lPxqcz0KDpw8nISlwNUsWMVWPevR+lxVIArO5gxaDt8bbDpeyLbmiCQB2F8O47HJMx2R6IIn9ER2XyHIXlHewMSdN/R6RxJGCwcp/EvnPIKRQavfLtpyOtCbq84Z5DnKYsKC+3SQ7WkqtTnRxTG5lFTBe9HfsdTgSUJUCBkc782Ale3FwusqSePqvDo3IampywqKGW81yX0f5wyaSv/oldm4p9qF5su1sfTNHYXvPN8wjrEkNdNvl6N4CN+IwNIreZ28TOVosttTyov7wUJkfI25LytPGnoPhixjRhuUgG4GyY1ZX3nZc1hwNZSH0y7Z65zODYVSQV27Pyb4CfjfJ9JwRsXZP++qCWwkuK5CI5KnnRhJDWrDTk1g6QrmDPtb60hFnpeptrmyGCprs9atwDyDwMWd4TUkliaDfKsz+LXqRu9BIsNwMfNxXjW1pinuMnI4gL1KFoOvZZGr4RRepm6357KSHBJVsAnSwjX0YR/FSk9BfH3aaX/X5AYOSbsY52icHhWiONR89W04GmzV1O+xnfE80kniwswQyzBcNLC6x33XrxCvSpIUauAMqBmUrGye4g8MPeq4dah3HQA4NZIFFN33RHrY+TM6i5VMtEaS83ovvw6uB65R1TNVLAo1XQMlB+EtcOoZAq/r8McZxoGB9f6xBAl3gRvdcfmVQCLDGY6K9/NbxqrLYrbzP+5oul0UsNKCr+6x6y2EmQV5qqHHb/ya5CSgGbbbXnmgzpTr2LetY+lWJF/XomYYV5aMkX7jcgsx9wReh4uV+M16dWPE44pL9EcPlB6MPX5iI2WdyWme/gYgK/rzZLSbnyIM3Bt+uXuoWHrdQFBajwSPY91EyNRYCPGyZty4XPWQZdw6NOZ4YEODbf+TBEYiLcd5fUhIXMsxbDTvj0BKZHfn4OXIcK8eM9ydxu28iXC3MvMQetHXzBp8ggvLAOsBRwQgwSbMumpdoJLpkoqozPYhWHaKdpyGD2sIQfAokP1j0B/RNPmRkd8audLjGMp8KvZFiFq8Jc+MvtfSooFTwkwujHk9eQ/9UNFiamrV0C97QMztARmplhGsFF2rviF5w6VcEZ9VjmAwmDgEx5I1cZ/HErWyWkVv8oRvaiNk0tlWcA3EFNFrSjCSpo4JCgzYhlZQdZC3eADvR2wX3PPE7uTjsx+e/erkLlvvpVK6eIQXRKD9epJ/kvGWIB4ZHnVs8OjGrxzFeZVo4AnCG+ljz0dHtW9ifwMHwS18czvt09cdwLn9hEOn58GgwbXlMQzCI/rk+5YGSz98l2Xn0LN8V+xoZyQ0V+KYeAgWQ9ScJ2rWq6w5F90toIt76cG5axquG2atY44KbAyfcCIaIKw17ojfrAtHY60flqm14UyjmOGhjDU9x+oIgap936+43GXJMVtZSxDeqvBtbGJSh9NeYnLYERMRQFILsF/zb5v5dUVMjwu25zsoc8zOTMB8UCBCEsQfRsE2h/wJxiONrDM68fEgORxVPVXgVRLH4L3uOx/+YBv1HKysqeuIpUUV+TFOFvM0wzgyhCQezSs3+QS6hA1rVYWcbff01ipxlIz/MD2gewy3k0tdtbUZH/2hi/Xkc76OAxX9Og92I9f7TfpyVZQ1cnT0tsm1Z8biVptRPYiax2g4gbN9GiMyGHCIH3Hwv4jxsDRcFdsTzRh4F2muIbFYC2GgpTl70gNrmT8qYB2LxZM1o2U7h1LQ5S4SXed6lzD31EapQATnWsaGxJFM7oof0fIWVdXHgsY89bpBMpgvFww6vgthvCbwnntPZno3i+q9RfX9mlODmrGrjp2X3kNpGnK4TRC64mTmtuFPz9Ug3VfgBIXIH3qTKSDF4Q46g9kG55o5n1k9uC/WIynqMbouRJ1t1Gs1MqZJkSuXtmXqw9fewvZiAi9+SoAX5+JHEUcuQPCyyEFEEMhf9LpbuaVo1Q9XGY3rJ4uwuqjNieVjwy42DpsL7Hy5LavKEsM9UVHLEYqG4IOguO6YB16DltEgEjPwQ5c7CVRez2+pw2MchUzNbUZjMphrGcY2p35g3oSo+5ExAlg8H2bK6jt/+HbDBIY1gWmVjmdF82WK5h4Gup9aVkYbO+tJuG6fb4Pus2uu98aWR0mGnv6NyImPgvRAdc7jFVvSQavKAtslPICt9tHSaZU69Zg1qB+YMy050pUTT0hcdrYnJktMguk2sJ5MFan5d4bFDF7zPngx7TAVrdudvbMun3g3btQtfrTregB6s9/WBi7mzmBBZ8RJyz59cYe+NGN/36/UGt3RWiLEURDZcUV8e/MRm9T8gnCR3ztXHZ9UzhNIT34EghtaXL/TBZXDhhKmRqZpODMBFS9kw/R6W57wPvKSCjzFYn45UD1cwcKNR4ezYvllp0w599AP8mCxYiF9qvRLwgiyfti8ZuzjmpDetGRZaSahVXEtnvKRD/ZWCNVd0XGEEvbDp8IH7+Nt8DWENOW/h9BhJavxtvOwHb0tJd64OGz656HxW6O9jh891PskBmacSCNOaDzwKhEPlUHL+GuGinYlHUaCuWae/cCqaQcNBbV5sCY/uvMamgT8Gkc63pXlyBKb1E4V5cX2ZbemSb0Dtg/xObp0PTPajTMZa1EGje09d7QOPpExjFu1umf0jw34/PpNapen/ggChJlrfSW8VCjXYb0BIcqN6hsOhBPH2LyIGKyghbM7Pov15PcMiApUmgW2CHz2xQ+bxg/vaQTEe5cHWtskd4/mxZehcxGfS9C5mlGSuin2edrle4fVhm00kOzOqVVUw+uvI1qcpzVkUMDIjHe29hPrcik1hpMRyInYuKdOfUM3vUu88rV6voPVGRLLbKYm6CwZV+4mCJdVLqSWlwqGgVMQO845Ow5rSsRy3ug01vx4klsu5vrnPQFNZi4bHEcyGqM7IGrigkLf6s7krw3PWq5DpRD9KinXlxbl/EY3JAwTYM50VHNooXiYmHUOSRLyw2tGwe/bWcJaVouonyfuf+vjDzIlpx2BNpSla//M398aq8wrCruyTQWSPiRp2oN+G/74kYBpZ7lSKjJNn4K2FFv60sDPnxyGFIN7QnsfZrooYdSgyKTeW5Wx7I2sxpeICNLnn0NKTHqFBUBBwV1udQS4Zvt+mKfzyByzGbiExmyjnqfXQhQFyNon9jXtyBXmzk2F0F5w56cM422kD8hHYIWwngin1j4VzvoXvqXe/qWnTMWgcqhIenVTiFe/Gnq5OR57C/myO/rs7BmTgKVanYcon45l+bnCREJnuNOPspislopXDaIPWTZFiC+ZPo8k8BpRB16j2tuYUnLD5posqzllWwdvc7nvX3ITc01bd657f5u+THdFPpx3uiw91qRywj0MPHtqBreiZfgmVriv7vveOSduziX4rNhHhtOH6UBg7/Ifn+NvBpoc0ZobiLQcPW7M2C6rMH3u6bFLJqsBHGvilOD5U5cnQMQTnlDVf3aprl2rm/xiWmUwg6PAqWFg1TbcDdqVD6KeON85EBbX2p6608e9mGEcN/AeK4byWyD05VZBLn5zt+apBIHfqVRq3tSyfsX86wX8P0oWSf78tN9pX+6eE4n/C1BLAwQUAAIACABPS2dK1kUrKU0AAABrAAAAGwAAAHVuaXZlcnNhbC91bml2ZXJzYWwucG5nLnhtbLOxr8jNUShLLSrOzM+zVTLUM1Cyt+PlsikoSi3LTC1XqACKAQUhQEmh0lbJxAjBLc9MKckAqjAwNkMIZqRmpmeU2CqZm5vDBfWBZgIAUEsBAgAAFAACAAgARJRXRyO0Tvv7AgAAsAgAABQAAAAAAAAAAQAAAAAAAAAAAHVuaXZlcnNhbC9wbGF5ZXIueG1sUEsBAgAAFAACAAgAT0tnSlGFNqS+PQAAaKMAABcAAAAAAAAAAAAAAAAALQMAAHVuaXZlcnNhbC91bml2ZXJzYWwucG5nUEsBAgAAFAACAAgAT0tnStZFKylNAAAAawAAABsAAAAAAAAAAQAAAAAAIEEAAHVuaXZlcnNhbC91bml2ZXJzYWwucG5nLnhtbFBLBQYAAAAAAwADANAAAACmQQAAAAA="/>
</p:tagLst>
</file>

<file path=ppt/tags/tag2.xml><?xml version="1.0" encoding="utf-8"?>
<p:tagLst xmlns:p="http://schemas.openxmlformats.org/presentationml/2006/main">
  <p:tag name="MH" val="20160830110423"/>
  <p:tag name="MH_LIBRARY" val="CONTENTS"/>
  <p:tag name="MH_TYPE" val="ENTRY"/>
  <p:tag name="ID" val="547130"/>
  <p:tag name="MH_ORDER" val="2"/>
</p:tagLst>
</file>

<file path=ppt/tags/tag3.xml><?xml version="1.0" encoding="utf-8"?>
<p:tagLst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ags/tag4.xml><?xml version="1.0" encoding="utf-8"?>
<p:tagLst xmlns:p="http://schemas.openxmlformats.org/presentationml/2006/main">
  <p:tag name="MH" val="20160830110423"/>
  <p:tag name="MH_LIBRARY" val="CONTENTS"/>
  <p:tag name="MH_TYPE" val="NUMBER"/>
  <p:tag name="ID" val="547130"/>
  <p:tag name="MH_ORDER" val="1"/>
</p:tagLst>
</file>

<file path=ppt/tags/tag5.xml><?xml version="1.0" encoding="utf-8"?>
<p:tagLst xmlns:p="http://schemas.openxmlformats.org/presentationml/2006/main">
  <p:tag name="MH" val="20160830110423"/>
  <p:tag name="MH_LIBRARY" val="CONTENTS"/>
  <p:tag name="MH_TYPE" val="NUMBER"/>
  <p:tag name="ID" val="547130"/>
  <p:tag name="MH_ORDER" val="2"/>
</p:tagLst>
</file>

<file path=ppt/tags/tag6.xml><?xml version="1.0" encoding="utf-8"?>
<p:tagLst xmlns:p="http://schemas.openxmlformats.org/presentationml/2006/main">
  <p:tag name="MH" val="20160830110423"/>
  <p:tag name="MH_LIBRARY" val="CONTENTS"/>
  <p:tag name="MH_TYPE" val="NUMBER"/>
  <p:tag name="ID" val="547130"/>
  <p:tag name="MH_ORDER" val="3"/>
</p:tagLst>
</file>

<file path=ppt/tags/tag7.xml><?xml version="1.0" encoding="utf-8"?>
<p:tagLst xmlns:p="http://schemas.openxmlformats.org/presentationml/2006/main">
  <p:tag name="MH" val="20160830110423"/>
  <p:tag name="MH_LIBRARY" val="CONTENTS"/>
  <p:tag name="MH_TYPE" val="OTHERS"/>
  <p:tag name="ID" val="547130"/>
</p:tagLst>
</file>

<file path=ppt/tags/tag8.xml><?xml version="1.0" encoding="utf-8"?>
<p:tagLst xmlns:p="http://schemas.openxmlformats.org/presentationml/2006/main">
  <p:tag name="MH" val="20160830110423"/>
  <p:tag name="MH_LIBRARY" val="CONTENTS"/>
  <p:tag name="MH_TYPE" val="NUMBER"/>
  <p:tag name="ID" val="547130"/>
  <p:tag name="MH_ORDER" val="2"/>
</p:tagLst>
</file>

<file path=ppt/tags/tag9.xml><?xml version="1.0" encoding="utf-8"?>
<p:tagLst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8758"/>
      </a:accent1>
      <a:accent2>
        <a:srgbClr val="FEC006"/>
      </a:accent2>
      <a:accent3>
        <a:srgbClr val="BA8758"/>
      </a:accent3>
      <a:accent4>
        <a:srgbClr val="FEC006"/>
      </a:accent4>
      <a:accent5>
        <a:srgbClr val="BA8758"/>
      </a:accent5>
      <a:accent6>
        <a:srgbClr val="FEC006"/>
      </a:accent6>
      <a:hlink>
        <a:srgbClr val="BA8758"/>
      </a:hlink>
      <a:folHlink>
        <a:srgbClr val="FEC0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自定义</PresentationFormat>
  <Paragraphs>65</Paragraphs>
  <Slides>8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Century Gothic</vt:lpstr>
      <vt:lpstr>微软雅黑</vt:lpstr>
      <vt:lpstr>Britannic Bold</vt:lpstr>
      <vt:lpstr>华文楷体</vt:lpstr>
      <vt:lpstr>Times New Roman</vt:lpstr>
      <vt:lpstr>Arial Narrow</vt:lpstr>
      <vt:lpstr>Wingdings</vt:lpstr>
      <vt:lpstr>方正正准黑简体</vt:lpstr>
      <vt:lpstr>黑体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bt040.pptx</dc:title>
  <dc:creator/>
  <cp:lastModifiedBy>86132</cp:lastModifiedBy>
  <cp:revision>48</cp:revision>
  <dcterms:created xsi:type="dcterms:W3CDTF">2016-10-17T14:00:00Z</dcterms:created>
  <dcterms:modified xsi:type="dcterms:W3CDTF">2020-06-16T11:14:42Z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