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8"/>
  </p:notesMasterIdLst>
  <p:sldIdLst>
    <p:sldId id="256" r:id="rId2"/>
    <p:sldId id="1107" r:id="rId3"/>
    <p:sldId id="257" r:id="rId4"/>
    <p:sldId id="258" r:id="rId5"/>
    <p:sldId id="1158" r:id="rId6"/>
    <p:sldId id="1161" r:id="rId7"/>
    <p:sldId id="1167" r:id="rId8"/>
    <p:sldId id="1171" r:id="rId9"/>
    <p:sldId id="1169" r:id="rId10"/>
    <p:sldId id="1173" r:id="rId11"/>
    <p:sldId id="1174" r:id="rId12"/>
    <p:sldId id="1170" r:id="rId13"/>
    <p:sldId id="1172" r:id="rId14"/>
    <p:sldId id="1179" r:id="rId15"/>
    <p:sldId id="1180" r:id="rId16"/>
    <p:sldId id="1182" r:id="rId17"/>
    <p:sldId id="1178" r:id="rId18"/>
    <p:sldId id="1199" r:id="rId19"/>
    <p:sldId id="1198" r:id="rId20"/>
    <p:sldId id="1205" r:id="rId21"/>
    <p:sldId id="1206" r:id="rId22"/>
    <p:sldId id="1243" r:id="rId23"/>
    <p:sldId id="1245" r:id="rId24"/>
    <p:sldId id="1247" r:id="rId25"/>
    <p:sldId id="1248" r:id="rId26"/>
    <p:sldId id="1249" r:id="rId27"/>
    <p:sldId id="1250" r:id="rId28"/>
    <p:sldId id="1251" r:id="rId29"/>
    <p:sldId id="1252" r:id="rId30"/>
    <p:sldId id="1253" r:id="rId31"/>
    <p:sldId id="864" r:id="rId32"/>
    <p:sldId id="1545" r:id="rId33"/>
    <p:sldId id="1261" r:id="rId34"/>
    <p:sldId id="1548" r:id="rId35"/>
    <p:sldId id="1263" r:id="rId36"/>
    <p:sldId id="1550" r:id="rId37"/>
    <p:sldId id="1551" r:id="rId38"/>
    <p:sldId id="1552" r:id="rId39"/>
    <p:sldId id="1553" r:id="rId40"/>
    <p:sldId id="1554" r:id="rId41"/>
    <p:sldId id="1555" r:id="rId42"/>
    <p:sldId id="1485" r:id="rId43"/>
    <p:sldId id="1486" r:id="rId44"/>
    <p:sldId id="1488" r:id="rId45"/>
    <p:sldId id="1489" r:id="rId46"/>
    <p:sldId id="1556" r:id="rId47"/>
    <p:sldId id="1282" r:id="rId48"/>
    <p:sldId id="1557" r:id="rId49"/>
    <p:sldId id="1558" r:id="rId50"/>
    <p:sldId id="1573" r:id="rId51"/>
    <p:sldId id="1576" r:id="rId52"/>
    <p:sldId id="1577" r:id="rId53"/>
    <p:sldId id="1578" r:id="rId54"/>
    <p:sldId id="1579" r:id="rId55"/>
    <p:sldId id="1580" r:id="rId56"/>
    <p:sldId id="1581" r:id="rId57"/>
    <p:sldId id="1582" r:id="rId58"/>
    <p:sldId id="1583" r:id="rId59"/>
    <p:sldId id="1584" r:id="rId60"/>
    <p:sldId id="1585" r:id="rId61"/>
    <p:sldId id="1586" r:id="rId62"/>
    <p:sldId id="1587" r:id="rId63"/>
    <p:sldId id="1588" r:id="rId64"/>
    <p:sldId id="1589" r:id="rId65"/>
    <p:sldId id="828" r:id="rId66"/>
    <p:sldId id="297" r:id="rId67"/>
  </p:sldIdLst>
  <p:sldSz cx="12192000" cy="6858000"/>
  <p:notesSz cx="6858000" cy="9144000"/>
  <p:custDataLst>
    <p:tags r:id="rId6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1">
          <p15:clr>
            <a:srgbClr val="A4A3A4"/>
          </p15:clr>
        </p15:guide>
        <p15:guide id="2" pos="3853">
          <p15:clr>
            <a:srgbClr val="A4A3A4"/>
          </p15:clr>
        </p15:guide>
      </p15:sldGuideLst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4" y="212"/>
      </p:cViewPr>
      <p:guideLst>
        <p:guide orient="horz" pos="2211"/>
        <p:guide pos="38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F67BC-BC70-47E3-9920-B32EAADB9F16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38958-0A5F-41DA-A109-3DA1F62D05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38958-0A5F-41DA-A109-3DA1F62D05D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38958-0A5F-41DA-A109-3DA1F62D05D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38958-0A5F-41DA-A109-3DA1F62D05D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38958-0A5F-41DA-A109-3DA1F62D05D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12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38958-0A5F-41DA-A109-3DA1F62D05D6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26640" y="0"/>
            <a:ext cx="9779861" cy="68580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323215" y="183053"/>
            <a:ext cx="579120" cy="528320"/>
            <a:chOff x="3667760" y="203200"/>
            <a:chExt cx="579120" cy="528320"/>
          </a:xfrm>
        </p:grpSpPr>
        <p:sp>
          <p:nvSpPr>
            <p:cNvPr id="4" name="矩形 3"/>
            <p:cNvSpPr/>
            <p:nvPr/>
          </p:nvSpPr>
          <p:spPr>
            <a:xfrm>
              <a:off x="3667760" y="203200"/>
              <a:ext cx="447040" cy="447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830320" y="314960"/>
              <a:ext cx="416560" cy="41656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10"/>
          <p:cNvSpPr txBox="1"/>
          <p:nvPr userDrawn="1"/>
        </p:nvSpPr>
        <p:spPr>
          <a:xfrm>
            <a:off x="1995805" y="1332230"/>
            <a:ext cx="9892665" cy="5525770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l" eaLnBrk="1" hangingPunct="1">
              <a:buFont typeface="Wingdings" panose="05000000000000000000" charset="0"/>
              <a:buChar char="Ø"/>
              <a:defRPr/>
            </a:pPr>
            <a:r>
              <a:rPr lang="zh-CN" altLang="en-US" sz="4400" b="1" dirty="0">
                <a:solidFill>
                  <a:schemeClr val="bg1"/>
                </a:solidFill>
                <a:sym typeface="+mn-ea"/>
              </a:rPr>
              <a:t>了解中文信息处理领域的主要工作内容。</a:t>
            </a:r>
          </a:p>
          <a:p>
            <a:pPr marL="1200150" lvl="1" indent="-742950" algn="l" eaLnBrk="1" hangingPunct="1">
              <a:buFont typeface="Wingdings" panose="05000000000000000000" charset="0"/>
              <a:buChar char="Ø"/>
              <a:defRPr/>
            </a:pPr>
            <a:r>
              <a:rPr lang="en-US" altLang="zh-CN" sz="3600" b="1" dirty="0">
                <a:solidFill>
                  <a:schemeClr val="bg1"/>
                </a:solidFill>
                <a:sym typeface="+mn-ea"/>
              </a:rPr>
              <a:t>1</a:t>
            </a:r>
          </a:p>
          <a:p>
            <a:pPr marL="1200150" lvl="1" indent="-742950" algn="l" eaLnBrk="1" hangingPunct="1">
              <a:buFont typeface="Wingdings" panose="05000000000000000000" charset="0"/>
              <a:buChar char="Ø"/>
              <a:defRPr/>
            </a:pPr>
            <a:r>
              <a:rPr lang="en-US" altLang="zh-CN" sz="3600" b="1" dirty="0">
                <a:solidFill>
                  <a:schemeClr val="bg1"/>
                </a:solidFill>
                <a:sym typeface="+mn-ea"/>
              </a:rPr>
              <a:t>2</a:t>
            </a:r>
          </a:p>
          <a:p>
            <a:pPr marL="1200150" lvl="1" indent="-742950" algn="l" eaLnBrk="1" hangingPunct="1">
              <a:buFont typeface="Wingdings" panose="05000000000000000000" charset="0"/>
              <a:buChar char="Ø"/>
              <a:defRPr/>
            </a:pPr>
            <a:r>
              <a:rPr lang="en-US" altLang="zh-CN" sz="3600" b="1" dirty="0">
                <a:solidFill>
                  <a:schemeClr val="bg1"/>
                </a:solidFill>
                <a:sym typeface="+mn-ea"/>
              </a:rPr>
              <a:t>3</a:t>
            </a:r>
            <a:endParaRPr lang="zh-CN" altLang="en-US" sz="3600" b="1" dirty="0">
              <a:solidFill>
                <a:schemeClr val="bg1"/>
              </a:solidFill>
            </a:endParaRPr>
          </a:p>
          <a:p>
            <a:pPr marL="742950" indent="-742950" algn="l" eaLnBrk="1" hangingPunct="1">
              <a:buFont typeface="Wingdings" panose="05000000000000000000" charset="0"/>
              <a:buChar char="Ø"/>
              <a:defRPr/>
            </a:pPr>
            <a:r>
              <a:rPr lang="zh-CN" altLang="en-US" sz="4400" b="1" dirty="0">
                <a:solidFill>
                  <a:schemeClr val="bg1"/>
                </a:solidFill>
                <a:sym typeface="+mn-ea"/>
              </a:rPr>
              <a:t>了解中文信息处理的基础原理。</a:t>
            </a:r>
            <a:endParaRPr lang="zh-CN" altLang="en-US" sz="4400" b="1" dirty="0">
              <a:solidFill>
                <a:schemeClr val="bg1"/>
              </a:solidFill>
            </a:endParaRPr>
          </a:p>
          <a:p>
            <a:pPr marL="742950" indent="-742950" algn="l" eaLnBrk="1" hangingPunct="1">
              <a:buFont typeface="Wingdings" panose="05000000000000000000" charset="0"/>
              <a:buChar char="Ø"/>
              <a:defRPr/>
            </a:pPr>
            <a:r>
              <a:rPr lang="zh-CN" altLang="en-US" sz="4400" b="1" dirty="0">
                <a:solidFill>
                  <a:schemeClr val="bg1"/>
                </a:solidFill>
                <a:sym typeface="+mn-ea"/>
              </a:rPr>
              <a:t>熟悉一些中文信息处理工具和语料库。</a:t>
            </a:r>
            <a:endParaRPr lang="zh-CN" altLang="en-US" sz="4400" b="1" dirty="0">
              <a:solidFill>
                <a:schemeClr val="bg1"/>
              </a:solidFill>
            </a:endParaRPr>
          </a:p>
          <a:p>
            <a:pPr marL="742950" indent="-742950" algn="l" eaLnBrk="1" hangingPunct="1">
              <a:buFont typeface="Wingdings" panose="05000000000000000000" charset="0"/>
              <a:buChar char="Ø"/>
              <a:defRPr/>
            </a:pPr>
            <a:r>
              <a:rPr lang="zh-CN" altLang="en-US" sz="4400" b="1" dirty="0">
                <a:solidFill>
                  <a:schemeClr val="bg1"/>
                </a:solidFill>
                <a:sym typeface="+mn-ea"/>
              </a:rPr>
              <a:t>掌握中文信息处理的一些基础操作。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ea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-697865" y="3227705"/>
            <a:ext cx="8775065" cy="3370580"/>
          </a:xfrm>
          <a:prstGeom prst="rect">
            <a:avLst/>
          </a:prstGeom>
          <a:solidFill>
            <a:schemeClr val="lt1">
              <a:alpha val="38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2.png"/><Relationship Id="rId4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90500" y="3652520"/>
            <a:ext cx="95694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6000" b="1" spc="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第七讲 </a:t>
            </a:r>
          </a:p>
          <a:p>
            <a:pPr algn="ctr">
              <a:defRPr/>
            </a:pPr>
            <a:r>
              <a:rPr lang="zh-CN" altLang="en-US" sz="6000" b="1" spc="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语音的时域与频域</a:t>
            </a:r>
            <a:endParaRPr lang="en-US" altLang="zh-CN" sz="6000" b="1" spc="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-18415" y="580390"/>
            <a:ext cx="77584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8800" b="1" dirty="0">
                <a:solidFill>
                  <a:schemeClr val="bg1"/>
                </a:solidFill>
                <a:latin typeface="+mn-ea"/>
              </a:rPr>
              <a:t>中文信息处理</a:t>
            </a: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7" y="2105893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端点检测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517900" y="191770"/>
            <a:ext cx="8581571" cy="656825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27425" y="282575"/>
            <a:ext cx="8140065" cy="5939155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短时过零率与端点检测</a:t>
            </a:r>
          </a:p>
          <a:p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端点检测：检测语音的起点和终点。</a:t>
            </a:r>
          </a:p>
          <a:p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过零：上一个点在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0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线上方，下一个点在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0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线下方，算过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0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一次。反之亦然。</a:t>
            </a:r>
            <a:endParaRPr lang="zh-CN" altLang="en-US" sz="3200" dirty="0"/>
          </a:p>
          <a:p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    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01135" y="4841149"/>
            <a:ext cx="44945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x=randn(1,20);</a:t>
            </a:r>
          </a:p>
          <a:p>
            <a:r>
              <a:rPr lang="zh-CN" altLang="en-US" sz="2800" b="1" dirty="0">
                <a:solidFill>
                  <a:schemeClr val="bg1"/>
                </a:solidFill>
              </a:rPr>
              <a:t>plot(x,'o-')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182" y="2650400"/>
            <a:ext cx="5135880" cy="384048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7" y="2105893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端点检测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517900" y="191770"/>
            <a:ext cx="8642985" cy="637476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605530" y="282575"/>
            <a:ext cx="8140065" cy="5939155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zh-CN" altLang="en-US" sz="3200" b="1">
                <a:solidFill>
                  <a:schemeClr val="bg1"/>
                </a:solidFill>
                <a:sym typeface="+mn-ea"/>
              </a:rPr>
              <a:t>短时过零率与端点检测</a:t>
            </a:r>
          </a:p>
          <a:p>
            <a:endParaRPr lang="zh-CN" altLang="en-US" sz="3200" dirty="0"/>
          </a:p>
          <a:p>
            <a:endParaRPr lang="zh-CN" altLang="en-US" sz="3200" b="1">
              <a:solidFill>
                <a:schemeClr val="bg1"/>
              </a:solidFill>
              <a:sym typeface="+mn-ea"/>
            </a:endParaRPr>
          </a:p>
          <a:p>
            <a:pPr lvl="1"/>
            <a:endParaRPr lang="zh-CN" altLang="en-US" sz="2800" b="1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407" y="2169686"/>
            <a:ext cx="5005705" cy="37433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933190" y="1029970"/>
            <a:ext cx="7812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原理：一般的录音文件，语音部分过零率较低，背景噪声部分过零率较高。</a:t>
            </a:r>
          </a:p>
        </p:txBody>
      </p: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7" y="2105893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端点检测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517900" y="191770"/>
            <a:ext cx="8642985" cy="637476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27425" y="282575"/>
            <a:ext cx="8140065" cy="5939155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短时过零率与端点检测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FD61489-21CF-46E7-8DC4-9FCAEA494C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900" y="1053182"/>
            <a:ext cx="6282984" cy="3787058"/>
          </a:xfrm>
          <a:prstGeom prst="rect">
            <a:avLst/>
          </a:prstGeom>
        </p:spPr>
      </p:pic>
      <p:sp>
        <p:nvSpPr>
          <p:cNvPr id="20" name="右箭头 12">
            <a:extLst>
              <a:ext uri="{FF2B5EF4-FFF2-40B4-BE49-F238E27FC236}">
                <a16:creationId xmlns:a16="http://schemas.microsoft.com/office/drawing/2014/main" id="{69B86B22-9B44-42F0-8622-41943B7DC737}"/>
              </a:ext>
            </a:extLst>
          </p:cNvPr>
          <p:cNvSpPr/>
          <p:nvPr/>
        </p:nvSpPr>
        <p:spPr>
          <a:xfrm>
            <a:off x="4381500" y="5480952"/>
            <a:ext cx="1099457" cy="40277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930A32D-9047-428E-BFA5-70D1154E168D}"/>
              </a:ext>
            </a:extLst>
          </p:cNvPr>
          <p:cNvSpPr/>
          <p:nvPr/>
        </p:nvSpPr>
        <p:spPr>
          <a:xfrm>
            <a:off x="5666014" y="5165267"/>
            <a:ext cx="1262743" cy="1066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数据分组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AC2D0C8-4487-416F-B260-F55D9C89C939}"/>
              </a:ext>
            </a:extLst>
          </p:cNvPr>
          <p:cNvSpPr/>
          <p:nvPr/>
        </p:nvSpPr>
        <p:spPr>
          <a:xfrm>
            <a:off x="7826829" y="5165267"/>
            <a:ext cx="1262743" cy="1066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计算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过零率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7846E1B-C4AE-4F27-8D94-147D41CE5CD7}"/>
              </a:ext>
            </a:extLst>
          </p:cNvPr>
          <p:cNvSpPr/>
          <p:nvPr/>
        </p:nvSpPr>
        <p:spPr>
          <a:xfrm>
            <a:off x="9987643" y="5165267"/>
            <a:ext cx="1262743" cy="1066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端点识别</a:t>
            </a:r>
          </a:p>
        </p:txBody>
      </p:sp>
      <p:sp>
        <p:nvSpPr>
          <p:cNvPr id="24" name="右箭头 17">
            <a:extLst>
              <a:ext uri="{FF2B5EF4-FFF2-40B4-BE49-F238E27FC236}">
                <a16:creationId xmlns:a16="http://schemas.microsoft.com/office/drawing/2014/main" id="{E203212C-E3FF-480C-971B-D230A298B93F}"/>
              </a:ext>
            </a:extLst>
          </p:cNvPr>
          <p:cNvSpPr/>
          <p:nvPr/>
        </p:nvSpPr>
        <p:spPr>
          <a:xfrm>
            <a:off x="7048501" y="5491837"/>
            <a:ext cx="653142" cy="39188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18">
            <a:extLst>
              <a:ext uri="{FF2B5EF4-FFF2-40B4-BE49-F238E27FC236}">
                <a16:creationId xmlns:a16="http://schemas.microsoft.com/office/drawing/2014/main" id="{2248788F-91F2-4E70-BDA2-E584F9A95C89}"/>
              </a:ext>
            </a:extLst>
          </p:cNvPr>
          <p:cNvSpPr/>
          <p:nvPr/>
        </p:nvSpPr>
        <p:spPr>
          <a:xfrm>
            <a:off x="9236530" y="5491837"/>
            <a:ext cx="653142" cy="39188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0">
            <a:extLst>
              <a:ext uri="{FF2B5EF4-FFF2-40B4-BE49-F238E27FC236}">
                <a16:creationId xmlns:a16="http://schemas.microsoft.com/office/drawing/2014/main" id="{AA1BE966-9767-4753-94DD-88B3FFA992A6}"/>
              </a:ext>
            </a:extLst>
          </p:cNvPr>
          <p:cNvSpPr txBox="1"/>
          <p:nvPr/>
        </p:nvSpPr>
        <p:spPr>
          <a:xfrm>
            <a:off x="4327072" y="5132610"/>
            <a:ext cx="1034143" cy="3374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0">
              <a:buNone/>
            </a:pPr>
            <a:r>
              <a:rPr lang="zh-CN" altLang="en-US" b="1" dirty="0">
                <a:solidFill>
                  <a:schemeClr val="bg1"/>
                </a:solidFill>
                <a:sym typeface="+mn-ea"/>
              </a:rPr>
              <a:t>输入</a:t>
            </a:r>
          </a:p>
        </p:txBody>
      </p:sp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7" y="2105893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端点检测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517900" y="191770"/>
            <a:ext cx="8642985" cy="637476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27425" y="282575"/>
            <a:ext cx="8140065" cy="5939155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短时过零率与端点检测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09729D5-20C2-4575-8DA3-D38052CCF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03" y="990319"/>
            <a:ext cx="8398590" cy="493704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7" y="2105893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端点检测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517900" y="191770"/>
            <a:ext cx="8642985" cy="637476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27425" y="282575"/>
            <a:ext cx="8140065" cy="5939155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短时能量与端点检测</a:t>
            </a:r>
          </a:p>
          <a:p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    短时能量：一小段语音声压值的平方和。</a:t>
            </a:r>
            <a:endParaRPr lang="en-US" altLang="zh-CN" sz="3200" b="1" dirty="0">
              <a:solidFill>
                <a:schemeClr val="bg1"/>
              </a:solidFill>
              <a:sym typeface="+mn-ea"/>
            </a:endParaRPr>
          </a:p>
          <a:p>
            <a:r>
              <a:rPr lang="zh-CN" altLang="en-US" sz="3200" b="1" dirty="0">
                <a:solidFill>
                  <a:schemeClr val="bg1"/>
                </a:solidFill>
              </a:rPr>
              <a:t>    原理：一般的录音文件，语音部分能量较高，背景噪声部分能量较低。</a:t>
            </a:r>
          </a:p>
          <a:p>
            <a:endParaRPr lang="zh-CN" altLang="en-US" sz="3200" b="1" dirty="0">
              <a:solidFill>
                <a:schemeClr val="bg1"/>
              </a:solidFill>
              <a:sym typeface="+mn-ea"/>
            </a:endParaRPr>
          </a:p>
          <a:p>
            <a:pPr lvl="1"/>
            <a:endParaRPr lang="zh-CN" altLang="en-US" sz="28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178" y="2484346"/>
            <a:ext cx="4838428" cy="3617951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7" y="2105893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端点检测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517900" y="191770"/>
            <a:ext cx="8642985" cy="637476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17900" y="282575"/>
            <a:ext cx="8140065" cy="5939155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短时能量与端点检测</a:t>
            </a:r>
            <a:endParaRPr lang="zh-CN" altLang="en-US" sz="2000" b="1" dirty="0">
              <a:solidFill>
                <a:schemeClr val="bg1"/>
              </a:solidFill>
              <a:sym typeface="+mn-ea"/>
            </a:endParaRPr>
          </a:p>
          <a:p>
            <a:endParaRPr lang="zh-CN" altLang="en-US" sz="2000" b="1" dirty="0">
              <a:solidFill>
                <a:schemeClr val="bg1"/>
              </a:solidFill>
              <a:sym typeface="+mn-ea"/>
            </a:endParaRPr>
          </a:p>
          <a:p>
            <a:pPr lvl="1"/>
            <a:endParaRPr lang="zh-CN" altLang="en-US" sz="20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2952DAD-8949-4D82-ABCC-3FA92E89B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953" y="1138600"/>
            <a:ext cx="8140065" cy="485609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7" y="2105893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端点检测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517900" y="191770"/>
            <a:ext cx="8642985" cy="637476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27425" y="282575"/>
            <a:ext cx="8140065" cy="5939155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zh-CN" altLang="en-US" sz="3200" b="1">
                <a:solidFill>
                  <a:schemeClr val="bg1"/>
                </a:solidFill>
                <a:sym typeface="+mn-ea"/>
              </a:rPr>
              <a:t>短时能量与端点检测</a:t>
            </a:r>
          </a:p>
          <a:p>
            <a:endParaRPr lang="zh-CN" altLang="en-US" sz="3200" b="1">
              <a:solidFill>
                <a:schemeClr val="bg1"/>
              </a:solidFill>
              <a:sym typeface="+mn-ea"/>
            </a:endParaRPr>
          </a:p>
          <a:p>
            <a:pPr lvl="1"/>
            <a:endParaRPr lang="zh-CN" altLang="en-US" sz="2800" b="1">
              <a:solidFill>
                <a:schemeClr val="bg1"/>
              </a:solidFill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EBF8409-9749-469C-B350-412A8A92BC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948" y="340004"/>
            <a:ext cx="4710527" cy="2810143"/>
          </a:xfrm>
          <a:prstGeom prst="rect">
            <a:avLst/>
          </a:prstGeom>
        </p:spPr>
      </p:pic>
      <p:sp>
        <p:nvSpPr>
          <p:cNvPr id="12" name="右箭头 9">
            <a:extLst>
              <a:ext uri="{FF2B5EF4-FFF2-40B4-BE49-F238E27FC236}">
                <a16:creationId xmlns:a16="http://schemas.microsoft.com/office/drawing/2014/main" id="{8B2C97AC-4D20-4989-B921-B9FF5C8261F1}"/>
              </a:ext>
            </a:extLst>
          </p:cNvPr>
          <p:cNvSpPr/>
          <p:nvPr/>
        </p:nvSpPr>
        <p:spPr>
          <a:xfrm>
            <a:off x="3712029" y="3679379"/>
            <a:ext cx="1099457" cy="40277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1D16C36-7E00-4A7D-BB4A-FFBE2337FEC3}"/>
              </a:ext>
            </a:extLst>
          </p:cNvPr>
          <p:cNvSpPr/>
          <p:nvPr/>
        </p:nvSpPr>
        <p:spPr>
          <a:xfrm>
            <a:off x="4996543" y="3363694"/>
            <a:ext cx="1262743" cy="1066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数据分组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156A30E-0CEB-4982-B919-558C8EBCDFF8}"/>
              </a:ext>
            </a:extLst>
          </p:cNvPr>
          <p:cNvSpPr/>
          <p:nvPr/>
        </p:nvSpPr>
        <p:spPr>
          <a:xfrm>
            <a:off x="7717981" y="3363694"/>
            <a:ext cx="1262743" cy="1066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计算能量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BF9CDCA-2C3B-406A-8198-1A31A88388A7}"/>
              </a:ext>
            </a:extLst>
          </p:cNvPr>
          <p:cNvSpPr/>
          <p:nvPr/>
        </p:nvSpPr>
        <p:spPr>
          <a:xfrm>
            <a:off x="10439420" y="3298380"/>
            <a:ext cx="1262743" cy="1066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取对数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74BFB448-923B-4FE6-B55B-708B10D945B5}"/>
              </a:ext>
            </a:extLst>
          </p:cNvPr>
          <p:cNvSpPr txBox="1"/>
          <p:nvPr/>
        </p:nvSpPr>
        <p:spPr>
          <a:xfrm>
            <a:off x="3657601" y="3331037"/>
            <a:ext cx="1034143" cy="3374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0">
              <a:buNone/>
            </a:pPr>
            <a:r>
              <a:rPr lang="zh-CN" altLang="en-US" b="1" dirty="0">
                <a:solidFill>
                  <a:schemeClr val="bg1"/>
                </a:solidFill>
                <a:sym typeface="+mn-ea"/>
              </a:rPr>
              <a:t>输入</a:t>
            </a:r>
          </a:p>
        </p:txBody>
      </p:sp>
      <p:sp>
        <p:nvSpPr>
          <p:cNvPr id="17" name="右箭头 18">
            <a:extLst>
              <a:ext uri="{FF2B5EF4-FFF2-40B4-BE49-F238E27FC236}">
                <a16:creationId xmlns:a16="http://schemas.microsoft.com/office/drawing/2014/main" id="{17C2C5AD-1AD8-4291-B00A-938A3F16CBFA}"/>
              </a:ext>
            </a:extLst>
          </p:cNvPr>
          <p:cNvSpPr/>
          <p:nvPr/>
        </p:nvSpPr>
        <p:spPr>
          <a:xfrm>
            <a:off x="6407335" y="3668494"/>
            <a:ext cx="1099457" cy="40277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9">
            <a:extLst>
              <a:ext uri="{FF2B5EF4-FFF2-40B4-BE49-F238E27FC236}">
                <a16:creationId xmlns:a16="http://schemas.microsoft.com/office/drawing/2014/main" id="{4AB9B3C8-28C8-4A8B-93F1-96B791DB2927}"/>
              </a:ext>
            </a:extLst>
          </p:cNvPr>
          <p:cNvSpPr/>
          <p:nvPr/>
        </p:nvSpPr>
        <p:spPr>
          <a:xfrm>
            <a:off x="9137484" y="3679379"/>
            <a:ext cx="1099457" cy="40277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上箭头 21">
            <a:extLst>
              <a:ext uri="{FF2B5EF4-FFF2-40B4-BE49-F238E27FC236}">
                <a16:creationId xmlns:a16="http://schemas.microsoft.com/office/drawing/2014/main" id="{2CA525E5-D25C-472C-B214-8FDCB42BEE44}"/>
              </a:ext>
            </a:extLst>
          </p:cNvPr>
          <p:cNvSpPr/>
          <p:nvPr/>
        </p:nvSpPr>
        <p:spPr>
          <a:xfrm rot="16200000" flipH="1">
            <a:off x="9546771" y="4871366"/>
            <a:ext cx="1692728" cy="887185"/>
          </a:xfrm>
          <a:prstGeom prst="bent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1893000-B992-43D5-A893-15E80BF4DFA0}"/>
              </a:ext>
            </a:extLst>
          </p:cNvPr>
          <p:cNvSpPr/>
          <p:nvPr/>
        </p:nvSpPr>
        <p:spPr>
          <a:xfrm>
            <a:off x="8382020" y="5366665"/>
            <a:ext cx="1262743" cy="1066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检测端点</a:t>
            </a:r>
          </a:p>
        </p:txBody>
      </p:sp>
    </p:spTree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7" y="2105893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端点检测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517900" y="191770"/>
            <a:ext cx="8631555" cy="664273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27425" y="282575"/>
            <a:ext cx="8186420" cy="6066790"/>
          </a:xfrm>
          <a:prstGeom prst="rect">
            <a:avLst/>
          </a:prstGeom>
          <a:noFill/>
        </p:spPr>
        <p:txBody>
          <a:bodyPr wrap="square" rtlCol="0"/>
          <a:lstStyle/>
          <a:p>
            <a:pPr lvl="1"/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短时能量与端点检测</a:t>
            </a:r>
            <a:endParaRPr lang="zh-CN" altLang="en-US" sz="20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E933D3E-BC9D-43EF-855E-0E01201DC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108" y="1199483"/>
            <a:ext cx="8148867" cy="4758063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7" y="2105893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基频检测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517900" y="191770"/>
            <a:ext cx="8642985" cy="637476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17900" y="282575"/>
            <a:ext cx="8442325" cy="61722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zh-CN" altLang="en-US" sz="3600" b="1" dirty="0">
                <a:solidFill>
                  <a:schemeClr val="bg1"/>
                </a:solidFill>
                <a:sym typeface="+mn-ea"/>
              </a:rPr>
              <a:t>基频检测</a:t>
            </a:r>
            <a:endParaRPr lang="zh-CN" altLang="en-US" sz="2000" b="1" dirty="0">
              <a:solidFill>
                <a:schemeClr val="bg1"/>
              </a:solidFill>
              <a:sym typeface="+mn-ea"/>
            </a:endParaRPr>
          </a:p>
          <a:p>
            <a:pPr lvl="1"/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粗略的定义：基频大致相当于声带一秒钟内完成由开到闭再到开的次数。</a:t>
            </a:r>
          </a:p>
          <a:p>
            <a:pPr lvl="1"/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在波形图上，对应于相同的一小段波形重复出现的频率。</a:t>
            </a:r>
          </a:p>
          <a:p>
            <a:pPr lvl="1"/>
            <a:endParaRPr lang="zh-CN" altLang="en-US" sz="2800" b="1" dirty="0">
              <a:solidFill>
                <a:schemeClr val="bg1"/>
              </a:solidFill>
              <a:sym typeface="+mn-ea"/>
            </a:endParaRPr>
          </a:p>
          <a:p>
            <a:pPr lvl="1"/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基频是语音处理中非常有用的一个参数，它与汉语的声调以及所有语言的语调都有关系。</a:t>
            </a:r>
          </a:p>
          <a:p>
            <a:pPr lvl="1"/>
            <a:endParaRPr lang="zh-CN" altLang="en-US" sz="2800" b="1" dirty="0">
              <a:solidFill>
                <a:schemeClr val="bg1"/>
              </a:solidFill>
              <a:sym typeface="+mn-ea"/>
            </a:endParaRPr>
          </a:p>
          <a:p>
            <a:pPr lvl="1"/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如何计算？</a:t>
            </a:r>
            <a:endParaRPr lang="zh-CN" altLang="en-US" sz="2000" b="1" dirty="0">
              <a:solidFill>
                <a:schemeClr val="bg1"/>
              </a:solidFill>
              <a:sym typeface="+mn-ea"/>
            </a:endParaRPr>
          </a:p>
          <a:p>
            <a:pPr lvl="1"/>
            <a:endParaRPr lang="zh-CN" altLang="en-US" sz="2000" b="1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7" y="2105893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基频检测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517900" y="191770"/>
            <a:ext cx="8642985" cy="637476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17900" y="282575"/>
            <a:ext cx="8442325" cy="61722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zh-CN" altLang="en-US" sz="4000" b="1">
                <a:solidFill>
                  <a:schemeClr val="bg1"/>
                </a:solidFill>
                <a:sym typeface="+mn-ea"/>
              </a:rPr>
              <a:t>音高与语音的波形图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lvl="1"/>
            <a:endParaRPr lang="zh-CN" altLang="en-US" sz="2000" b="1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" name="图片 9" descr="新建位图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645" y="1410970"/>
            <a:ext cx="8055610" cy="449008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602615" y="541655"/>
            <a:ext cx="4680000" cy="20955"/>
          </a:xfrm>
          <a:prstGeom prst="line">
            <a:avLst/>
          </a:prstGeom>
          <a:ln w="2857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7051040" y="509905"/>
            <a:ext cx="4680000" cy="31750"/>
          </a:xfrm>
          <a:prstGeom prst="line">
            <a:avLst/>
          </a:prstGeom>
          <a:ln w="2857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8"/>
          <p:cNvSpPr txBox="1"/>
          <p:nvPr/>
        </p:nvSpPr>
        <p:spPr>
          <a:xfrm>
            <a:off x="4723765" y="285433"/>
            <a:ext cx="292290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Review</a:t>
            </a:r>
          </a:p>
        </p:txBody>
      </p:sp>
      <p:sp>
        <p:nvSpPr>
          <p:cNvPr id="9" name="Rectangle 33">
            <a:extLst>
              <a:ext uri="{FF2B5EF4-FFF2-40B4-BE49-F238E27FC236}">
                <a16:creationId xmlns:a16="http://schemas.microsoft.com/office/drawing/2014/main" id="{D40D848F-2CBF-4142-876C-A803D450A5AC}"/>
              </a:ext>
            </a:extLst>
          </p:cNvPr>
          <p:cNvSpPr/>
          <p:nvPr/>
        </p:nvSpPr>
        <p:spPr>
          <a:xfrm>
            <a:off x="772477" y="3884611"/>
            <a:ext cx="5412740" cy="2860675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3600" b="1" dirty="0">
                <a:latin typeface="+mn-ea"/>
                <a:sym typeface="Arial" panose="020B0604020202020204" pitchFamily="34" charset="0"/>
              </a:rPr>
              <a:t>语音的数字编码</a:t>
            </a:r>
          </a:p>
          <a:p>
            <a:pPr marL="1485900" lvl="2" indent="-571500" algn="l">
              <a:buFont typeface="Wingdings" panose="05000000000000000000" charset="0"/>
              <a:buChar char="Ø"/>
            </a:pPr>
            <a:r>
              <a:rPr lang="zh-CN" sz="3600" b="1" dirty="0">
                <a:latin typeface="+mn-ea"/>
                <a:sym typeface="Arial" panose="020B0604020202020204" pitchFamily="34" charset="0"/>
              </a:rPr>
              <a:t>声波</a:t>
            </a:r>
          </a:p>
          <a:p>
            <a:pPr marL="1485900" lvl="2" indent="-571500" algn="l">
              <a:buFont typeface="Wingdings" panose="05000000000000000000" charset="0"/>
              <a:buChar char="Ø"/>
            </a:pPr>
            <a:r>
              <a:rPr lang="zh-CN" sz="3600" b="1" dirty="0">
                <a:latin typeface="+mn-ea"/>
                <a:sym typeface="Arial" panose="020B0604020202020204" pitchFamily="34" charset="0"/>
              </a:rPr>
              <a:t>模拟信号</a:t>
            </a:r>
          </a:p>
          <a:p>
            <a:pPr marL="1485900" lvl="2" indent="-571500" algn="l">
              <a:buFont typeface="Wingdings" panose="05000000000000000000" charset="0"/>
              <a:buChar char="Ø"/>
            </a:pPr>
            <a:r>
              <a:rPr lang="zh-CN" sz="3600" b="1" dirty="0">
                <a:latin typeface="+mn-ea"/>
                <a:sym typeface="Arial" panose="020B0604020202020204" pitchFamily="34" charset="0"/>
              </a:rPr>
              <a:t>数字信号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768090A-7ECE-493C-8AFB-6B73732CD240}"/>
              </a:ext>
            </a:extLst>
          </p:cNvPr>
          <p:cNvSpPr/>
          <p:nvPr/>
        </p:nvSpPr>
        <p:spPr>
          <a:xfrm>
            <a:off x="6555106" y="848360"/>
            <a:ext cx="5070838" cy="5896926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0" algn="l">
              <a:lnSpc>
                <a:spcPct val="120000"/>
              </a:lnSpc>
              <a:buNone/>
            </a:pPr>
            <a:r>
              <a:rPr lang="zh-CN" altLang="en-US" sz="3600" b="1" dirty="0"/>
              <a:t>读写与生成</a:t>
            </a:r>
          </a:p>
          <a:p>
            <a:pPr marL="1028700" lvl="1" indent="-57150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3600" b="1" dirty="0"/>
              <a:t>纯音</a:t>
            </a:r>
          </a:p>
          <a:p>
            <a:pPr marL="1028700" lvl="1" indent="-57150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3600" b="1" dirty="0"/>
              <a:t>白噪声</a:t>
            </a:r>
          </a:p>
          <a:p>
            <a:pPr marL="1028700" lvl="1" indent="-57150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3600" b="1" dirty="0"/>
              <a:t>静音</a:t>
            </a:r>
            <a:endParaRPr lang="en-US" altLang="zh-CN" sz="3600" b="1" dirty="0"/>
          </a:p>
          <a:p>
            <a:pPr marL="1028700" lvl="1" indent="-571500" algn="l">
              <a:lnSpc>
                <a:spcPct val="120000"/>
              </a:lnSpc>
              <a:buFont typeface="Wingdings" panose="05000000000000000000" charset="0"/>
              <a:buChar char="Ø"/>
            </a:pPr>
            <a:endParaRPr lang="en-US" altLang="zh-CN" sz="3600" b="1" dirty="0"/>
          </a:p>
          <a:p>
            <a:pPr marL="1028700" lvl="1" indent="-571500" algn="l">
              <a:lnSpc>
                <a:spcPct val="120000"/>
              </a:lnSpc>
              <a:buFont typeface="Wingdings" panose="05000000000000000000" charset="0"/>
              <a:buChar char="Ø"/>
            </a:pPr>
            <a:endParaRPr lang="en-US" altLang="zh-CN" sz="3600" b="1" dirty="0"/>
          </a:p>
          <a:p>
            <a:pPr marL="1028700" lvl="1" indent="-571500" algn="l">
              <a:lnSpc>
                <a:spcPct val="120000"/>
              </a:lnSpc>
              <a:buFont typeface="Wingdings" panose="05000000000000000000" charset="0"/>
              <a:buChar char="Ø"/>
            </a:pPr>
            <a:endParaRPr lang="en-US" altLang="zh-CN" sz="3600" b="1" dirty="0"/>
          </a:p>
          <a:p>
            <a:pPr marL="1028700" lvl="1" indent="-571500" algn="l">
              <a:lnSpc>
                <a:spcPct val="120000"/>
              </a:lnSpc>
              <a:buFont typeface="Wingdings" panose="05000000000000000000" charset="0"/>
              <a:buChar char="Ø"/>
            </a:pPr>
            <a:endParaRPr lang="en-US" altLang="zh-CN" sz="3600" b="1" dirty="0"/>
          </a:p>
        </p:txBody>
      </p:sp>
      <p:sp>
        <p:nvSpPr>
          <p:cNvPr id="11" name="Rectangle 33">
            <a:extLst>
              <a:ext uri="{FF2B5EF4-FFF2-40B4-BE49-F238E27FC236}">
                <a16:creationId xmlns:a16="http://schemas.microsoft.com/office/drawing/2014/main" id="{30A75F6D-2B69-4C8A-A460-4AD7EF2B792C}"/>
              </a:ext>
            </a:extLst>
          </p:cNvPr>
          <p:cNvSpPr/>
          <p:nvPr/>
        </p:nvSpPr>
        <p:spPr>
          <a:xfrm>
            <a:off x="772477" y="900747"/>
            <a:ext cx="5412740" cy="2860675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3600" b="1" dirty="0">
                <a:latin typeface="+mn-ea"/>
                <a:sym typeface="Arial" panose="020B0604020202020204" pitchFamily="34" charset="0"/>
              </a:rPr>
              <a:t>语音</a:t>
            </a:r>
            <a:r>
              <a:rPr lang="zh-CN" altLang="en-US" sz="3600" b="1" dirty="0">
                <a:latin typeface="+mn-ea"/>
                <a:sym typeface="Arial" panose="020B0604020202020204" pitchFamily="34" charset="0"/>
              </a:rPr>
              <a:t>研究的三个角度</a:t>
            </a:r>
            <a:endParaRPr lang="zh-CN" sz="3600" b="1" dirty="0">
              <a:latin typeface="+mn-ea"/>
              <a:sym typeface="Arial" panose="020B0604020202020204" pitchFamily="34" charset="0"/>
            </a:endParaRPr>
          </a:p>
          <a:p>
            <a:pPr marL="1485900" lvl="2" indent="-571500" algn="l">
              <a:buFont typeface="Wingdings" panose="05000000000000000000" charset="0"/>
              <a:buChar char="Ø"/>
            </a:pPr>
            <a:r>
              <a:rPr lang="zh-CN" altLang="en-US" sz="3600" b="1" dirty="0">
                <a:latin typeface="+mn-ea"/>
                <a:sym typeface="Arial" panose="020B0604020202020204" pitchFamily="34" charset="0"/>
              </a:rPr>
              <a:t>生理</a:t>
            </a:r>
            <a:endParaRPr lang="en-US" altLang="zh-CN" sz="3600" b="1" dirty="0">
              <a:latin typeface="+mn-ea"/>
              <a:sym typeface="Arial" panose="020B0604020202020204" pitchFamily="34" charset="0"/>
            </a:endParaRPr>
          </a:p>
          <a:p>
            <a:pPr marL="1485900" lvl="2" indent="-571500" algn="l">
              <a:buFont typeface="Wingdings" panose="05000000000000000000" charset="0"/>
              <a:buChar char="Ø"/>
            </a:pPr>
            <a:r>
              <a:rPr lang="zh-CN" altLang="en-US" sz="3600" b="1" dirty="0">
                <a:latin typeface="+mn-ea"/>
                <a:sym typeface="Arial" panose="020B0604020202020204" pitchFamily="34" charset="0"/>
              </a:rPr>
              <a:t>物理</a:t>
            </a:r>
            <a:endParaRPr lang="en-US" altLang="zh-CN" sz="3600" b="1" dirty="0">
              <a:latin typeface="+mn-ea"/>
              <a:sym typeface="Arial" panose="020B0604020202020204" pitchFamily="34" charset="0"/>
            </a:endParaRPr>
          </a:p>
          <a:p>
            <a:pPr marL="1485900" lvl="2" indent="-571500" algn="l">
              <a:buFont typeface="Wingdings" panose="05000000000000000000" charset="0"/>
              <a:buChar char="Ø"/>
            </a:pPr>
            <a:r>
              <a:rPr lang="zh-CN" altLang="en-US" sz="3600" b="1" dirty="0">
                <a:latin typeface="+mn-ea"/>
                <a:sym typeface="Arial" panose="020B0604020202020204" pitchFamily="34" charset="0"/>
              </a:rPr>
              <a:t>心理</a:t>
            </a:r>
            <a:endParaRPr lang="zh-CN" sz="3600" b="1" dirty="0">
              <a:latin typeface="+mn-ea"/>
              <a:sym typeface="Arial" panose="020B0604020202020204" pitchFamily="34" charset="0"/>
            </a:endParaRPr>
          </a:p>
          <a:p>
            <a:pPr marL="1485900" lvl="2" indent="-571500" algn="l">
              <a:buFont typeface="Wingdings" panose="05000000000000000000" charset="0"/>
              <a:buChar char="Ø"/>
            </a:pPr>
            <a:endParaRPr lang="zh-CN" sz="3600" b="1" dirty="0">
              <a:latin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7" y="2105893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基频检测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517900" y="191770"/>
            <a:ext cx="8642985" cy="637476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17900" y="282575"/>
            <a:ext cx="8442325" cy="61722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zh-CN" altLang="en-US" sz="4000" b="1" dirty="0">
                <a:solidFill>
                  <a:schemeClr val="bg1"/>
                </a:solidFill>
                <a:sym typeface="+mn-ea"/>
              </a:rPr>
              <a:t>短时自相关与基频检测</a:t>
            </a:r>
          </a:p>
          <a:p>
            <a:pPr lvl="1"/>
            <a:r>
              <a:rPr lang="zh-CN" altLang="en-US" sz="3600" b="1" dirty="0">
                <a:solidFill>
                  <a:schemeClr val="bg1"/>
                </a:solidFill>
                <a:sym typeface="+mn-ea"/>
              </a:rPr>
              <a:t>自相关算法：信号平移，相乘，叠加</a:t>
            </a:r>
            <a:endParaRPr lang="en-US" altLang="zh-CN" sz="3600" b="1" dirty="0">
              <a:solidFill>
                <a:schemeClr val="bg1"/>
              </a:solidFill>
              <a:sym typeface="+mn-ea"/>
            </a:endParaRPr>
          </a:p>
          <a:p>
            <a:pPr lvl="1"/>
            <a:endParaRPr lang="en-US" altLang="zh-CN" sz="2400" b="1" dirty="0">
              <a:solidFill>
                <a:schemeClr val="bg1"/>
              </a:solidFill>
              <a:sym typeface="+mn-ea"/>
            </a:endParaRPr>
          </a:p>
          <a:p>
            <a:pPr lvl="1"/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[data fs]=audioread(‘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soundwave2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.wav');</a:t>
            </a:r>
          </a:p>
          <a:p>
            <a:pPr lvl="1"/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len=length(data);</a:t>
            </a:r>
          </a:p>
          <a:p>
            <a:pPr lvl="1"/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datapart=data(len/2:len/2+fs*0.02);</a:t>
            </a:r>
          </a:p>
          <a:p>
            <a:pPr lvl="1"/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subplot(2,1,1)</a:t>
            </a:r>
          </a:p>
          <a:p>
            <a:pPr lvl="1"/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plot(datapart)</a:t>
            </a:r>
          </a:p>
          <a:p>
            <a:pPr lvl="1"/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datapart_xcorr=xcorr(datapart);</a:t>
            </a:r>
          </a:p>
          <a:p>
            <a:pPr lvl="1"/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subplot(2,1,2)</a:t>
            </a:r>
          </a:p>
          <a:p>
            <a:pPr lvl="1"/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plot(datapart_xcorr(fs*0.02:fs*0.04))</a:t>
            </a:r>
            <a:endParaRPr lang="zh-CN" altLang="en-US" sz="2000" b="1" dirty="0">
              <a:solidFill>
                <a:schemeClr val="bg1"/>
              </a:solidFill>
              <a:sym typeface="+mn-ea"/>
            </a:endParaRPr>
          </a:p>
          <a:p>
            <a:pPr lvl="1"/>
            <a:endParaRPr lang="zh-CN" altLang="en-US" sz="2000" b="1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7" y="2105893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基频检测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517900" y="191770"/>
            <a:ext cx="8642985" cy="637476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17900" y="282575"/>
            <a:ext cx="8442325" cy="61722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zh-CN" altLang="en-US" sz="3600" b="1">
                <a:solidFill>
                  <a:schemeClr val="bg1"/>
                </a:solidFill>
                <a:sym typeface="+mn-ea"/>
              </a:rPr>
              <a:t>短时自相关与基频检测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lvl="1"/>
            <a:endParaRPr lang="zh-CN" altLang="en-US" sz="2000" b="1">
              <a:solidFill>
                <a:schemeClr val="bg1"/>
              </a:solidFill>
              <a:sym typeface="+mn-ea"/>
            </a:endParaRPr>
          </a:p>
        </p:txBody>
      </p:sp>
      <p:pic>
        <p:nvPicPr>
          <p:cNvPr id="11" name="图片 10" descr="新建位图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160" y="1684020"/>
            <a:ext cx="8140065" cy="397319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7" y="2105893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基频检测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517900" y="1612265"/>
            <a:ext cx="8442325" cy="366268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622675" y="1612265"/>
            <a:ext cx="8442325" cy="3994785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zh-CN" altLang="en-US" sz="3600" b="1">
                <a:solidFill>
                  <a:schemeClr val="bg1"/>
                </a:solidFill>
                <a:sym typeface="+mn-ea"/>
              </a:rPr>
              <a:t>短时自相关与基频检测</a:t>
            </a:r>
          </a:p>
          <a:p>
            <a:endParaRPr lang="zh-CN" altLang="en-US" sz="3600" b="1">
              <a:solidFill>
                <a:schemeClr val="bg1"/>
              </a:solidFill>
              <a:sym typeface="+mn-ea"/>
            </a:endParaRPr>
          </a:p>
          <a:p>
            <a:r>
              <a:rPr lang="zh-CN" altLang="en-US" sz="3600" b="1">
                <a:solidFill>
                  <a:schemeClr val="bg1"/>
                </a:solidFill>
                <a:sym typeface="+mn-ea"/>
              </a:rPr>
              <a:t>语音中的基频是不断变动的，我们要测量变动的基频，就要分组计算。</a:t>
            </a:r>
          </a:p>
          <a:p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lvl="1"/>
            <a:endParaRPr lang="zh-CN" altLang="en-US" sz="2000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7" y="2105893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基频检测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517900" y="191770"/>
            <a:ext cx="8642985" cy="637476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17900" y="282575"/>
            <a:ext cx="8442325" cy="61722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zh-CN" altLang="en-US" sz="3600" b="1">
                <a:solidFill>
                  <a:schemeClr val="bg1"/>
                </a:solidFill>
                <a:sym typeface="+mn-ea"/>
              </a:rPr>
              <a:t>短时自相关与基频检测</a:t>
            </a:r>
          </a:p>
          <a:p>
            <a:endParaRPr lang="zh-CN" altLang="en-US" sz="3600" b="1">
              <a:solidFill>
                <a:schemeClr val="bg1"/>
              </a:solidFill>
              <a:sym typeface="+mn-ea"/>
            </a:endParaRPr>
          </a:p>
          <a:p>
            <a:endParaRPr lang="zh-CN" altLang="en-US" sz="3600" b="1">
              <a:solidFill>
                <a:schemeClr val="bg1"/>
              </a:solidFill>
              <a:sym typeface="+mn-ea"/>
            </a:endParaRPr>
          </a:p>
          <a:p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lvl="1"/>
            <a:endParaRPr lang="zh-CN" altLang="en-US" sz="2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57625" y="5344160"/>
            <a:ext cx="79635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这个计算仍有缺陷，每一组都计算了一个</a:t>
            </a:r>
            <a:r>
              <a:rPr lang="en-US" altLang="zh-CN" sz="2800" b="1">
                <a:solidFill>
                  <a:schemeClr val="bg1"/>
                </a:solidFill>
              </a:rPr>
              <a:t>F0</a:t>
            </a:r>
            <a:r>
              <a:rPr lang="zh-CN" altLang="en-US" sz="2800" b="1">
                <a:solidFill>
                  <a:schemeClr val="bg1"/>
                </a:solidFill>
              </a:rPr>
              <a:t>，显然，有些值并不是我们需要的。如何去除它们？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4C96C2C-999F-4CEC-BEDE-DB70D5E1C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863" y="923735"/>
            <a:ext cx="7216093" cy="413176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47107" y="69850"/>
            <a:ext cx="10740299" cy="67183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20587" y="1"/>
            <a:ext cx="10231414" cy="78657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短时自相关与基频检测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endParaRPr lang="zh-CN" altLang="en-US" sz="1000" b="1" dirty="0">
              <a:solidFill>
                <a:schemeClr val="bg1"/>
              </a:solidFill>
              <a:sym typeface="+mn-ea"/>
            </a:endParaRPr>
          </a:p>
          <a:p>
            <a:pPr lvl="1"/>
            <a:endParaRPr lang="zh-CN" altLang="en-US" sz="10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8" name="右箭头 9">
            <a:extLst>
              <a:ext uri="{FF2B5EF4-FFF2-40B4-BE49-F238E27FC236}">
                <a16:creationId xmlns:a16="http://schemas.microsoft.com/office/drawing/2014/main" id="{05CA505D-4205-42FD-BB29-8EE2EF8F6078}"/>
              </a:ext>
            </a:extLst>
          </p:cNvPr>
          <p:cNvSpPr/>
          <p:nvPr/>
        </p:nvSpPr>
        <p:spPr>
          <a:xfrm>
            <a:off x="1768929" y="2871115"/>
            <a:ext cx="1099457" cy="40277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458B58F-DC0F-41BB-8869-358F28BE7232}"/>
              </a:ext>
            </a:extLst>
          </p:cNvPr>
          <p:cNvSpPr/>
          <p:nvPr/>
        </p:nvSpPr>
        <p:spPr>
          <a:xfrm>
            <a:off x="3053443" y="2555430"/>
            <a:ext cx="1262743" cy="1066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数据分组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A2A3BCA-1CB5-466F-9701-7F01F4E90B85}"/>
              </a:ext>
            </a:extLst>
          </p:cNvPr>
          <p:cNvSpPr/>
          <p:nvPr/>
        </p:nvSpPr>
        <p:spPr>
          <a:xfrm>
            <a:off x="5746982" y="1624701"/>
            <a:ext cx="1262743" cy="1066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计算能量</a:t>
            </a:r>
          </a:p>
        </p:txBody>
      </p:sp>
      <p:sp>
        <p:nvSpPr>
          <p:cNvPr id="22" name="TextBox 16">
            <a:extLst>
              <a:ext uri="{FF2B5EF4-FFF2-40B4-BE49-F238E27FC236}">
                <a16:creationId xmlns:a16="http://schemas.microsoft.com/office/drawing/2014/main" id="{91F0AC08-BAA2-40D8-BFAA-BAE5825C0286}"/>
              </a:ext>
            </a:extLst>
          </p:cNvPr>
          <p:cNvSpPr txBox="1"/>
          <p:nvPr/>
        </p:nvSpPr>
        <p:spPr>
          <a:xfrm>
            <a:off x="1714501" y="2522773"/>
            <a:ext cx="1034143" cy="3374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0">
              <a:buNone/>
            </a:pPr>
            <a:r>
              <a:rPr lang="zh-CN" altLang="en-US" b="1" dirty="0">
                <a:solidFill>
                  <a:schemeClr val="bg1"/>
                </a:solidFill>
                <a:sym typeface="+mn-ea"/>
              </a:rPr>
              <a:t>输入</a:t>
            </a:r>
          </a:p>
        </p:txBody>
      </p:sp>
      <p:sp>
        <p:nvSpPr>
          <p:cNvPr id="23" name="右箭头 18">
            <a:extLst>
              <a:ext uri="{FF2B5EF4-FFF2-40B4-BE49-F238E27FC236}">
                <a16:creationId xmlns:a16="http://schemas.microsoft.com/office/drawing/2014/main" id="{B4656C8D-53A3-425C-B431-8EC1667A6022}"/>
              </a:ext>
            </a:extLst>
          </p:cNvPr>
          <p:cNvSpPr/>
          <p:nvPr/>
        </p:nvSpPr>
        <p:spPr>
          <a:xfrm rot="19409981">
            <a:off x="4464235" y="2386702"/>
            <a:ext cx="1099457" cy="40277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直角上箭头 21">
            <a:extLst>
              <a:ext uri="{FF2B5EF4-FFF2-40B4-BE49-F238E27FC236}">
                <a16:creationId xmlns:a16="http://schemas.microsoft.com/office/drawing/2014/main" id="{E158C65F-E403-45FA-8D0B-A08BDFF150B8}"/>
              </a:ext>
            </a:extLst>
          </p:cNvPr>
          <p:cNvSpPr/>
          <p:nvPr/>
        </p:nvSpPr>
        <p:spPr>
          <a:xfrm rot="10800000" flipH="1">
            <a:off x="7069617" y="2172677"/>
            <a:ext cx="1567542" cy="974897"/>
          </a:xfrm>
          <a:prstGeom prst="bent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C99D4A0-DC75-4794-9BF7-D8D2F8223FC0}"/>
              </a:ext>
            </a:extLst>
          </p:cNvPr>
          <p:cNvSpPr/>
          <p:nvPr/>
        </p:nvSpPr>
        <p:spPr>
          <a:xfrm>
            <a:off x="5746982" y="3673025"/>
            <a:ext cx="1262743" cy="1066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自相关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1AADB20-7C20-4860-ACE6-EE956666B5B3}"/>
              </a:ext>
            </a:extLst>
          </p:cNvPr>
          <p:cNvSpPr/>
          <p:nvPr/>
        </p:nvSpPr>
        <p:spPr>
          <a:xfrm>
            <a:off x="7673499" y="3673025"/>
            <a:ext cx="1262743" cy="1066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计算基频</a:t>
            </a:r>
          </a:p>
        </p:txBody>
      </p:sp>
      <p:sp>
        <p:nvSpPr>
          <p:cNvPr id="28" name="右箭头 18">
            <a:extLst>
              <a:ext uri="{FF2B5EF4-FFF2-40B4-BE49-F238E27FC236}">
                <a16:creationId xmlns:a16="http://schemas.microsoft.com/office/drawing/2014/main" id="{860EF176-CD2E-4642-A721-7EF0F2D6D03B}"/>
              </a:ext>
            </a:extLst>
          </p:cNvPr>
          <p:cNvSpPr/>
          <p:nvPr/>
        </p:nvSpPr>
        <p:spPr>
          <a:xfrm rot="2428537">
            <a:off x="4502869" y="3704562"/>
            <a:ext cx="1099457" cy="40277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右箭头 19">
            <a:extLst>
              <a:ext uri="{FF2B5EF4-FFF2-40B4-BE49-F238E27FC236}">
                <a16:creationId xmlns:a16="http://schemas.microsoft.com/office/drawing/2014/main" id="{BED87FFC-76F4-414B-B752-781AE3E0C767}"/>
              </a:ext>
            </a:extLst>
          </p:cNvPr>
          <p:cNvSpPr/>
          <p:nvPr/>
        </p:nvSpPr>
        <p:spPr>
          <a:xfrm>
            <a:off x="7155216" y="4005039"/>
            <a:ext cx="489859" cy="40277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9">
            <a:extLst>
              <a:ext uri="{FF2B5EF4-FFF2-40B4-BE49-F238E27FC236}">
                <a16:creationId xmlns:a16="http://schemas.microsoft.com/office/drawing/2014/main" id="{B6BA9382-3093-42D6-9ACF-5FEE0B94B3C4}"/>
              </a:ext>
            </a:extLst>
          </p:cNvPr>
          <p:cNvSpPr/>
          <p:nvPr/>
        </p:nvSpPr>
        <p:spPr>
          <a:xfrm>
            <a:off x="9203989" y="3994832"/>
            <a:ext cx="1099457" cy="40277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16">
            <a:extLst>
              <a:ext uri="{FF2B5EF4-FFF2-40B4-BE49-F238E27FC236}">
                <a16:creationId xmlns:a16="http://schemas.microsoft.com/office/drawing/2014/main" id="{16C4579B-9E95-4607-845F-C16BB27E37A4}"/>
              </a:ext>
            </a:extLst>
          </p:cNvPr>
          <p:cNvSpPr txBox="1"/>
          <p:nvPr/>
        </p:nvSpPr>
        <p:spPr>
          <a:xfrm>
            <a:off x="8419170" y="2322668"/>
            <a:ext cx="1034143" cy="3374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0">
              <a:buNone/>
            </a:pPr>
            <a:r>
              <a:rPr lang="zh-CN" altLang="en-US" b="1" dirty="0">
                <a:solidFill>
                  <a:schemeClr val="bg1"/>
                </a:solidFill>
                <a:sym typeface="+mn-ea"/>
              </a:rPr>
              <a:t>筛选</a:t>
            </a:r>
          </a:p>
        </p:txBody>
      </p:sp>
    </p:spTree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7" y="2105893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基频检测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517900" y="191770"/>
            <a:ext cx="8642985" cy="637476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17900" y="282575"/>
            <a:ext cx="8442325" cy="61722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zh-CN" altLang="en-US" sz="3600" b="1">
                <a:solidFill>
                  <a:schemeClr val="bg1"/>
                </a:solidFill>
                <a:sym typeface="+mn-ea"/>
              </a:rPr>
              <a:t>短时自相关与基频检测</a:t>
            </a:r>
          </a:p>
          <a:p>
            <a:endParaRPr lang="zh-CN" altLang="en-US" sz="3600" b="1">
              <a:solidFill>
                <a:schemeClr val="bg1"/>
              </a:solidFill>
              <a:sym typeface="+mn-ea"/>
            </a:endParaRPr>
          </a:p>
          <a:p>
            <a:endParaRPr lang="zh-CN" altLang="en-US" sz="3600" b="1">
              <a:solidFill>
                <a:schemeClr val="bg1"/>
              </a:solidFill>
              <a:sym typeface="+mn-ea"/>
            </a:endParaRPr>
          </a:p>
          <a:p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lvl="1"/>
            <a:endParaRPr lang="zh-CN" altLang="en-US" sz="2000" b="1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E8BA591-D1B9-434C-A035-9C8DFAC5C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304" y="1129336"/>
            <a:ext cx="8020175" cy="4478677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7" y="2105893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基频检测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517900" y="1577340"/>
            <a:ext cx="8441690" cy="386016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17900" y="1577340"/>
            <a:ext cx="8442325" cy="61722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zh-CN" altLang="en-US" sz="3600" b="1">
                <a:solidFill>
                  <a:schemeClr val="bg1"/>
                </a:solidFill>
                <a:sym typeface="+mn-ea"/>
              </a:rPr>
              <a:t>短时自相关与基频检测</a:t>
            </a:r>
          </a:p>
          <a:p>
            <a:endParaRPr lang="zh-CN" altLang="en-US" sz="3600" b="1">
              <a:solidFill>
                <a:schemeClr val="bg1"/>
              </a:solidFill>
              <a:sym typeface="+mn-ea"/>
            </a:endParaRPr>
          </a:p>
          <a:p>
            <a:r>
              <a:rPr lang="zh-CN" altLang="en-US" sz="3600" b="1">
                <a:solidFill>
                  <a:schemeClr val="bg1"/>
                </a:solidFill>
                <a:sym typeface="+mn-ea"/>
              </a:rPr>
              <a:t>基频检测的最后，我们完成一个综合任务：</a:t>
            </a:r>
            <a:r>
              <a:rPr lang="en-US" altLang="zh-CN" sz="3600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3600" b="1">
                <a:solidFill>
                  <a:schemeClr val="bg1"/>
                </a:solidFill>
                <a:sym typeface="+mn-ea"/>
              </a:rPr>
              <a:t>、录音；</a:t>
            </a:r>
            <a:r>
              <a:rPr lang="en-US" altLang="zh-CN" sz="3600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3600" b="1">
                <a:solidFill>
                  <a:schemeClr val="bg1"/>
                </a:solidFill>
                <a:sym typeface="+mn-ea"/>
              </a:rPr>
              <a:t>、计算录音的基频变化。</a:t>
            </a:r>
          </a:p>
          <a:p>
            <a:endParaRPr lang="zh-CN" altLang="en-US" sz="3600" b="1">
              <a:solidFill>
                <a:schemeClr val="bg1"/>
              </a:solidFill>
              <a:sym typeface="+mn-ea"/>
            </a:endParaRPr>
          </a:p>
          <a:p>
            <a:endParaRPr lang="zh-CN" altLang="en-US" sz="3600" b="1">
              <a:solidFill>
                <a:schemeClr val="bg1"/>
              </a:solidFill>
              <a:sym typeface="+mn-ea"/>
            </a:endParaRPr>
          </a:p>
          <a:p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lvl="1"/>
            <a:endParaRPr lang="zh-CN" altLang="en-US" sz="2000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7" y="2105893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基频检测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517900" y="180975"/>
            <a:ext cx="8642985" cy="637476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17900" y="282575"/>
            <a:ext cx="8442325" cy="61722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zh-CN" altLang="en-US" sz="3600" b="1" dirty="0">
                <a:solidFill>
                  <a:schemeClr val="bg1"/>
                </a:solidFill>
                <a:sym typeface="+mn-ea"/>
              </a:rPr>
              <a:t>短时自相关与基频检测</a:t>
            </a:r>
          </a:p>
          <a:p>
            <a:pPr lvl="1"/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fs=44100;r=audiorecorder(fs,16,1);</a:t>
            </a:r>
          </a:p>
          <a:p>
            <a:pPr lvl="1"/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recordblocking(r, 5);data=getaudiodata(r);</a:t>
            </a:r>
          </a:p>
          <a:p>
            <a:pPr lvl="1"/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len=length(data);</a:t>
            </a:r>
          </a:p>
          <a:p>
            <a:pPr lvl="1"/>
            <a:endParaRPr lang="zh-CN" altLang="en-US" sz="2800" b="1" dirty="0">
              <a:solidFill>
                <a:schemeClr val="bg1"/>
              </a:solidFill>
              <a:sym typeface="+mn-ea"/>
            </a:endParaRPr>
          </a:p>
          <a:p>
            <a:pPr lvl="1"/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win=fs*0.02;inc=fs*0.02;</a:t>
            </a:r>
          </a:p>
          <a:p>
            <a:pPr lvl="1"/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group=enframe(data,win,inc);</a:t>
            </a:r>
          </a:p>
          <a:p>
            <a:pPr lvl="1"/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groupnum=length(group(:,1));</a:t>
            </a:r>
          </a:p>
          <a:p>
            <a:pPr lvl="1"/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pow_refer=1/(2*10^-5)^2/win;</a:t>
            </a:r>
          </a:p>
          <a:p>
            <a:pPr lvl="1"/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F0_index=0;F0position=0;</a:t>
            </a:r>
            <a:endParaRPr lang="zh-CN" altLang="en-US" sz="3600" b="1" dirty="0">
              <a:solidFill>
                <a:schemeClr val="bg1"/>
              </a:solidFill>
              <a:sym typeface="+mn-ea"/>
            </a:endParaRPr>
          </a:p>
          <a:p>
            <a:endParaRPr lang="zh-CN" altLang="en-US" sz="3600" b="1" dirty="0">
              <a:solidFill>
                <a:schemeClr val="bg1"/>
              </a:solidFill>
              <a:sym typeface="+mn-ea"/>
            </a:endParaRPr>
          </a:p>
          <a:p>
            <a:endParaRPr lang="zh-CN" altLang="en-US" sz="3600" b="1" dirty="0">
              <a:solidFill>
                <a:schemeClr val="bg1"/>
              </a:solidFill>
              <a:sym typeface="+mn-ea"/>
            </a:endParaRPr>
          </a:p>
          <a:p>
            <a:endParaRPr lang="zh-CN" altLang="en-US" sz="2000" b="1" dirty="0">
              <a:solidFill>
                <a:schemeClr val="bg1"/>
              </a:solidFill>
              <a:sym typeface="+mn-ea"/>
            </a:endParaRPr>
          </a:p>
          <a:p>
            <a:pPr lvl="1"/>
            <a:endParaRPr lang="zh-CN" altLang="en-US" sz="2000" b="1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7" y="2105893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基频检测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517900" y="191770"/>
            <a:ext cx="8642985" cy="637476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17900" y="282575"/>
            <a:ext cx="8442325" cy="61722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zh-CN" altLang="en-US" sz="3600" b="1" dirty="0">
                <a:solidFill>
                  <a:schemeClr val="bg1"/>
                </a:solidFill>
                <a:sym typeface="+mn-ea"/>
              </a:rPr>
              <a:t>短时自相关与基频检测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  <a:p>
            <a:pPr lvl="1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for i=1:groupnum</a:t>
            </a:r>
          </a:p>
          <a:p>
            <a:pPr lvl="1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   ENG(i)=10*log10(pow_refer*sum(group(i,:).^2));</a:t>
            </a:r>
          </a:p>
          <a:p>
            <a:pPr lvl="1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   if ENG(i)&gt;45</a:t>
            </a:r>
          </a:p>
          <a:p>
            <a:pPr lvl="1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   F0_index=F0_index+1;</a:t>
            </a:r>
          </a:p>
          <a:p>
            <a:pPr lvl="1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   group_xcorr{i}=xcorr(group(i,:));</a:t>
            </a:r>
          </a:p>
          <a:p>
            <a:pPr lvl="1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   group_xcorr_half{i}=group_xcorr{i}(win:win*2-1);</a:t>
            </a:r>
          </a:p>
          <a:p>
            <a:pPr lvl="1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   [maxvalue(i) maxposition(i)]=max(group_xcorr_half{i}(50:end));</a:t>
            </a:r>
          </a:p>
          <a:p>
            <a:pPr lvl="1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   F0(F0_index)=fs/(49+maxposition(i));</a:t>
            </a:r>
          </a:p>
          <a:p>
            <a:pPr lvl="1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   F0position(F0_index)=i;</a:t>
            </a:r>
          </a:p>
          <a:p>
            <a:pPr lvl="1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   end</a:t>
            </a:r>
          </a:p>
          <a:p>
            <a:pPr lvl="1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end</a:t>
            </a:r>
          </a:p>
          <a:p>
            <a:pPr lvl="1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xscale1=(1:len)/fs;xscale2=(F0position*win-win/2)/fs;</a:t>
            </a:r>
          </a:p>
          <a:p>
            <a:pPr lvl="1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[AX,H1,H2]=plotyy(xscale1,data,xscale2,F0);</a:t>
            </a:r>
          </a:p>
          <a:p>
            <a:pPr lvl="1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set(H2,'marker','*');set(H2,'linestyle','none')</a:t>
            </a:r>
          </a:p>
          <a:p>
            <a:pPr lvl="1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sound(data,fs)</a:t>
            </a:r>
          </a:p>
          <a:p>
            <a:pPr lvl="1"/>
            <a:endParaRPr lang="zh-CN" altLang="en-US" sz="2000" b="1" dirty="0">
              <a:solidFill>
                <a:schemeClr val="bg1"/>
              </a:solidFill>
              <a:sym typeface="+mn-ea"/>
            </a:endParaRPr>
          </a:p>
          <a:p>
            <a:pPr lvl="1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audiowrite('new.wav',data,fs)</a:t>
            </a:r>
          </a:p>
          <a:p>
            <a:endParaRPr lang="zh-CN" altLang="en-US" sz="2800" b="1" dirty="0">
              <a:solidFill>
                <a:schemeClr val="bg1"/>
              </a:solidFill>
              <a:sym typeface="+mn-ea"/>
            </a:endParaRPr>
          </a:p>
          <a:p>
            <a:endParaRPr lang="zh-CN" altLang="en-US" sz="2800" b="1" dirty="0">
              <a:solidFill>
                <a:schemeClr val="bg1"/>
              </a:solidFill>
              <a:sym typeface="+mn-ea"/>
            </a:endParaRPr>
          </a:p>
          <a:p>
            <a:endParaRPr lang="zh-CN" altLang="en-US" sz="1600" b="1" dirty="0">
              <a:solidFill>
                <a:schemeClr val="bg1"/>
              </a:solidFill>
              <a:sym typeface="+mn-ea"/>
            </a:endParaRPr>
          </a:p>
          <a:p>
            <a:pPr lvl="1"/>
            <a:endParaRPr lang="zh-CN" altLang="en-US" sz="1600" b="1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7" y="2105893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基频检测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517900" y="191770"/>
            <a:ext cx="8642985" cy="637476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17900" y="282575"/>
            <a:ext cx="8442325" cy="61722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zh-CN" altLang="en-US" sz="3600" b="1">
                <a:solidFill>
                  <a:schemeClr val="bg1"/>
                </a:solidFill>
                <a:sym typeface="+mn-ea"/>
              </a:rPr>
              <a:t>短时自相关与基频检测</a:t>
            </a:r>
          </a:p>
          <a:p>
            <a:endParaRPr lang="zh-CN" altLang="en-US" sz="3600" b="1">
              <a:solidFill>
                <a:schemeClr val="bg1"/>
              </a:solidFill>
              <a:sym typeface="+mn-ea"/>
            </a:endParaRPr>
          </a:p>
          <a:p>
            <a:endParaRPr lang="zh-CN" altLang="en-US" sz="3600" b="1">
              <a:solidFill>
                <a:schemeClr val="bg1"/>
              </a:solidFill>
              <a:sym typeface="+mn-ea"/>
            </a:endParaRPr>
          </a:p>
          <a:p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lvl="1"/>
            <a:endParaRPr lang="zh-CN" altLang="en-US" sz="2000" b="1">
              <a:solidFill>
                <a:schemeClr val="bg1"/>
              </a:solidFill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745" y="1099820"/>
            <a:ext cx="6229350" cy="465836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70585" y="2594821"/>
            <a:ext cx="5431790" cy="713740"/>
            <a:chOff x="4382979" y="1504678"/>
            <a:chExt cx="3352605" cy="323075"/>
          </a:xfrm>
        </p:grpSpPr>
        <p:sp>
          <p:nvSpPr>
            <p:cNvPr id="3" name="Hexagon 5"/>
            <p:cNvSpPr/>
            <p:nvPr/>
          </p:nvSpPr>
          <p:spPr bwMode="auto">
            <a:xfrm>
              <a:off x="4382979" y="1505932"/>
              <a:ext cx="373312" cy="321821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round/>
            </a:ln>
          </p:spPr>
          <p:txBody>
            <a:bodyPr rot="0" spcFirstLastPara="0" vert="horz" wrap="none" lIns="121920" tIns="60960" rIns="121920" bIns="60960" anchor="ctr" anchorCtr="1" forceAA="0" compatLnSpc="1">
              <a:noAutofit/>
            </a:bodyPr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</a:p>
          </p:txBody>
        </p:sp>
        <p:sp>
          <p:nvSpPr>
            <p:cNvPr id="4" name="Hexagon 13"/>
            <p:cNvSpPr/>
            <p:nvPr/>
          </p:nvSpPr>
          <p:spPr bwMode="auto">
            <a:xfrm>
              <a:off x="4850312" y="1504678"/>
              <a:ext cx="2885272" cy="323075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round/>
            </a:ln>
          </p:spPr>
          <p:txBody>
            <a:bodyPr rot="0" spcFirstLastPara="0" vert="horz" wrap="square" lIns="121920" tIns="60960" rIns="121920" bIns="60960" anchor="ctr" anchorCtr="1" forceAA="0" compatLnSpc="1">
              <a:noAutofit/>
            </a:bodyPr>
            <a:lstStyle/>
            <a:p>
              <a:pPr marL="0" marR="0" lvl="0" indent="0" algn="l" defTabSz="12192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语音的时域分析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70585" y="3567006"/>
            <a:ext cx="5431790" cy="713740"/>
            <a:chOff x="4382979" y="2088714"/>
            <a:chExt cx="3352605" cy="323075"/>
          </a:xfrm>
        </p:grpSpPr>
        <p:sp>
          <p:nvSpPr>
            <p:cNvPr id="6" name="Hexagon 6"/>
            <p:cNvSpPr/>
            <p:nvPr/>
          </p:nvSpPr>
          <p:spPr bwMode="auto">
            <a:xfrm>
              <a:off x="4382979" y="2088714"/>
              <a:ext cx="373312" cy="321821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round/>
            </a:ln>
          </p:spPr>
          <p:txBody>
            <a:bodyPr rot="0" spcFirstLastPara="0" vert="horz" wrap="none" lIns="121920" tIns="60960" rIns="121920" bIns="60960" anchor="ctr" anchorCtr="1" forceAA="0" compatLnSpc="1">
              <a:noAutofit/>
            </a:bodyPr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</a:p>
          </p:txBody>
        </p:sp>
        <p:sp>
          <p:nvSpPr>
            <p:cNvPr id="7" name="Hexagon 14"/>
            <p:cNvSpPr/>
            <p:nvPr/>
          </p:nvSpPr>
          <p:spPr bwMode="auto">
            <a:xfrm>
              <a:off x="4850312" y="2088714"/>
              <a:ext cx="2885272" cy="323075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round/>
            </a:ln>
          </p:spPr>
          <p:txBody>
            <a:bodyPr rot="0" spcFirstLastPara="0" vert="horz" wrap="square" lIns="121920" tIns="60960" rIns="121920" bIns="60960" anchor="ctr" anchorCtr="1" forceAA="0" compatLnSpc="1">
              <a:noAutofit/>
            </a:bodyPr>
            <a:lstStyle/>
            <a:p>
              <a:pPr algn="ctr" defTabSz="1219200">
                <a:lnSpc>
                  <a:spcPct val="120000"/>
                </a:lnSpc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语音的频域分析</a:t>
              </a:r>
            </a:p>
          </p:txBody>
        </p:sp>
      </p:grpSp>
      <p:grpSp>
        <p:nvGrpSpPr>
          <p:cNvPr id="14" name="Group 18"/>
          <p:cNvGrpSpPr/>
          <p:nvPr/>
        </p:nvGrpSpPr>
        <p:grpSpPr>
          <a:xfrm>
            <a:off x="6461073" y="1870740"/>
            <a:ext cx="2807020" cy="3129857"/>
            <a:chOff x="4693878" y="-802178"/>
            <a:chExt cx="2807022" cy="3129860"/>
          </a:xfrm>
        </p:grpSpPr>
        <p:sp>
          <p:nvSpPr>
            <p:cNvPr id="15" name="Freeform: Shape 25"/>
            <p:cNvSpPr/>
            <p:nvPr/>
          </p:nvSpPr>
          <p:spPr>
            <a:xfrm>
              <a:off x="4693878" y="-802178"/>
              <a:ext cx="2807022" cy="3129860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222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Freeform: Shape 24"/>
            <p:cNvSpPr/>
            <p:nvPr/>
          </p:nvSpPr>
          <p:spPr>
            <a:xfrm>
              <a:off x="5081623" y="-368288"/>
              <a:ext cx="2028752" cy="2262080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222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Freeform: Shape 19"/>
            <p:cNvSpPr/>
            <p:nvPr/>
          </p:nvSpPr>
          <p:spPr>
            <a:xfrm>
              <a:off x="5411924" y="0"/>
              <a:ext cx="1368152" cy="1525504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solidFill>
              <a:schemeClr val="bg1"/>
            </a:solidFill>
            <a:ln w="222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8" name="Group 20"/>
            <p:cNvGrpSpPr/>
            <p:nvPr/>
          </p:nvGrpSpPr>
          <p:grpSpPr>
            <a:xfrm>
              <a:off x="5337811" y="126843"/>
              <a:ext cx="1525906" cy="1101091"/>
              <a:chOff x="5342543" y="123862"/>
              <a:chExt cx="1525906" cy="1101091"/>
            </a:xfrm>
          </p:grpSpPr>
          <p:sp>
            <p:nvSpPr>
              <p:cNvPr id="20" name="Freeform: Shape 22"/>
              <p:cNvSpPr>
                <a:spLocks noChangeAspect="1"/>
              </p:cNvSpPr>
              <p:nvPr/>
            </p:nvSpPr>
            <p:spPr bwMode="auto">
              <a:xfrm>
                <a:off x="5816888" y="123862"/>
                <a:ext cx="567690" cy="567691"/>
              </a:xfrm>
              <a:custGeom>
                <a:avLst/>
                <a:gdLst>
                  <a:gd name="connsiteX0" fmla="*/ 158750 w 508000"/>
                  <a:gd name="connsiteY0" fmla="*/ 345281 h 508000"/>
                  <a:gd name="connsiteX1" fmla="*/ 158750 w 508000"/>
                  <a:gd name="connsiteY1" fmla="*/ 377031 h 508000"/>
                  <a:gd name="connsiteX2" fmla="*/ 349250 w 508000"/>
                  <a:gd name="connsiteY2" fmla="*/ 377031 h 508000"/>
                  <a:gd name="connsiteX3" fmla="*/ 349250 w 508000"/>
                  <a:gd name="connsiteY3" fmla="*/ 345281 h 508000"/>
                  <a:gd name="connsiteX4" fmla="*/ 99219 w 508000"/>
                  <a:gd name="connsiteY4" fmla="*/ 257969 h 508000"/>
                  <a:gd name="connsiteX5" fmla="*/ 416719 w 508000"/>
                  <a:gd name="connsiteY5" fmla="*/ 257969 h 508000"/>
                  <a:gd name="connsiteX6" fmla="*/ 416719 w 508000"/>
                  <a:gd name="connsiteY6" fmla="*/ 285750 h 508000"/>
                  <a:gd name="connsiteX7" fmla="*/ 99219 w 508000"/>
                  <a:gd name="connsiteY7" fmla="*/ 285750 h 508000"/>
                  <a:gd name="connsiteX8" fmla="*/ 99219 w 508000"/>
                  <a:gd name="connsiteY8" fmla="*/ 186531 h 508000"/>
                  <a:gd name="connsiteX9" fmla="*/ 416719 w 508000"/>
                  <a:gd name="connsiteY9" fmla="*/ 186531 h 508000"/>
                  <a:gd name="connsiteX10" fmla="*/ 416719 w 508000"/>
                  <a:gd name="connsiteY10" fmla="*/ 218281 h 508000"/>
                  <a:gd name="connsiteX11" fmla="*/ 99219 w 508000"/>
                  <a:gd name="connsiteY11" fmla="*/ 218281 h 508000"/>
                  <a:gd name="connsiteX12" fmla="*/ 130969 w 508000"/>
                  <a:gd name="connsiteY12" fmla="*/ 127000 h 508000"/>
                  <a:gd name="connsiteX13" fmla="*/ 377032 w 508000"/>
                  <a:gd name="connsiteY13" fmla="*/ 127000 h 508000"/>
                  <a:gd name="connsiteX14" fmla="*/ 377032 w 508000"/>
                  <a:gd name="connsiteY14" fmla="*/ 158750 h 508000"/>
                  <a:gd name="connsiteX15" fmla="*/ 130969 w 508000"/>
                  <a:gd name="connsiteY15" fmla="*/ 158750 h 508000"/>
                  <a:gd name="connsiteX16" fmla="*/ 130969 w 508000"/>
                  <a:gd name="connsiteY16" fmla="*/ 59531 h 508000"/>
                  <a:gd name="connsiteX17" fmla="*/ 377032 w 508000"/>
                  <a:gd name="connsiteY17" fmla="*/ 59531 h 508000"/>
                  <a:gd name="connsiteX18" fmla="*/ 377032 w 508000"/>
                  <a:gd name="connsiteY18" fmla="*/ 99219 h 508000"/>
                  <a:gd name="connsiteX19" fmla="*/ 130969 w 508000"/>
                  <a:gd name="connsiteY19" fmla="*/ 99219 h 508000"/>
                  <a:gd name="connsiteX20" fmla="*/ 99219 w 508000"/>
                  <a:gd name="connsiteY20" fmla="*/ 27781 h 508000"/>
                  <a:gd name="connsiteX21" fmla="*/ 31750 w 508000"/>
                  <a:gd name="connsiteY21" fmla="*/ 317500 h 508000"/>
                  <a:gd name="connsiteX22" fmla="*/ 480219 w 508000"/>
                  <a:gd name="connsiteY22" fmla="*/ 317500 h 508000"/>
                  <a:gd name="connsiteX23" fmla="*/ 416719 w 508000"/>
                  <a:gd name="connsiteY23" fmla="*/ 27781 h 508000"/>
                  <a:gd name="connsiteX24" fmla="*/ 59531 w 508000"/>
                  <a:gd name="connsiteY24" fmla="*/ 0 h 508000"/>
                  <a:gd name="connsiteX25" fmla="*/ 448469 w 508000"/>
                  <a:gd name="connsiteY25" fmla="*/ 0 h 508000"/>
                  <a:gd name="connsiteX26" fmla="*/ 508000 w 508000"/>
                  <a:gd name="connsiteY26" fmla="*/ 317500 h 508000"/>
                  <a:gd name="connsiteX27" fmla="*/ 480219 w 508000"/>
                  <a:gd name="connsiteY27" fmla="*/ 508000 h 508000"/>
                  <a:gd name="connsiteX28" fmla="*/ 31750 w 508000"/>
                  <a:gd name="connsiteY28" fmla="*/ 508000 h 508000"/>
                  <a:gd name="connsiteX29" fmla="*/ 0 w 508000"/>
                  <a:gd name="connsiteY29" fmla="*/ 31750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08000" h="508000">
                    <a:moveTo>
                      <a:pt x="158750" y="345281"/>
                    </a:moveTo>
                    <a:lnTo>
                      <a:pt x="158750" y="377031"/>
                    </a:lnTo>
                    <a:lnTo>
                      <a:pt x="349250" y="377031"/>
                    </a:lnTo>
                    <a:lnTo>
                      <a:pt x="349250" y="345281"/>
                    </a:lnTo>
                    <a:close/>
                    <a:moveTo>
                      <a:pt x="99219" y="257969"/>
                    </a:moveTo>
                    <a:lnTo>
                      <a:pt x="416719" y="257969"/>
                    </a:lnTo>
                    <a:lnTo>
                      <a:pt x="416719" y="285750"/>
                    </a:lnTo>
                    <a:lnTo>
                      <a:pt x="99219" y="285750"/>
                    </a:lnTo>
                    <a:close/>
                    <a:moveTo>
                      <a:pt x="99219" y="186531"/>
                    </a:moveTo>
                    <a:lnTo>
                      <a:pt x="416719" y="186531"/>
                    </a:lnTo>
                    <a:lnTo>
                      <a:pt x="416719" y="218281"/>
                    </a:lnTo>
                    <a:lnTo>
                      <a:pt x="99219" y="218281"/>
                    </a:lnTo>
                    <a:close/>
                    <a:moveTo>
                      <a:pt x="130969" y="127000"/>
                    </a:moveTo>
                    <a:lnTo>
                      <a:pt x="377032" y="127000"/>
                    </a:lnTo>
                    <a:lnTo>
                      <a:pt x="377032" y="158750"/>
                    </a:lnTo>
                    <a:lnTo>
                      <a:pt x="130969" y="158750"/>
                    </a:lnTo>
                    <a:close/>
                    <a:moveTo>
                      <a:pt x="130969" y="59531"/>
                    </a:moveTo>
                    <a:lnTo>
                      <a:pt x="377032" y="59531"/>
                    </a:lnTo>
                    <a:lnTo>
                      <a:pt x="377032" y="99219"/>
                    </a:lnTo>
                    <a:lnTo>
                      <a:pt x="130969" y="99219"/>
                    </a:lnTo>
                    <a:close/>
                    <a:moveTo>
                      <a:pt x="99219" y="27781"/>
                    </a:moveTo>
                    <a:lnTo>
                      <a:pt x="31750" y="317500"/>
                    </a:lnTo>
                    <a:lnTo>
                      <a:pt x="480219" y="317500"/>
                    </a:lnTo>
                    <a:lnTo>
                      <a:pt x="416719" y="27781"/>
                    </a:lnTo>
                    <a:close/>
                    <a:moveTo>
                      <a:pt x="59531" y="0"/>
                    </a:moveTo>
                    <a:lnTo>
                      <a:pt x="448469" y="0"/>
                    </a:lnTo>
                    <a:lnTo>
                      <a:pt x="508000" y="317500"/>
                    </a:lnTo>
                    <a:lnTo>
                      <a:pt x="480219" y="508000"/>
                    </a:lnTo>
                    <a:lnTo>
                      <a:pt x="31750" y="508000"/>
                    </a:lnTo>
                    <a:lnTo>
                      <a:pt x="0" y="3175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1219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TextBox 23"/>
              <p:cNvSpPr txBox="1"/>
              <p:nvPr/>
            </p:nvSpPr>
            <p:spPr>
              <a:xfrm>
                <a:off x="5342543" y="883958"/>
                <a:ext cx="1525906" cy="340995"/>
              </a:xfrm>
              <a:prstGeom prst="rect">
                <a:avLst/>
              </a:prstGeom>
              <a:noFill/>
            </p:spPr>
            <p:txBody>
              <a:bodyPr wrap="square" lIns="0" tIns="0" rIns="0" bIns="0" anchor="ctr"/>
              <a:lstStyle/>
              <a:p>
                <a:pPr marL="0" marR="0" lvl="0" indent="0" algn="ctr" defTabSz="1219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40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大  纲</a:t>
                </a:r>
              </a:p>
            </p:txBody>
          </p:sp>
        </p:grp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/>
        </p:nvGrpSpPr>
        <p:grpSpPr>
          <a:xfrm>
            <a:off x="1145652" y="1051590"/>
            <a:ext cx="2807020" cy="3129857"/>
            <a:chOff x="4693878" y="-802178"/>
            <a:chExt cx="2807022" cy="3129860"/>
          </a:xfrm>
        </p:grpSpPr>
        <p:sp>
          <p:nvSpPr>
            <p:cNvPr id="3" name="Freeform: Shape 25"/>
            <p:cNvSpPr/>
            <p:nvPr/>
          </p:nvSpPr>
          <p:spPr>
            <a:xfrm>
              <a:off x="4693878" y="-802178"/>
              <a:ext cx="2807022" cy="3129860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222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" name="Freeform: Shape 24"/>
            <p:cNvSpPr/>
            <p:nvPr/>
          </p:nvSpPr>
          <p:spPr>
            <a:xfrm>
              <a:off x="5081623" y="-368288"/>
              <a:ext cx="2028752" cy="2262080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222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" name="Freeform: Shape 19"/>
            <p:cNvSpPr/>
            <p:nvPr/>
          </p:nvSpPr>
          <p:spPr>
            <a:xfrm>
              <a:off x="5411924" y="0"/>
              <a:ext cx="1368152" cy="1525504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solidFill>
              <a:schemeClr val="bg1"/>
            </a:solidFill>
            <a:ln w="222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sz="6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" name="Rectangle 27"/>
          <p:cNvSpPr/>
          <p:nvPr/>
        </p:nvSpPr>
        <p:spPr>
          <a:xfrm>
            <a:off x="638026" y="4209736"/>
            <a:ext cx="3822272" cy="734493"/>
          </a:xfrm>
          <a:prstGeom prst="rect">
            <a:avLst/>
          </a:prstGeom>
        </p:spPr>
        <p:txBody>
          <a:bodyPr wrap="none" lIns="192000" tIns="0" rIns="192000" bIns="0">
            <a:no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语音的频域分析</a:t>
            </a:r>
          </a:p>
        </p:txBody>
      </p:sp>
    </p:spTree>
    <p:extLst>
      <p:ext uri="{BB962C8B-B14F-4D97-AF65-F5344CB8AC3E}">
        <p14:creationId xmlns:p14="http://schemas.microsoft.com/office/powerpoint/2010/main" val="31773844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引子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4239895" y="282575"/>
            <a:ext cx="7766050" cy="619633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239895" y="419735"/>
            <a:ext cx="7656195" cy="56013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sym typeface="+mn-ea"/>
              </a:rPr>
              <a:t>声音的骗局</a:t>
            </a:r>
          </a:p>
          <a:p>
            <a:pPr algn="ctr"/>
            <a:r>
              <a:rPr lang="en-US" altLang="zh-CN" sz="3600" b="1" dirty="0">
                <a:solidFill>
                  <a:schemeClr val="bg1"/>
                </a:solidFill>
                <a:sym typeface="+mn-ea"/>
              </a:rPr>
              <a:t>“</a:t>
            </a:r>
            <a:r>
              <a:rPr lang="zh-CN" altLang="en-US" sz="3600" b="1" dirty="0">
                <a:solidFill>
                  <a:schemeClr val="bg1"/>
                </a:solidFill>
                <a:sym typeface="+mn-ea"/>
              </a:rPr>
              <a:t>燕尾</a:t>
            </a:r>
            <a:r>
              <a:rPr lang="en-US" altLang="zh-CN" sz="3600" b="1" dirty="0">
                <a:solidFill>
                  <a:schemeClr val="bg1"/>
                </a:solidFill>
                <a:sym typeface="+mn-ea"/>
              </a:rPr>
              <a:t>”</a:t>
            </a:r>
            <a:r>
              <a:rPr lang="zh-CN" altLang="en-US" sz="3600" b="1" dirty="0">
                <a:solidFill>
                  <a:schemeClr val="bg1"/>
                </a:solidFill>
                <a:sym typeface="+mn-ea"/>
              </a:rPr>
              <a:t>还是</a:t>
            </a:r>
            <a:r>
              <a:rPr lang="en-US" altLang="zh-CN" sz="3600" b="1" dirty="0">
                <a:solidFill>
                  <a:schemeClr val="bg1"/>
                </a:solidFill>
                <a:sym typeface="+mn-ea"/>
              </a:rPr>
              <a:t>“</a:t>
            </a:r>
            <a:r>
              <a:rPr lang="zh-CN" altLang="en-US" sz="3600" b="1" dirty="0">
                <a:solidFill>
                  <a:schemeClr val="bg1"/>
                </a:solidFill>
                <a:sym typeface="+mn-ea"/>
              </a:rPr>
              <a:t>螺肉</a:t>
            </a:r>
            <a:r>
              <a:rPr lang="en-US" altLang="zh-CN" sz="3600" b="1" dirty="0">
                <a:solidFill>
                  <a:schemeClr val="bg1"/>
                </a:solidFill>
                <a:sym typeface="+mn-ea"/>
              </a:rPr>
              <a:t>”</a:t>
            </a:r>
            <a:r>
              <a:rPr lang="zh-CN" altLang="en-US" sz="3600" b="1" dirty="0">
                <a:solidFill>
                  <a:schemeClr val="bg1"/>
                </a:solidFill>
                <a:sym typeface="+mn-ea"/>
              </a:rPr>
              <a:t>？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  <a:p>
            <a:endParaRPr lang="zh-CN" altLang="en-US" sz="40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9" name="图片 8" descr="9345d688d43f87946aa08b8dde1b0ef41bd53a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865" y="2145030"/>
            <a:ext cx="4325620" cy="377761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引子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4346031" y="1919875"/>
            <a:ext cx="5085715" cy="276923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/>
              <a:t>声音的骗局</a:t>
            </a:r>
          </a:p>
        </p:txBody>
      </p:sp>
    </p:spTree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引子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4239895" y="203835"/>
            <a:ext cx="5760000" cy="276923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/>
              <a:t>频域分析是了解语音听觉奥秘的一种关键手段！</a:t>
            </a:r>
          </a:p>
        </p:txBody>
      </p:sp>
      <p:sp>
        <p:nvSpPr>
          <p:cNvPr id="11" name="矩形 10"/>
          <p:cNvSpPr/>
          <p:nvPr/>
        </p:nvSpPr>
        <p:spPr>
          <a:xfrm>
            <a:off x="4239895" y="3283585"/>
            <a:ext cx="5760000" cy="324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409440" y="3477260"/>
          <a:ext cx="5420995" cy="2852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位图图像" r:id="rId4" imgW="7620000" imgH="4010025" progId="PBrush">
                  <p:embed/>
                </p:oleObj>
              </mc:Choice>
              <mc:Fallback>
                <p:oleObj name="位图图像" r:id="rId4" imgW="7620000" imgH="4010025" progId="PBrush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9440" y="3477260"/>
                        <a:ext cx="5420995" cy="2852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旅程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822065" y="2004695"/>
            <a:ext cx="7780655" cy="260032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45890" y="2326640"/>
            <a:ext cx="7533005" cy="2667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28600" lvl="1" indent="0">
              <a:buNone/>
            </a:pPr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、</a:t>
            </a: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我们的旅程从一个最简单的声音开始！</a:t>
            </a:r>
          </a:p>
        </p:txBody>
      </p:sp>
    </p:spTree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纯音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4239895" y="282575"/>
            <a:ext cx="7802880" cy="632523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239895" y="419735"/>
            <a:ext cx="7115810" cy="562229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228600" lvl="1" indent="0">
              <a:buNone/>
            </a:pPr>
            <a:r>
              <a:rPr lang="zh-CN"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纯音：相当于一个正弦波</a:t>
            </a:r>
          </a:p>
          <a:p>
            <a:pPr marL="228600" lvl="1" indent="0">
              <a:buNone/>
            </a:pPr>
            <a:r>
              <a:rPr sz="2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import numpy as np</a:t>
            </a:r>
          </a:p>
          <a:p>
            <a:pPr marL="228600" lvl="1" indent="0">
              <a:buNone/>
            </a:pPr>
            <a:r>
              <a:rPr sz="2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import soundfile as sf</a:t>
            </a:r>
          </a:p>
          <a:p>
            <a:pPr marL="228600" lvl="1" indent="0">
              <a:buNone/>
            </a:pPr>
            <a:r>
              <a:rPr sz="2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import sounddevice as sd</a:t>
            </a:r>
          </a:p>
          <a:p>
            <a:pPr marL="228600" lvl="1" indent="0">
              <a:buNone/>
            </a:pPr>
            <a:r>
              <a:rPr sz="2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import time</a:t>
            </a:r>
          </a:p>
          <a:p>
            <a:pPr marL="228600" lvl="1" indent="0">
              <a:buNone/>
            </a:pPr>
            <a:r>
              <a:rPr sz="2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from matplotlib import pyplot as plt</a:t>
            </a:r>
          </a:p>
          <a:p>
            <a:pPr marL="228600" lvl="1" indent="0">
              <a:buNone/>
            </a:pPr>
            <a:endParaRPr sz="24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28600" lvl="1" indent="0">
              <a:buNone/>
            </a:pPr>
            <a:r>
              <a:rPr sz="2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fs = 44100;T = 2;f = 300</a:t>
            </a:r>
          </a:p>
          <a:p>
            <a:pPr marL="228600" lvl="1" indent="0">
              <a:buNone/>
            </a:pPr>
            <a:endParaRPr sz="24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28600" lvl="1" indent="0">
              <a:buNone/>
            </a:pPr>
            <a:r>
              <a:rPr sz="2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x = np.linspace(1,fs*T,fs*T)/fs</a:t>
            </a:r>
          </a:p>
          <a:p>
            <a:pPr marL="228600" lvl="1" indent="0">
              <a:buNone/>
            </a:pPr>
            <a:r>
              <a:rPr sz="2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y = np.sin(2*np.pi*f*x)</a:t>
            </a:r>
          </a:p>
          <a:p>
            <a:pPr marL="228600" lvl="1" indent="0">
              <a:buNone/>
            </a:pPr>
            <a:r>
              <a:rPr sz="2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sd.play(y,fs)</a:t>
            </a:r>
          </a:p>
          <a:p>
            <a:pPr marL="228600" lvl="1" indent="0">
              <a:buNone/>
            </a:pPr>
            <a:r>
              <a:rPr sz="2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time.sleep(3)</a:t>
            </a:r>
          </a:p>
          <a:p>
            <a:pPr marL="228600" lvl="1" indent="0">
              <a:buNone/>
            </a:pPr>
            <a:r>
              <a:rPr sz="2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plt.plot(y[0: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sz="2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000])</a:t>
            </a:r>
          </a:p>
          <a:p>
            <a:pPr marL="228600" lvl="1" indent="0">
              <a:buNone/>
            </a:pPr>
            <a:r>
              <a:rPr sz="2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plt.show()</a:t>
            </a:r>
          </a:p>
        </p:txBody>
      </p:sp>
      <p:pic>
        <p:nvPicPr>
          <p:cNvPr id="9" name="图片 8" descr="Figure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695" y="3800475"/>
            <a:ext cx="3434080" cy="257619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旅程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822065" y="2004695"/>
            <a:ext cx="7780655" cy="260032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45890" y="2414270"/>
            <a:ext cx="7533005" cy="2667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28600" lvl="1" indent="0">
              <a:buNone/>
            </a:pPr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、这个声音太单调，我们给它加个和声吧！</a:t>
            </a:r>
            <a:endParaRPr lang="zh-CN" sz="44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ransition spd="med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波的叠加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4239895" y="282575"/>
            <a:ext cx="7802880" cy="632523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239895" y="322580"/>
            <a:ext cx="7334885" cy="6303010"/>
          </a:xfrm>
          <a:prstGeom prst="rect">
            <a:avLst/>
          </a:prstGeom>
          <a:noFill/>
        </p:spPr>
        <p:txBody>
          <a:bodyPr wrap="square" rtlCol="0">
            <a:normAutofit fontScale="87500" lnSpcReduction="10000"/>
          </a:bodyPr>
          <a:lstStyle/>
          <a:p>
            <a:pPr marL="228600" lvl="1" indent="0">
              <a:buNone/>
            </a:pPr>
            <a:r>
              <a:rPr lang="zh-CN" sz="53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两个正弦波的叠加</a:t>
            </a:r>
          </a:p>
          <a:p>
            <a:pPr marL="228600" lvl="1" indent="0">
              <a:buNone/>
            </a:pPr>
            <a:r>
              <a:rPr lang="zh-CN" sz="2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import numpy as np</a:t>
            </a:r>
          </a:p>
          <a:p>
            <a:pPr marL="228600" lvl="1" indent="0">
              <a:buNone/>
            </a:pPr>
            <a:r>
              <a:rPr lang="zh-CN" sz="2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import soundfile as sf</a:t>
            </a:r>
          </a:p>
          <a:p>
            <a:pPr marL="228600" lvl="1" indent="0">
              <a:buNone/>
            </a:pPr>
            <a:r>
              <a:rPr lang="zh-CN" sz="2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import sounddevice as sd</a:t>
            </a:r>
          </a:p>
          <a:p>
            <a:pPr marL="228600" lvl="1" indent="0">
              <a:buNone/>
            </a:pPr>
            <a:r>
              <a:rPr lang="zh-CN" sz="2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import time</a:t>
            </a:r>
          </a:p>
          <a:p>
            <a:pPr marL="228600" lvl="1" indent="0">
              <a:buNone/>
            </a:pPr>
            <a:r>
              <a:rPr lang="zh-CN" sz="2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from matplotlib import pyplot as plt</a:t>
            </a:r>
          </a:p>
          <a:p>
            <a:pPr marL="228600" lvl="1" indent="0">
              <a:buNone/>
            </a:pPr>
            <a:r>
              <a:rPr lang="zh-CN" sz="2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fs = 44100;T = 2;f = 300</a:t>
            </a:r>
          </a:p>
          <a:p>
            <a:pPr marL="228600" lvl="1" indent="0">
              <a:buNone/>
            </a:pPr>
            <a:r>
              <a:rPr lang="zh-CN" sz="2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x = np.linspace(1,fs*T,fs*T)/fs</a:t>
            </a:r>
          </a:p>
          <a:p>
            <a:pPr marL="228600" lvl="1" indent="0">
              <a:buNone/>
            </a:pPr>
            <a:r>
              <a:rPr lang="zh-CN" sz="2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y1 = np.sin(2*np.pi*f*x)</a:t>
            </a:r>
          </a:p>
          <a:p>
            <a:pPr marL="228600" lvl="1" indent="0">
              <a:buNone/>
            </a:pPr>
            <a:r>
              <a:rPr lang="zh-CN" sz="2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y2 = np.sin(2*np.pi*f*x*2)</a:t>
            </a:r>
          </a:p>
          <a:p>
            <a:pPr marL="228600" lvl="1" indent="0">
              <a:buNone/>
            </a:pPr>
            <a:r>
              <a:rPr lang="zh-CN" sz="2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y = y1+y2</a:t>
            </a:r>
          </a:p>
          <a:p>
            <a:pPr marL="228600" lvl="1" indent="0">
              <a:buNone/>
            </a:pPr>
            <a:r>
              <a:rPr lang="zh-CN" sz="2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sd.play(y,fs)</a:t>
            </a:r>
          </a:p>
          <a:p>
            <a:pPr marL="228600" lvl="1" indent="0">
              <a:buNone/>
            </a:pPr>
            <a:r>
              <a:rPr lang="zh-CN" sz="2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time.sleep(3)</a:t>
            </a:r>
          </a:p>
          <a:p>
            <a:pPr marL="228600" lvl="1" indent="0">
              <a:buNone/>
            </a:pPr>
            <a:r>
              <a:rPr lang="zh-CN" sz="2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plt.subplot(3,1,1)</a:t>
            </a:r>
          </a:p>
          <a:p>
            <a:pPr marL="228600" lvl="1" indent="0">
              <a:buNone/>
            </a:pPr>
            <a:r>
              <a:rPr lang="zh-CN" sz="2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plt.plot(y1[0:1000])</a:t>
            </a:r>
          </a:p>
          <a:p>
            <a:pPr marL="228600" lvl="1" indent="0">
              <a:buNone/>
            </a:pPr>
            <a:r>
              <a:rPr lang="zh-CN" sz="2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plt.subplot(3,1,2)</a:t>
            </a:r>
          </a:p>
          <a:p>
            <a:pPr marL="228600" lvl="1" indent="0">
              <a:buNone/>
            </a:pPr>
            <a:r>
              <a:rPr lang="zh-CN" sz="2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plt.plot(y2[0:1000])</a:t>
            </a:r>
          </a:p>
          <a:p>
            <a:pPr marL="228600" lvl="1" indent="0">
              <a:buNone/>
            </a:pPr>
            <a:r>
              <a:rPr lang="zh-CN" sz="2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plt.subplot(3,1,3)</a:t>
            </a:r>
          </a:p>
          <a:p>
            <a:pPr marL="228600" lvl="1" indent="0">
              <a:buNone/>
            </a:pPr>
            <a:r>
              <a:rPr lang="zh-CN" sz="2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plt.plot(y[0:1000])</a:t>
            </a:r>
          </a:p>
          <a:p>
            <a:pPr marL="228600" lvl="1" indent="0">
              <a:buNone/>
            </a:pPr>
            <a:r>
              <a:rPr lang="zh-CN" sz="2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plt.show()</a:t>
            </a:r>
            <a:endParaRPr sz="24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0" name="图片 9" descr="Figure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165" y="3317875"/>
            <a:ext cx="4197350" cy="314833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旅程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822065" y="2004695"/>
            <a:ext cx="7780655" cy="260032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45890" y="2414270"/>
            <a:ext cx="7533005" cy="2667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28600" lvl="1" indent="0">
              <a:buNone/>
            </a:pPr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3</a:t>
            </a:r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、这个声音立体一点。我们看看它是怎么和的吧！</a:t>
            </a:r>
            <a:endParaRPr lang="zh-CN" sz="44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ransition spd="med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48105" y="115570"/>
            <a:ext cx="10747375" cy="652018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62095" y="419735"/>
            <a:ext cx="7115810" cy="562229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sz="2400" b="1" dirty="0">
              <a:solidFill>
                <a:schemeClr val="bg1"/>
              </a:solidFill>
              <a:sym typeface="+mn-ea"/>
            </a:endParaRPr>
          </a:p>
          <a:p>
            <a:endParaRPr lang="zh-CN" altLang="en-US" sz="40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95" y="1044575"/>
            <a:ext cx="7920000" cy="2383130"/>
          </a:xfrm>
          <a:prstGeom prst="rect">
            <a:avLst/>
          </a:prstGeom>
        </p:spPr>
      </p:pic>
      <p:sp>
        <p:nvSpPr>
          <p:cNvPr id="9" name="圆角矩形标注 8"/>
          <p:cNvSpPr/>
          <p:nvPr/>
        </p:nvSpPr>
        <p:spPr>
          <a:xfrm>
            <a:off x="1521123" y="2929508"/>
            <a:ext cx="1620000" cy="648000"/>
          </a:xfrm>
          <a:prstGeom prst="wedgeRoundRectCallout">
            <a:avLst>
              <a:gd name="adj1" fmla="val 157195"/>
              <a:gd name="adj2" fmla="val -16754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时域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064250" y="122555"/>
            <a:ext cx="4112895" cy="80137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sym typeface="+mn-ea"/>
              </a:rPr>
              <a:t>y=sin(2*π*300*x)</a:t>
            </a:r>
          </a:p>
        </p:txBody>
      </p:sp>
      <p:pic>
        <p:nvPicPr>
          <p:cNvPr id="4" name="图片 3" descr="untitl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095" y="3984625"/>
            <a:ext cx="7920000" cy="2361150"/>
          </a:xfrm>
          <a:prstGeom prst="rect">
            <a:avLst/>
          </a:prstGeom>
        </p:spPr>
      </p:pic>
      <p:sp>
        <p:nvSpPr>
          <p:cNvPr id="11" name="圆角矩形标注 10"/>
          <p:cNvSpPr/>
          <p:nvPr/>
        </p:nvSpPr>
        <p:spPr>
          <a:xfrm>
            <a:off x="1520741" y="5360241"/>
            <a:ext cx="1620000" cy="648072"/>
          </a:xfrm>
          <a:prstGeom prst="wedgeRoundRectCallout">
            <a:avLst>
              <a:gd name="adj1" fmla="val 156682"/>
              <a:gd name="adj2" fmla="val -8122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频域</a:t>
            </a: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/>
        </p:nvGrpSpPr>
        <p:grpSpPr>
          <a:xfrm>
            <a:off x="1145652" y="1051590"/>
            <a:ext cx="2807020" cy="3129857"/>
            <a:chOff x="4693878" y="-802178"/>
            <a:chExt cx="2807022" cy="3129860"/>
          </a:xfrm>
        </p:grpSpPr>
        <p:sp>
          <p:nvSpPr>
            <p:cNvPr id="3" name="Freeform: Shape 25"/>
            <p:cNvSpPr/>
            <p:nvPr/>
          </p:nvSpPr>
          <p:spPr>
            <a:xfrm>
              <a:off x="4693878" y="-802178"/>
              <a:ext cx="2807022" cy="3129860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222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" name="Freeform: Shape 24"/>
            <p:cNvSpPr/>
            <p:nvPr/>
          </p:nvSpPr>
          <p:spPr>
            <a:xfrm>
              <a:off x="5081623" y="-368288"/>
              <a:ext cx="2028752" cy="2262080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222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" name="Freeform: Shape 19"/>
            <p:cNvSpPr/>
            <p:nvPr/>
          </p:nvSpPr>
          <p:spPr>
            <a:xfrm>
              <a:off x="5411924" y="0"/>
              <a:ext cx="1368152" cy="1525504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solidFill>
              <a:schemeClr val="bg1"/>
            </a:solidFill>
            <a:ln w="222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sz="6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" name="Rectangle 27"/>
          <p:cNvSpPr/>
          <p:nvPr/>
        </p:nvSpPr>
        <p:spPr>
          <a:xfrm>
            <a:off x="638026" y="4209736"/>
            <a:ext cx="3822272" cy="734493"/>
          </a:xfrm>
          <a:prstGeom prst="rect">
            <a:avLst/>
          </a:prstGeom>
        </p:spPr>
        <p:txBody>
          <a:bodyPr wrap="none" lIns="192000" tIns="0" rIns="192000" bIns="0">
            <a:no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语音的时域分析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48105" y="115570"/>
            <a:ext cx="10708005" cy="659828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62095" y="419735"/>
            <a:ext cx="7115810" cy="562229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sz="2400" b="1" dirty="0">
              <a:solidFill>
                <a:schemeClr val="bg1"/>
              </a:solidFill>
              <a:sym typeface="+mn-ea"/>
            </a:endParaRPr>
          </a:p>
          <a:p>
            <a:endParaRPr lang="zh-CN" altLang="en-US" sz="40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80405" y="122555"/>
            <a:ext cx="4523740" cy="1141730"/>
          </a:xfrm>
          <a:prstGeom prst="rect">
            <a:avLst/>
          </a:prstGeom>
          <a:noFill/>
        </p:spPr>
        <p:txBody>
          <a:bodyPr wrap="square" rtlCol="0">
            <a:normAutofit fontScale="87500" lnSpcReduction="10000"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sym typeface="+mn-ea"/>
              </a:rPr>
              <a:t>y=sin(2*π*300*x)+</a:t>
            </a:r>
          </a:p>
          <a:p>
            <a:r>
              <a:rPr lang="en-US" altLang="zh-CN" sz="4000" b="1" dirty="0">
                <a:solidFill>
                  <a:schemeClr val="bg1"/>
                </a:solidFill>
                <a:sym typeface="+mn-ea"/>
              </a:rPr>
              <a:t>sin(2*π*600*x)</a:t>
            </a:r>
          </a:p>
          <a:p>
            <a:endParaRPr lang="en-US" altLang="zh-CN" sz="40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2" descr="untitl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235" y="4282440"/>
            <a:ext cx="7920000" cy="2380950"/>
          </a:xfrm>
          <a:prstGeom prst="rect">
            <a:avLst/>
          </a:prstGeom>
        </p:spPr>
      </p:pic>
      <p:sp>
        <p:nvSpPr>
          <p:cNvPr id="11" name="圆角矩形标注 10"/>
          <p:cNvSpPr/>
          <p:nvPr/>
        </p:nvSpPr>
        <p:spPr>
          <a:xfrm>
            <a:off x="1520741" y="5588841"/>
            <a:ext cx="1620000" cy="648072"/>
          </a:xfrm>
          <a:prstGeom prst="wedgeRoundRectCallout">
            <a:avLst>
              <a:gd name="adj1" fmla="val 156682"/>
              <a:gd name="adj2" fmla="val -8122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频域</a:t>
            </a:r>
          </a:p>
        </p:txBody>
      </p:sp>
      <p:pic>
        <p:nvPicPr>
          <p:cNvPr id="4" name="图片 3" descr="untitl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235" y="1572895"/>
            <a:ext cx="7920000" cy="2400750"/>
          </a:xfrm>
          <a:prstGeom prst="rect">
            <a:avLst/>
          </a:prstGeom>
        </p:spPr>
      </p:pic>
      <p:sp>
        <p:nvSpPr>
          <p:cNvPr id="9" name="圆角矩形标注 8"/>
          <p:cNvSpPr/>
          <p:nvPr/>
        </p:nvSpPr>
        <p:spPr>
          <a:xfrm>
            <a:off x="1521123" y="3134613"/>
            <a:ext cx="1620000" cy="648000"/>
          </a:xfrm>
          <a:prstGeom prst="wedgeRoundRectCallout">
            <a:avLst>
              <a:gd name="adj1" fmla="val 157195"/>
              <a:gd name="adj2" fmla="val -16754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时域</a:t>
            </a:r>
          </a:p>
        </p:txBody>
      </p:sp>
    </p:spTree>
  </p:cSld>
  <p:clrMapOvr>
    <a:masterClrMapping/>
  </p:clrMapOvr>
  <p:transition spd="med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频域初体验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670300" y="282575"/>
            <a:ext cx="8348345" cy="626618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239895" y="419735"/>
            <a:ext cx="7115810" cy="562229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sym typeface="+mn-ea"/>
              </a:rPr>
              <a:t>横看成岭侧成峰，远近高低各不同。</a:t>
            </a:r>
          </a:p>
          <a:p>
            <a:r>
              <a:rPr lang="zh-CN" altLang="en-US" sz="3600" b="1" dirty="0">
                <a:solidFill>
                  <a:schemeClr val="bg1"/>
                </a:solidFill>
                <a:sym typeface="+mn-ea"/>
              </a:rPr>
              <a:t>不识庐山真面目，只缘身在此山中。</a:t>
            </a:r>
          </a:p>
          <a:p>
            <a:endParaRPr lang="zh-CN" altLang="en-US" sz="2800" b="1" dirty="0">
              <a:solidFill>
                <a:schemeClr val="bg1"/>
              </a:solidFill>
              <a:sym typeface="+mn-ea"/>
            </a:endParaRPr>
          </a:p>
          <a:p>
            <a:endParaRPr lang="zh-CN" altLang="en-US" sz="40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9" name="图片 8" descr="timg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0" y="1804670"/>
            <a:ext cx="8348345" cy="443103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波的叠加</a:t>
              </a:r>
            </a:p>
            <a:p>
              <a:pPr algn="ctr"/>
              <a:endParaRPr lang="zh-CN" altLang="en-US" sz="36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4239895" y="282575"/>
            <a:ext cx="7802880" cy="632523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06265" y="412750"/>
            <a:ext cx="3379470" cy="572579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正弦信号如果一直叠加下去会是什么样子？</a:t>
            </a:r>
          </a:p>
        </p:txBody>
      </p:sp>
      <p:pic>
        <p:nvPicPr>
          <p:cNvPr id="10" name="Picture 2" descr="C:\Users\taihu\Desktop\9abbeb5c8cbf50ec5b58249394cb1ca9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96" y="413043"/>
            <a:ext cx="3744416" cy="603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波的叠加</a:t>
              </a:r>
            </a:p>
            <a:p>
              <a:pPr algn="ctr"/>
              <a:endParaRPr lang="zh-CN" altLang="en-US" sz="36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4239895" y="282575"/>
            <a:ext cx="7802880" cy="632523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239895" y="419735"/>
            <a:ext cx="7115810" cy="5622290"/>
          </a:xfrm>
          <a:prstGeom prst="rect">
            <a:avLst/>
          </a:prstGeom>
          <a:noFill/>
        </p:spPr>
        <p:txBody>
          <a:bodyPr wrap="square" rtlCol="0">
            <a:normAutofit fontScale="90000" lnSpcReduction="10000"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正弦波叠加成方波</a:t>
            </a:r>
            <a:endParaRPr lang="en-US" altLang="zh-CN" sz="36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685800" lvl="2" indent="0">
              <a:buNone/>
            </a:pPr>
            <a:r>
              <a:rPr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import numpy as np</a:t>
            </a:r>
            <a:endParaRPr sz="36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685800" lvl="2" indent="0">
              <a:buNone/>
            </a:pPr>
            <a:r>
              <a:rPr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from matplotlib import pyplot as plt</a:t>
            </a:r>
            <a:endParaRPr sz="36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685800" lvl="2" indent="0">
              <a:buNone/>
            </a:pPr>
            <a:endParaRPr sz="36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685800" lvl="2" indent="0">
              <a:buNone/>
            </a:pPr>
            <a:r>
              <a:rPr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N=4</a:t>
            </a:r>
            <a:endParaRPr sz="36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685800" lvl="2" indent="0">
              <a:buNone/>
            </a:pPr>
            <a:r>
              <a:rPr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x=np.linspace(1,30,1000)</a:t>
            </a:r>
            <a:endParaRPr sz="36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685800" lvl="2" indent="0">
              <a:buNone/>
            </a:pPr>
            <a:r>
              <a:rPr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y=0</a:t>
            </a:r>
            <a:endParaRPr sz="36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685800" lvl="2" indent="0">
              <a:buNone/>
            </a:pPr>
            <a:r>
              <a:rPr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for i in range(1,N):</a:t>
            </a:r>
            <a:endParaRPr sz="36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685800" lvl="2" indent="0">
              <a:buNone/>
            </a:pPr>
            <a:r>
              <a:rPr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y=y+np.sin((2*i-1)*x)/(2*i-1)</a:t>
            </a:r>
            <a:endParaRPr sz="36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685800" lvl="2" indent="0">
              <a:buNone/>
            </a:pPr>
            <a:r>
              <a:rPr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plt.plot(y)</a:t>
            </a:r>
            <a:endParaRPr sz="36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685800" lvl="2" indent="0">
              <a:buNone/>
            </a:pPr>
            <a:r>
              <a:rPr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plt.show()</a:t>
            </a:r>
            <a:endParaRPr sz="36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36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ransition spd="med"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波的叠加</a:t>
              </a:r>
            </a:p>
            <a:p>
              <a:pPr algn="ctr"/>
              <a:endParaRPr lang="zh-CN" altLang="en-US" sz="3600" b="1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/>
              <a:endParaRPr lang="zh-CN" altLang="en-US" sz="3600" b="1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/>
              <a:endParaRPr lang="zh-CN" altLang="en-US" sz="36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4239895" y="282575"/>
            <a:ext cx="7802880" cy="632523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Figure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945" y="419735"/>
            <a:ext cx="5412740" cy="40595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062855" y="4663440"/>
            <a:ext cx="6156325" cy="15665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正弦波可以叠加成任何信号。任何信号都可以看做由足够多的正弦波叠加而成。</a:t>
            </a:r>
          </a:p>
        </p:txBody>
      </p:sp>
    </p:spTree>
  </p:cSld>
  <p:clrMapOvr>
    <a:masterClrMapping/>
  </p:clrMapOvr>
  <p:transition spd="med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波的叠加</a:t>
              </a:r>
            </a:p>
            <a:p>
              <a:pPr algn="ctr"/>
              <a:endParaRPr lang="zh-CN" altLang="en-US" sz="3600" b="1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/>
              <a:endParaRPr lang="zh-CN" altLang="en-US" sz="36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4239895" y="282575"/>
            <a:ext cx="7802880" cy="632523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239895" y="419735"/>
            <a:ext cx="7115810" cy="5622290"/>
          </a:xfrm>
          <a:prstGeom prst="rect">
            <a:avLst/>
          </a:prstGeom>
          <a:noFill/>
        </p:spPr>
        <p:txBody>
          <a:bodyPr wrap="square" rtlCol="0">
            <a:normAutofit fontScale="90000" lnSpcReduction="10000"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正弦波叠加成锯齿波</a:t>
            </a:r>
            <a:endParaRPr lang="en-US" altLang="zh-CN" sz="36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143000" lvl="3" indent="0">
              <a:buNone/>
            </a:pPr>
            <a:r>
              <a:rPr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import numpy as np</a:t>
            </a:r>
            <a:endParaRPr sz="36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143000" lvl="3" indent="0">
              <a:buNone/>
            </a:pPr>
            <a:r>
              <a:rPr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from matplotlib import pyplot as plt</a:t>
            </a:r>
            <a:endParaRPr sz="36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143000" lvl="3" indent="0">
              <a:buNone/>
            </a:pPr>
            <a:endParaRPr sz="36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143000" lvl="3" indent="0">
              <a:buNone/>
            </a:pPr>
            <a:r>
              <a:rPr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N=4</a:t>
            </a:r>
            <a:endParaRPr sz="36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143000" lvl="3" indent="0">
              <a:buNone/>
            </a:pPr>
            <a:r>
              <a:rPr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x=np.linspace(1,30,1000)</a:t>
            </a:r>
            <a:endParaRPr sz="36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143000" lvl="3" indent="0">
              <a:buNone/>
            </a:pPr>
            <a:r>
              <a:rPr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y=0</a:t>
            </a:r>
            <a:endParaRPr sz="36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143000" lvl="3" indent="0">
              <a:buNone/>
            </a:pPr>
            <a:r>
              <a:rPr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for i in range(1,N):</a:t>
            </a:r>
            <a:endParaRPr sz="36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143000" lvl="3" indent="0">
              <a:buNone/>
            </a:pPr>
            <a:r>
              <a:rPr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y=y+(-1)**(i+1)*np.sin(i*x)/i</a:t>
            </a:r>
            <a:endParaRPr sz="36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143000" lvl="3" indent="0">
              <a:buNone/>
            </a:pPr>
            <a:r>
              <a:rPr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plt.plot(y)</a:t>
            </a:r>
            <a:endParaRPr sz="36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143000" lvl="3" indent="0">
              <a:buNone/>
            </a:pPr>
            <a:r>
              <a:rPr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plt.show()</a:t>
            </a:r>
            <a:endParaRPr sz="36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36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ransition spd="med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旅程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855085" y="1664335"/>
            <a:ext cx="7846060" cy="395160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35095" y="1852930"/>
            <a:ext cx="7631430" cy="343598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28600" lvl="1" indent="0">
              <a:buNone/>
            </a:pPr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4</a:t>
            </a:r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、叠加的风景很精彩。哎呀！不好！忘了来时路了！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仅仅知道叠加后的结果，能找出叠加前的状态吗？</a:t>
            </a:r>
          </a:p>
        </p:txBody>
      </p:sp>
    </p:spTree>
  </p:cSld>
  <p:clrMapOvr>
    <a:masterClrMapping/>
  </p:clrMapOvr>
  <p:transition spd="med"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傅里叶变换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4366895" y="956945"/>
            <a:ext cx="7611110" cy="503301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33875" y="1584325"/>
            <a:ext cx="3740785" cy="16414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Joseph Fourier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傅里叶（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1768-1830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）</a:t>
            </a:r>
          </a:p>
        </p:txBody>
      </p:sp>
      <p:pic>
        <p:nvPicPr>
          <p:cNvPr id="3074" name="Picture 2" descr="C:\Users\taihu\Desktop\eaf81a4c510fd9f95990df0c242dd42a2934a4d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560" y="1216308"/>
            <a:ext cx="3414096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对象 9"/>
          <p:cNvGraphicFramePr/>
          <p:nvPr>
            <p:extLst>
              <p:ext uri="{D42A27DB-BD31-4B8C-83A1-F6EECF244321}">
                <p14:modId xmlns:p14="http://schemas.microsoft.com/office/powerpoint/2010/main" val="1240728548"/>
              </p:ext>
            </p:extLst>
          </p:nvPr>
        </p:nvGraphicFramePr>
        <p:xfrm>
          <a:off x="4366895" y="3258820"/>
          <a:ext cx="3854450" cy="873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r:id="rId4" imgW="44805600" imgH="11582400" progId="Equation.3">
                  <p:embed/>
                </p:oleObj>
              </mc:Choice>
              <mc:Fallback>
                <p:oleObj r:id="rId4" imgW="44805600" imgH="11582400" progId="Equation.3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66895" y="3258820"/>
                        <a:ext cx="3854450" cy="87376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366895" y="4500880"/>
            <a:ext cx="3797935" cy="134429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我们还有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Python</a:t>
            </a:r>
          </a:p>
          <a:p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np.fft.fft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366895" y="923925"/>
            <a:ext cx="3797935" cy="134429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我们有傅里叶</a:t>
            </a:r>
          </a:p>
          <a:p>
            <a:endParaRPr lang="en-US" altLang="zh-CN" sz="3200" b="1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 spd="med"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旅程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816985" y="1982470"/>
            <a:ext cx="7835265" cy="264414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35730" y="2479675"/>
            <a:ext cx="7598410" cy="16687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28600" lvl="1" indent="0">
              <a:buNone/>
            </a:pPr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5</a:t>
            </a:r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、先试试那个双声和弦吧！</a:t>
            </a:r>
            <a:endParaRPr lang="zh-CN" sz="44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ransition spd="med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傅里叶变换</a:t>
              </a:r>
            </a:p>
            <a:p>
              <a:pPr algn="ctr"/>
              <a:endParaRPr lang="zh-CN" altLang="en-US" sz="36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4239895" y="282575"/>
            <a:ext cx="7802880" cy="632523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239895" y="419735"/>
            <a:ext cx="7545705" cy="6187440"/>
          </a:xfrm>
          <a:prstGeom prst="rect">
            <a:avLst/>
          </a:prstGeom>
          <a:noFill/>
        </p:spPr>
        <p:txBody>
          <a:bodyPr wrap="square" rtlCol="0">
            <a:normAutofit fontScale="75000" lnSpcReduction="20000"/>
          </a:bodyPr>
          <a:lstStyle/>
          <a:p>
            <a:r>
              <a:rPr lang="zh-CN" sz="60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两个正弦波的分解</a:t>
            </a:r>
            <a:r>
              <a:rPr lang="zh-CN"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</a:p>
          <a:p>
            <a:r>
              <a:rPr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import numpy as np</a:t>
            </a:r>
          </a:p>
          <a:p>
            <a:r>
              <a:rPr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from matplotlib import pyplot as plt</a:t>
            </a:r>
          </a:p>
          <a:p>
            <a:r>
              <a:rPr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import sounddevice as sd</a:t>
            </a:r>
          </a:p>
          <a:p>
            <a:r>
              <a:rPr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import time</a:t>
            </a:r>
          </a:p>
          <a:p>
            <a:r>
              <a:rPr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fs=44100;T=2;f=300;fftn=1024</a:t>
            </a:r>
          </a:p>
          <a:p>
            <a:r>
              <a:rPr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x = np.linspace(1,fs*T,fs*T)/fs</a:t>
            </a:r>
          </a:p>
          <a:p>
            <a:r>
              <a:rPr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y1= np.sin(2*np.pi*f*x)</a:t>
            </a:r>
          </a:p>
          <a:p>
            <a:r>
              <a:rPr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y2= np.sin(2*np.pi*f*2*x)</a:t>
            </a:r>
          </a:p>
          <a:p>
            <a:r>
              <a:rPr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y= y1+y2</a:t>
            </a:r>
          </a:p>
          <a:p>
            <a:r>
              <a:rPr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yfft = 10*np.log10(abs(np.fft.fft(y,fftn)))</a:t>
            </a:r>
          </a:p>
          <a:p>
            <a:r>
              <a:rPr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xscale=np.linspace(1,fftn,fftn)*fs/fftn</a:t>
            </a:r>
          </a:p>
          <a:p>
            <a:r>
              <a:rPr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plt.subplot(2,1,1)</a:t>
            </a:r>
          </a:p>
          <a:p>
            <a:r>
              <a:rPr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plt.plot(y[0:1500])</a:t>
            </a:r>
          </a:p>
          <a:p>
            <a:r>
              <a:rPr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plt.subplot(2,1,2)</a:t>
            </a:r>
          </a:p>
          <a:p>
            <a:r>
              <a:rPr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plt.plot(xscale[0:int(fftn/16)],yfft[0:int(fftn/16)])</a:t>
            </a:r>
          </a:p>
          <a:p>
            <a:r>
              <a:rPr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plt.show()</a:t>
            </a:r>
          </a:p>
          <a:p>
            <a:endParaRPr lang="zh-CN" altLang="en-US" sz="36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定义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527425" y="1574165"/>
            <a:ext cx="8553450" cy="355727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759835" y="1692275"/>
            <a:ext cx="8153400" cy="297053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zh-CN" altLang="en-US" sz="4000" b="1" dirty="0">
                <a:solidFill>
                  <a:schemeClr val="bg1"/>
                </a:solidFill>
                <a:sym typeface="+mn-ea"/>
              </a:rPr>
              <a:t>语音的时域分析和处理：</a:t>
            </a:r>
          </a:p>
          <a:p>
            <a:r>
              <a:rPr lang="zh-CN" altLang="en-US" sz="4000" b="1" dirty="0">
                <a:solidFill>
                  <a:schemeClr val="bg1"/>
                </a:solidFill>
                <a:sym typeface="+mn-ea"/>
              </a:rPr>
              <a:t>语音数字化以后，直接分析和处理声压数据，获取语音特性或改变语音效果。</a:t>
            </a:r>
            <a:endParaRPr lang="zh-CN" altLang="en-US" sz="3200" b="1" dirty="0">
              <a:solidFill>
                <a:schemeClr val="bg1"/>
              </a:solidFill>
              <a:sym typeface="+mn-ea"/>
            </a:endParaRPr>
          </a:p>
          <a:p>
            <a:endParaRPr lang="zh-CN" altLang="en-US" sz="3200" b="1" dirty="0">
              <a:solidFill>
                <a:schemeClr val="bg1"/>
              </a:solidFill>
              <a:sym typeface="+mn-ea"/>
            </a:endParaRPr>
          </a:p>
          <a:p>
            <a:endParaRPr lang="zh-CN" altLang="en-US" sz="3200" b="1" dirty="0">
              <a:solidFill>
                <a:schemeClr val="bg1"/>
              </a:solidFill>
              <a:sym typeface="+mn-ea"/>
            </a:endParaRPr>
          </a:p>
          <a:p>
            <a:endParaRPr lang="zh-CN" altLang="en-US" sz="3200" b="1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 spd="med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傅里叶变换</a:t>
              </a:r>
            </a:p>
            <a:p>
              <a:pPr algn="ctr"/>
              <a:endParaRPr lang="zh-CN" altLang="en-US" sz="36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4239895" y="282575"/>
            <a:ext cx="7802880" cy="632523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239895" y="419735"/>
            <a:ext cx="7545705" cy="61874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顺利地拆解成两个！</a:t>
            </a:r>
          </a:p>
          <a:p>
            <a:endParaRPr lang="zh-CN" altLang="en-US" sz="36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8" name="图片 7" descr="Figure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150" y="1233805"/>
            <a:ext cx="6790690" cy="509333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旅程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816985" y="1995170"/>
            <a:ext cx="7835265" cy="264414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35730" y="2479675"/>
            <a:ext cx="7598410" cy="16687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28600" lvl="1" indent="0">
              <a:buNone/>
            </a:pPr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6</a:t>
            </a:r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、再试试那个方波吧！</a:t>
            </a:r>
            <a:endParaRPr lang="zh-CN" sz="44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ransition spd="med">
    <p:pull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傅里叶变换</a:t>
              </a:r>
            </a:p>
            <a:p>
              <a:pPr algn="ctr"/>
              <a:endParaRPr lang="zh-CN" altLang="en-US" sz="36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4239895" y="282575"/>
            <a:ext cx="7802880" cy="632523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239895" y="419735"/>
            <a:ext cx="7545705" cy="6187440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r>
              <a:rPr lang="zh-CN" sz="60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方波的分解</a:t>
            </a:r>
            <a:r>
              <a:rPr lang="zh-CN"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</a:p>
          <a:p>
            <a:r>
              <a:rPr lang="zh-CN"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import numpy as np</a:t>
            </a:r>
          </a:p>
          <a:p>
            <a:r>
              <a:rPr lang="zh-CN"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from matplotlib import pyplot as plt</a:t>
            </a:r>
          </a:p>
          <a:p>
            <a:r>
              <a:rPr lang="zh-CN"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fftn=1024</a:t>
            </a:r>
          </a:p>
          <a:p>
            <a:r>
              <a:rPr lang="zh-CN"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N=4</a:t>
            </a:r>
          </a:p>
          <a:p>
            <a:r>
              <a:rPr lang="zh-CN"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x=np.linspace(1,30,1000)</a:t>
            </a:r>
          </a:p>
          <a:p>
            <a:r>
              <a:rPr lang="zh-CN"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y=0</a:t>
            </a:r>
          </a:p>
          <a:p>
            <a:r>
              <a:rPr lang="zh-CN"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for i in range(1,N):</a:t>
            </a:r>
          </a:p>
          <a:p>
            <a:r>
              <a:rPr lang="zh-CN"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y=y+np.sin((2*i-1)*x)/(2*i-1)</a:t>
            </a:r>
          </a:p>
          <a:p>
            <a:r>
              <a:rPr lang="zh-CN"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yfft = 10*np.log10(abs(np.fft.fft(y,fftn)))</a:t>
            </a:r>
          </a:p>
          <a:p>
            <a:r>
              <a:rPr lang="zh-CN"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plt.subplot(2,1,1)</a:t>
            </a:r>
          </a:p>
          <a:p>
            <a:r>
              <a:rPr lang="zh-CN"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plt.plot(y)</a:t>
            </a:r>
          </a:p>
          <a:p>
            <a:r>
              <a:rPr lang="zh-CN"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plt.subplot(2,1,2)</a:t>
            </a:r>
          </a:p>
          <a:p>
            <a:r>
              <a:rPr lang="zh-CN"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plt.plot(yfft[0:int(fftn/4)])</a:t>
            </a:r>
          </a:p>
          <a:p>
            <a:r>
              <a:rPr lang="zh-CN"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plt.show()</a:t>
            </a:r>
          </a:p>
          <a:p>
            <a:endParaRPr lang="zh-CN" altLang="en-US" sz="36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ransition spd="med">
    <p:pull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小结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816985" y="1982470"/>
            <a:ext cx="7835265" cy="264414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35730" y="2479675"/>
            <a:ext cx="7598410" cy="1668780"/>
          </a:xfrm>
          <a:prstGeom prst="rect">
            <a:avLst/>
          </a:prstGeom>
          <a:noFill/>
        </p:spPr>
        <p:txBody>
          <a:bodyPr wrap="square" rtlCol="0">
            <a:normAutofit fontScale="70000" lnSpcReduction="20000"/>
          </a:bodyPr>
          <a:lstStyle/>
          <a:p>
            <a:pPr marL="685800" lvl="1" indent="-457200">
              <a:buFont typeface="Wingdings" panose="05000000000000000000" charset="0"/>
              <a:buChar char="Ø"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纯音可以叠加成复合音。</a:t>
            </a:r>
          </a:p>
          <a:p>
            <a:pPr marL="685800" lvl="1" indent="-457200">
              <a:buFont typeface="Wingdings" panose="05000000000000000000" charset="0"/>
              <a:buChar char="Ø"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纯音可以叠加成任何音。</a:t>
            </a:r>
          </a:p>
          <a:p>
            <a:pPr marL="685800" lvl="1" indent="-457200">
              <a:buFont typeface="Wingdings" panose="05000000000000000000" charset="0"/>
              <a:buChar char="Ø"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复合音可以经由傅里叶变换分解开来。</a:t>
            </a:r>
          </a:p>
        </p:txBody>
      </p:sp>
    </p:spTree>
  </p:cSld>
  <p:clrMapOvr>
    <a:masterClrMapping/>
  </p:clrMapOvr>
  <p:transition spd="med">
    <p:pull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旅程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816985" y="1982470"/>
            <a:ext cx="7835265" cy="264414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35730" y="2479675"/>
            <a:ext cx="7598410" cy="1668780"/>
          </a:xfrm>
          <a:prstGeom prst="rect">
            <a:avLst/>
          </a:prstGeom>
          <a:noFill/>
        </p:spPr>
        <p:txBody>
          <a:bodyPr wrap="square" rtlCol="0">
            <a:normAutofit fontScale="70000" lnSpcReduction="20000"/>
          </a:bodyPr>
          <a:lstStyle/>
          <a:p>
            <a:pPr marL="228600" lvl="1" indent="0">
              <a:buNone/>
            </a:pPr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7</a:t>
            </a:r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、既然复合音可以分解成多个正弦波，那么对复合音性质的探索就可以转化为对构成它的纯音（正弦波）的特点的分析。</a:t>
            </a:r>
            <a:endParaRPr lang="zh-CN" sz="44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ransition spd="med">
    <p:pull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元音与擦音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793127" y="331197"/>
            <a:ext cx="7952740" cy="619496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613127" y="449896"/>
            <a:ext cx="7952740" cy="5957570"/>
          </a:xfrm>
          <a:prstGeom prst="rect">
            <a:avLst/>
          </a:prstGeom>
          <a:noFill/>
        </p:spPr>
        <p:txBody>
          <a:bodyPr wrap="square" rtlCol="0">
            <a:normAutofit fontScale="55000" lnSpcReduction="20000"/>
          </a:bodyPr>
          <a:lstStyle/>
          <a:p>
            <a:pPr marL="228600" lvl="1" indent="0">
              <a:buNone/>
            </a:pPr>
            <a:r>
              <a:rPr lang="zh-CN" sz="71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擦音</a:t>
            </a:r>
            <a:r>
              <a:rPr lang="en-US" altLang="zh-CN" sz="71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  <a:r>
              <a:rPr lang="zh-CN" altLang="en-US" sz="71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的变换</a:t>
            </a:r>
            <a:endParaRPr lang="zh-CN" sz="44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import numpy as np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from matplotlib import pyplot as plt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import soundfile as sf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import sounddevice as sd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data,fs = sf.read('s辅音.wav')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datalen = len(data)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datapart=data[int(datalen/2):int(datalen/2+fs*0.05)]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datapartwin= datapart*np.hanning(len(datapart))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fftn=1024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partfft = 10*np.log10(abs(np.fft.fft(datapartwin,fftn)))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fftmax = np.max(partfft)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xscale = np.linspace(1,fftn,fftn)*fs/fftn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plt.subplot(2,1,1)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plt.plot(datapart)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plt.subplot(2,1,2)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plt.plot(xscale[0:int(fftn/4)],partfft[0:int(fftn/4)])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plt.ylim([-5,fftmax*1.5])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plt.show()</a:t>
            </a:r>
          </a:p>
        </p:txBody>
      </p:sp>
    </p:spTree>
  </p:cSld>
  <p:clrMapOvr>
    <a:masterClrMapping/>
  </p:clrMapOvr>
  <p:transition spd="med">
    <p:pull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元音与擦音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817620" y="442595"/>
            <a:ext cx="7991475" cy="618236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17620" y="693420"/>
            <a:ext cx="7780020" cy="59315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28600" lvl="1" indent="0">
              <a:buNone/>
            </a:pPr>
            <a:r>
              <a:rPr lang="zh-CN" sz="48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擦音</a:t>
            </a:r>
            <a:r>
              <a:rPr lang="en-US" altLang="zh-CN" sz="48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  <a:r>
              <a:rPr lang="zh-CN" altLang="en-US" sz="48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的变换</a:t>
            </a:r>
            <a:endParaRPr lang="zh-CN" sz="44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28600" lvl="1" indent="0">
              <a:buNone/>
            </a:pPr>
            <a:endParaRPr lang="zh-CN" sz="44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0" name="图片 9" descr="Figure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960" y="1990725"/>
            <a:ext cx="5852160" cy="438912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元音与擦音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879260" y="282575"/>
            <a:ext cx="7952740" cy="6162312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793128" y="534575"/>
            <a:ext cx="7952740" cy="5880735"/>
          </a:xfrm>
          <a:prstGeom prst="rect">
            <a:avLst/>
          </a:prstGeom>
          <a:noFill/>
        </p:spPr>
        <p:txBody>
          <a:bodyPr wrap="square" rtlCol="0">
            <a:normAutofit fontScale="55000" lnSpcReduction="20000"/>
          </a:bodyPr>
          <a:lstStyle/>
          <a:p>
            <a:pPr marL="228600" lvl="1" indent="0">
              <a:buNone/>
            </a:pPr>
            <a:r>
              <a:rPr lang="zh-CN" altLang="en-US" sz="71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元音</a:t>
            </a:r>
            <a:r>
              <a:rPr lang="en-US" altLang="zh-CN" sz="71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lang="zh-CN" altLang="en-US" sz="71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的变换</a:t>
            </a:r>
            <a:endParaRPr lang="zh-CN" sz="44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import numpy as np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from matplotlib import pyplot as plt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import soundfile as sf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import sounddevice as sd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data,fs = sf.read('a元音.wav')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datalen = len(data)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datapart=data[int(datalen/2):int(datalen/2+fs*0.05)]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datapartwin= datapart*np.hanning(len(datapart))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fftn=1024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partfft = 10*np.log10(abs(np.fft.fft(datapartwin,fftn)))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fftmax = np.max(partfft)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xscale = np.linspace(1,fftn,fftn)*fs/fftn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plt.subplot(2,1,1)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plt.plot(datapart)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plt.subplot(2,1,2)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plt.plot(xscale[0:int(fftn/4)],partfft[0:int(fftn/4)])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plt.ylim([-5,fftmax*1.5])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plt.show()</a:t>
            </a:r>
          </a:p>
        </p:txBody>
      </p:sp>
    </p:spTree>
  </p:cSld>
  <p:clrMapOvr>
    <a:masterClrMapping/>
  </p:clrMapOvr>
  <p:transition spd="med">
    <p:pull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元音与擦音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817620" y="442595"/>
            <a:ext cx="7991475" cy="618236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17620" y="693420"/>
            <a:ext cx="7780020" cy="59315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28600" lvl="1" indent="0">
              <a:buNone/>
            </a:pPr>
            <a:r>
              <a:rPr lang="zh-CN" altLang="en-US" sz="48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元音</a:t>
            </a:r>
            <a:r>
              <a:rPr lang="en-US" altLang="zh-CN" sz="48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lang="zh-CN" altLang="en-US" sz="48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的变换</a:t>
            </a:r>
            <a:endParaRPr lang="zh-CN" sz="44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28600" lvl="1" indent="0">
              <a:buNone/>
            </a:pPr>
            <a:endParaRPr lang="zh-CN" sz="44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0" name="图片 9" descr="Figure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595" y="1775460"/>
            <a:ext cx="5852160" cy="438912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不同的元音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817620" y="442595"/>
            <a:ext cx="7952740" cy="604955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637620" y="488585"/>
            <a:ext cx="7952740" cy="5957570"/>
          </a:xfrm>
          <a:prstGeom prst="rect">
            <a:avLst/>
          </a:prstGeom>
          <a:noFill/>
        </p:spPr>
        <p:txBody>
          <a:bodyPr wrap="square" rtlCol="0">
            <a:normAutofit fontScale="55000" lnSpcReduction="20000"/>
          </a:bodyPr>
          <a:lstStyle/>
          <a:p>
            <a:pPr marL="228600" lvl="1" indent="0">
              <a:buNone/>
            </a:pPr>
            <a:r>
              <a:rPr lang="zh-CN" altLang="en-US" sz="71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元音</a:t>
            </a:r>
            <a:r>
              <a:rPr lang="en-US" altLang="zh-CN" sz="71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</a:t>
            </a:r>
            <a:r>
              <a:rPr lang="zh-CN" altLang="en-US" sz="71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的变换</a:t>
            </a:r>
            <a:endParaRPr lang="zh-CN" sz="44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import numpy as np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from matplotlib import pyplot as plt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import soundfile as sf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import sounddevice as sd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data,fs = sf.read('</a:t>
            </a:r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</a:t>
            </a:r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元</a:t>
            </a: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音.wav')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datalen = len(data)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datapart=data[int(datalen/2):int(datalen/2+fs*0.05)]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datapartwin= datapart*np.hanning(len(datapart))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fftn=1024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partfft = 10*np.log10(abs(np.fft.fft(datapartwin,fftn)))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fftmax = np.max(partfft)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xscale = np.linspace(1,fftn,fftn)*fs/fftn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plt.subplot(2,1,1)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plt.plot(datapart)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plt.subplot(2,1,2)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plt.plot(xscale[0:int(fftn/4)],partfft[0:int(fftn/4)])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plt.ylim([-5,fftmax*1.5])</a:t>
            </a:r>
          </a:p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plt.show()</a:t>
            </a: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82762" y="190465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一些简单</a:t>
              </a:r>
            </a:p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处理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466465" y="282575"/>
            <a:ext cx="8620125" cy="574611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608705" y="419735"/>
            <a:ext cx="8209915" cy="5334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语音的拼接</a:t>
            </a:r>
          </a:p>
          <a:p>
            <a:endParaRPr lang="zh-CN" altLang="en-US" sz="32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8E14073-1326-42C2-B781-DC3B119BD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23" y="1218578"/>
            <a:ext cx="7539808" cy="4420207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不同的元音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817620" y="442595"/>
            <a:ext cx="7991475" cy="618236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17620" y="693420"/>
            <a:ext cx="7780020" cy="59315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28600" lvl="1" indent="0">
              <a:buNone/>
            </a:pPr>
            <a:r>
              <a:rPr lang="zh-CN" altLang="en-US" sz="48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元音</a:t>
            </a:r>
            <a:r>
              <a:rPr lang="en-US" altLang="zh-CN" sz="48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</a:t>
            </a:r>
            <a:r>
              <a:rPr lang="zh-CN" altLang="en-US" sz="48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的变换</a:t>
            </a:r>
            <a:endParaRPr lang="zh-CN" sz="44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28600" lvl="1" indent="0">
              <a:buNone/>
            </a:pPr>
            <a:endParaRPr lang="zh-CN" sz="44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9" name="图片 8" descr="Figure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595" y="1755775"/>
            <a:ext cx="5852160" cy="438912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旅程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816985" y="1982470"/>
            <a:ext cx="7835265" cy="264414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35730" y="2479675"/>
            <a:ext cx="7598410" cy="1668780"/>
          </a:xfrm>
          <a:prstGeom prst="rect">
            <a:avLst/>
          </a:prstGeom>
          <a:noFill/>
        </p:spPr>
        <p:txBody>
          <a:bodyPr wrap="square" rtlCol="0">
            <a:normAutofit fontScale="90000" lnSpcReduction="20000"/>
          </a:bodyPr>
          <a:lstStyle/>
          <a:p>
            <a:pPr marL="228600" lvl="1" indent="0">
              <a:buNone/>
            </a:pPr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7</a:t>
            </a:r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、旅程的最后一站，我们再回到声音的骗局，看看燕尾和螺肉所从何来。</a:t>
            </a:r>
            <a:endParaRPr lang="zh-CN" sz="44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ransition spd="med">
    <p:pull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5" y="1885885"/>
              <a:ext cx="1543050" cy="75206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声音骗局</a:t>
              </a:r>
            </a:p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的解释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817620" y="442595"/>
            <a:ext cx="7991475" cy="618236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17620" y="693420"/>
            <a:ext cx="7780020" cy="59315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低频能量多：螺肉</a:t>
            </a:r>
          </a:p>
          <a:p>
            <a:pPr marL="228600" lvl="1" indent="0">
              <a:buNone/>
            </a:pPr>
            <a:endParaRPr lang="zh-CN" sz="44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0" name="图片 9" descr="Figure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420" y="1788795"/>
            <a:ext cx="7811135" cy="386397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5" y="1885885"/>
              <a:ext cx="1543050" cy="75206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声音骗局</a:t>
              </a:r>
            </a:p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的解释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817620" y="442595"/>
            <a:ext cx="7991475" cy="618236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17620" y="693420"/>
            <a:ext cx="7780020" cy="59315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28600" lvl="1" indent="0">
              <a:buNone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高频能量多：燕尾</a:t>
            </a:r>
          </a:p>
          <a:p>
            <a:pPr marL="228600" lvl="1" indent="0">
              <a:buNone/>
            </a:pPr>
            <a:endParaRPr lang="zh-CN" sz="44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9" name="图片 8" descr="Figure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380" y="1938655"/>
            <a:ext cx="7555865" cy="368617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总结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785235" y="1448435"/>
            <a:ext cx="7900035" cy="396049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36365" y="1853565"/>
            <a:ext cx="7598410" cy="1668780"/>
          </a:xfrm>
          <a:prstGeom prst="rect">
            <a:avLst/>
          </a:prstGeom>
          <a:noFill/>
        </p:spPr>
        <p:txBody>
          <a:bodyPr wrap="square" rtlCol="0"/>
          <a:lstStyle/>
          <a:p>
            <a:pPr marL="571500" lvl="1" indent="-342900">
              <a:buFont typeface="Wingdings" panose="05000000000000000000" charset="0"/>
              <a:buChar char="Ø"/>
            </a:pPr>
            <a:r>
              <a:rPr lang="zh-CN" sz="32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傅里叶变换是一种时域向频域转化的方法。</a:t>
            </a:r>
          </a:p>
          <a:p>
            <a:pPr marL="571500" lvl="1" indent="-342900">
              <a:buFont typeface="Wingdings" panose="05000000000000000000" charset="0"/>
              <a:buChar char="Ø"/>
            </a:pPr>
            <a:r>
              <a:rPr lang="zh-CN" sz="32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频域内不同频率正弦波的能量对比是区分不同语音的有效指标。</a:t>
            </a:r>
          </a:p>
          <a:p>
            <a:pPr marL="571500" lvl="1" indent="-342900">
              <a:buFont typeface="Wingdings" panose="05000000000000000000" charset="0"/>
              <a:buChar char="Ø"/>
            </a:pPr>
            <a:r>
              <a:rPr lang="zh-CN" sz="32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频域分析对于语音感知、语音合成有重要意义。</a:t>
            </a:r>
          </a:p>
          <a:p>
            <a:pPr marL="571500" lvl="1" indent="-342900">
              <a:buNone/>
            </a:pPr>
            <a:endParaRPr lang="zh-CN" sz="32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ransition spd="med">
    <p:pull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657859" y="848995"/>
            <a:ext cx="5710283" cy="5825490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latin typeface="+mn-ea"/>
                <a:sym typeface="Arial" panose="020B0604020202020204" pitchFamily="34" charset="0"/>
              </a:rPr>
              <a:t>语音的时域分析</a:t>
            </a:r>
            <a:endParaRPr lang="zh-CN" sz="3600" b="1" dirty="0">
              <a:latin typeface="+mn-ea"/>
              <a:sym typeface="Arial" panose="020B0604020202020204" pitchFamily="34" charset="0"/>
            </a:endParaRPr>
          </a:p>
          <a:p>
            <a:pPr marL="1485900" lvl="2" indent="-571500" algn="l">
              <a:buFont typeface="Wingdings" panose="05000000000000000000" charset="0"/>
              <a:buChar char="Ø"/>
            </a:pPr>
            <a:r>
              <a:rPr lang="zh-CN" altLang="en-US" sz="3600" b="1" dirty="0">
                <a:latin typeface="+mn-ea"/>
                <a:sym typeface="Arial" panose="020B0604020202020204" pitchFamily="34" charset="0"/>
              </a:rPr>
              <a:t>简单的时域处理</a:t>
            </a:r>
            <a:endParaRPr lang="zh-CN" sz="3600" b="1" dirty="0">
              <a:latin typeface="+mn-ea"/>
              <a:sym typeface="Arial" panose="020B0604020202020204" pitchFamily="34" charset="0"/>
            </a:endParaRPr>
          </a:p>
          <a:p>
            <a:pPr marL="1485900" lvl="2" indent="-571500" algn="l">
              <a:buFont typeface="Wingdings" panose="05000000000000000000" charset="0"/>
              <a:buChar char="Ø"/>
            </a:pPr>
            <a:r>
              <a:rPr lang="zh-CN" altLang="en-US" sz="3600" b="1" dirty="0">
                <a:latin typeface="+mn-ea"/>
                <a:sym typeface="Arial" panose="020B0604020202020204" pitchFamily="34" charset="0"/>
              </a:rPr>
              <a:t>过零率</a:t>
            </a:r>
            <a:endParaRPr lang="en-US" altLang="zh-CN" sz="3600" b="1" dirty="0">
              <a:latin typeface="+mn-ea"/>
              <a:sym typeface="Arial" panose="020B0604020202020204" pitchFamily="34" charset="0"/>
            </a:endParaRPr>
          </a:p>
          <a:p>
            <a:pPr marL="1485900" lvl="2" indent="-571500" algn="l">
              <a:buFont typeface="Wingdings" panose="05000000000000000000" charset="0"/>
              <a:buChar char="Ø"/>
            </a:pPr>
            <a:r>
              <a:rPr lang="zh-CN" altLang="en-US" sz="3600" b="1" dirty="0">
                <a:latin typeface="+mn-ea"/>
                <a:sym typeface="Arial" panose="020B0604020202020204" pitchFamily="34" charset="0"/>
              </a:rPr>
              <a:t>短时能量</a:t>
            </a:r>
            <a:endParaRPr lang="en-US" altLang="zh-CN" sz="3600" b="1" dirty="0">
              <a:latin typeface="+mn-ea"/>
              <a:sym typeface="Arial" panose="020B0604020202020204" pitchFamily="34" charset="0"/>
            </a:endParaRPr>
          </a:p>
          <a:p>
            <a:pPr marL="1485900" lvl="2" indent="-571500" algn="l">
              <a:buFont typeface="Wingdings" panose="05000000000000000000" charset="0"/>
              <a:buChar char="Ø"/>
            </a:pPr>
            <a:r>
              <a:rPr lang="zh-CN" altLang="en-US" sz="3600" b="1" dirty="0">
                <a:latin typeface="+mn-ea"/>
                <a:sym typeface="Arial" panose="020B0604020202020204" pitchFamily="34" charset="0"/>
              </a:rPr>
              <a:t>端点检测</a:t>
            </a:r>
            <a:endParaRPr lang="en-US" altLang="zh-CN" sz="3600" b="1" dirty="0">
              <a:latin typeface="+mn-ea"/>
              <a:sym typeface="Arial" panose="020B0604020202020204" pitchFamily="34" charset="0"/>
            </a:endParaRPr>
          </a:p>
          <a:p>
            <a:pPr marL="1485900" lvl="2" indent="-571500" algn="l">
              <a:buFont typeface="Wingdings" panose="05000000000000000000" charset="0"/>
              <a:buChar char="Ø"/>
            </a:pPr>
            <a:r>
              <a:rPr lang="zh-CN" altLang="en-US" sz="3600" b="1">
                <a:latin typeface="+mn-ea"/>
                <a:sym typeface="Arial" panose="020B0604020202020204" pitchFamily="34" charset="0"/>
              </a:rPr>
              <a:t>基频检测</a:t>
            </a:r>
            <a:endParaRPr lang="en-US" altLang="zh-CN" sz="3600" b="1" dirty="0">
              <a:latin typeface="+mn-ea"/>
              <a:sym typeface="Arial" panose="020B0604020202020204" pitchFamily="34" charset="0"/>
            </a:endParaRPr>
          </a:p>
          <a:p>
            <a:pPr marL="1485900" lvl="2" indent="-571500" algn="l">
              <a:buFont typeface="Wingdings" panose="05000000000000000000" charset="0"/>
              <a:buChar char="Ø"/>
            </a:pPr>
            <a:endParaRPr lang="en-US" altLang="zh-CN" sz="3600" b="1" dirty="0">
              <a:latin typeface="+mn-ea"/>
              <a:sym typeface="Arial" panose="020B0604020202020204" pitchFamily="34" charset="0"/>
            </a:endParaRPr>
          </a:p>
          <a:p>
            <a:pPr marL="1485900" lvl="2" indent="-571500" algn="l">
              <a:buFont typeface="Wingdings" panose="05000000000000000000" charset="0"/>
              <a:buChar char="Ø"/>
            </a:pPr>
            <a:endParaRPr lang="en-US" altLang="zh-CN" sz="3600" b="1" dirty="0">
              <a:latin typeface="+mn-ea"/>
              <a:sym typeface="Arial" panose="020B0604020202020204" pitchFamily="34" charset="0"/>
            </a:endParaRPr>
          </a:p>
          <a:p>
            <a:pPr marL="1485900" lvl="2" indent="-571500" algn="l">
              <a:buFont typeface="Wingdings" panose="05000000000000000000" charset="0"/>
              <a:buChar char="Ø"/>
            </a:pPr>
            <a:endParaRPr lang="en-US" altLang="zh-CN" sz="3600" b="1" dirty="0">
              <a:latin typeface="+mn-ea"/>
              <a:sym typeface="Arial" panose="020B0604020202020204" pitchFamily="34" charset="0"/>
            </a:endParaRPr>
          </a:p>
          <a:p>
            <a:pPr marL="1485900" lvl="2" indent="-571500" algn="l">
              <a:buFont typeface="Wingdings" panose="05000000000000000000" charset="0"/>
              <a:buChar char="Ø"/>
            </a:pPr>
            <a:endParaRPr lang="zh-CN" sz="3600" b="1" dirty="0">
              <a:latin typeface="+mn-ea"/>
              <a:sym typeface="Arial" panose="020B0604020202020204" pitchFamily="34" charset="0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4723765" y="285433"/>
            <a:ext cx="292290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Summary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734695" y="562610"/>
            <a:ext cx="4320000" cy="0"/>
          </a:xfrm>
          <a:prstGeom prst="line">
            <a:avLst/>
          </a:prstGeom>
          <a:ln w="2857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V="1">
            <a:off x="7244080" y="509905"/>
            <a:ext cx="4320000" cy="31750"/>
          </a:xfrm>
          <a:prstGeom prst="line">
            <a:avLst/>
          </a:prstGeom>
          <a:ln w="2857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555105" y="848360"/>
            <a:ext cx="5153025" cy="5826125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0" algn="l">
              <a:lnSpc>
                <a:spcPct val="120000"/>
              </a:lnSpc>
              <a:buNone/>
            </a:pPr>
            <a:r>
              <a:rPr lang="zh-CN" altLang="en-US" sz="3600" b="1" dirty="0"/>
              <a:t>语音的频域分析</a:t>
            </a:r>
          </a:p>
          <a:p>
            <a:pPr marL="1028700" lvl="1" indent="-57150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3600" b="1" dirty="0"/>
              <a:t>纯音</a:t>
            </a:r>
          </a:p>
          <a:p>
            <a:pPr marL="1028700" lvl="1" indent="-57150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3600" b="1" dirty="0"/>
              <a:t>波的叠加</a:t>
            </a:r>
            <a:endParaRPr lang="en-US" altLang="zh-CN" sz="3600" b="1" dirty="0"/>
          </a:p>
          <a:p>
            <a:pPr marL="1028700" lvl="1" indent="-57150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3600" b="1" dirty="0"/>
              <a:t>傅里叶变换</a:t>
            </a:r>
            <a:endParaRPr lang="en-US" altLang="zh-CN" sz="3600" b="1" dirty="0"/>
          </a:p>
          <a:p>
            <a:pPr marL="1028700" lvl="1" indent="-57150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3600" b="1" dirty="0"/>
              <a:t>不同语音的频域差别</a:t>
            </a:r>
          </a:p>
          <a:p>
            <a:pPr marL="1028700" lvl="1" indent="-571500" algn="l">
              <a:lnSpc>
                <a:spcPct val="120000"/>
              </a:lnSpc>
              <a:buFont typeface="Wingdings" panose="05000000000000000000" charset="0"/>
              <a:buChar char="Ø"/>
            </a:pPr>
            <a:endParaRPr lang="zh-CN" altLang="en-US" sz="3600" b="1" dirty="0"/>
          </a:p>
          <a:p>
            <a:pPr marL="1028700" lvl="1" indent="-571500" algn="l">
              <a:lnSpc>
                <a:spcPct val="120000"/>
              </a:lnSpc>
              <a:buFont typeface="Wingdings" panose="05000000000000000000" charset="0"/>
              <a:buChar char="Ø"/>
            </a:pPr>
            <a:endParaRPr lang="zh-CN" altLang="en-US" sz="3600" b="1" dirty="0"/>
          </a:p>
        </p:txBody>
      </p:sp>
    </p:spTree>
  </p:cSld>
  <p:clrMapOvr>
    <a:masterClrMapping/>
  </p:clrMapOvr>
  <p:transition spd="med">
    <p:pull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47737" y="3361312"/>
            <a:ext cx="5083294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5400" b="1" spc="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2022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168484" y="1392803"/>
            <a:ext cx="4241800" cy="1737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</a:t>
            </a: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82762" y="190465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一些简单</a:t>
              </a:r>
            </a:p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处理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495040" y="191770"/>
            <a:ext cx="8642985" cy="637476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44570" y="282575"/>
            <a:ext cx="8292465" cy="574167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语音的裁剪</a:t>
            </a:r>
          </a:p>
          <a:p>
            <a:endParaRPr lang="zh-CN" altLang="en-US" sz="3200" b="1" dirty="0">
              <a:solidFill>
                <a:schemeClr val="bg1"/>
              </a:solidFill>
              <a:sym typeface="+mn-ea"/>
            </a:endParaRPr>
          </a:p>
          <a:p>
            <a:endParaRPr lang="zh-CN" altLang="en-US" sz="32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AF49D30-FA34-4235-9872-9B2BF44B8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568" y="1274641"/>
            <a:ext cx="8119489" cy="4749603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82762" y="190465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一些简单</a:t>
              </a:r>
            </a:p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处理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495040" y="191770"/>
            <a:ext cx="8642985" cy="637476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06835" y="282575"/>
            <a:ext cx="8292465" cy="574167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语音的倒播</a:t>
            </a:r>
            <a:endParaRPr lang="en-US" altLang="zh-CN" sz="3200" b="1" dirty="0">
              <a:solidFill>
                <a:schemeClr val="bg1"/>
              </a:solidFill>
              <a:sym typeface="+mn-ea"/>
            </a:endParaRPr>
          </a:p>
          <a:p>
            <a:endParaRPr lang="en-US" altLang="zh-CN" sz="3200" b="1" dirty="0">
              <a:solidFill>
                <a:schemeClr val="bg1"/>
              </a:solidFill>
              <a:sym typeface="+mn-ea"/>
            </a:endParaRPr>
          </a:p>
          <a:p>
            <a:endParaRPr lang="en-US" altLang="zh-CN" sz="3200" b="1" dirty="0">
              <a:solidFill>
                <a:schemeClr val="bg1"/>
              </a:solidFill>
              <a:sym typeface="+mn-ea"/>
            </a:endParaRPr>
          </a:p>
          <a:p>
            <a:endParaRPr lang="en-US" altLang="zh-CN" sz="3200" b="1" dirty="0">
              <a:solidFill>
                <a:schemeClr val="bg1"/>
              </a:solidFill>
              <a:sym typeface="+mn-ea"/>
            </a:endParaRPr>
          </a:p>
          <a:p>
            <a:endParaRPr lang="en-US" altLang="zh-CN" sz="3200" b="1" dirty="0">
              <a:solidFill>
                <a:schemeClr val="bg1"/>
              </a:solidFill>
              <a:sym typeface="+mn-ea"/>
            </a:endParaRPr>
          </a:p>
          <a:p>
            <a:endParaRPr lang="en-US" altLang="zh-CN" sz="3200" b="1" dirty="0">
              <a:solidFill>
                <a:schemeClr val="bg1"/>
              </a:solidFill>
              <a:sym typeface="+mn-ea"/>
            </a:endParaRPr>
          </a:p>
          <a:p>
            <a:endParaRPr lang="en-US" altLang="zh-CN" sz="3200" b="1" dirty="0">
              <a:solidFill>
                <a:schemeClr val="bg1"/>
              </a:solidFill>
              <a:sym typeface="+mn-ea"/>
            </a:endParaRPr>
          </a:p>
          <a:p>
            <a:endParaRPr lang="en-US" altLang="zh-CN" sz="3200" b="1" dirty="0">
              <a:solidFill>
                <a:schemeClr val="bg1"/>
              </a:solidFill>
              <a:sym typeface="+mn-ea"/>
            </a:endParaRPr>
          </a:p>
          <a:p>
            <a:endParaRPr lang="en-US" altLang="zh-CN" sz="3200" b="1" dirty="0">
              <a:solidFill>
                <a:schemeClr val="bg1"/>
              </a:solidFill>
              <a:sym typeface="+mn-ea"/>
            </a:endParaRPr>
          </a:p>
          <a:p>
            <a:endParaRPr lang="en-US" altLang="zh-CN" sz="3200" b="1" dirty="0">
              <a:solidFill>
                <a:schemeClr val="bg1"/>
              </a:solidFill>
              <a:sym typeface="+mn-ea"/>
            </a:endParaRPr>
          </a:p>
          <a:p>
            <a:endParaRPr lang="zh-CN" altLang="en-US" sz="3200" b="1" dirty="0">
              <a:solidFill>
                <a:schemeClr val="bg1"/>
              </a:solidFill>
              <a:sym typeface="+mn-ea"/>
            </a:endParaRPr>
          </a:p>
          <a:p>
            <a:endParaRPr lang="zh-CN" altLang="en-US" sz="3200" b="1" dirty="0">
              <a:solidFill>
                <a:schemeClr val="bg1"/>
              </a:solidFill>
              <a:sym typeface="+mn-ea"/>
            </a:endParaRPr>
          </a:p>
          <a:p>
            <a:endParaRPr lang="zh-CN" altLang="en-US" sz="32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9" name="图片 8" descr="t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097" y="1118890"/>
            <a:ext cx="2534827" cy="31189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DF9173D-EF4C-40E0-92E4-6C971F462C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685" y="1181053"/>
            <a:ext cx="5563788" cy="3196637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82762" y="190465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一些简单</a:t>
              </a:r>
            </a:p>
            <a:p>
              <a:pPr algn="ctr"/>
              <a:r>
                <a:rPr lang="zh-CN" altLang="en-US" sz="3600" b="1">
                  <a:solidFill>
                    <a:schemeClr val="bg1"/>
                  </a:solidFill>
                  <a:cs typeface="+mn-ea"/>
                  <a:sym typeface="+mn-lt"/>
                </a:rPr>
                <a:t>处理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529330" y="191770"/>
            <a:ext cx="8642985" cy="637476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695182" y="380442"/>
            <a:ext cx="8292465" cy="574167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添加白噪声</a:t>
            </a:r>
          </a:p>
          <a:p>
            <a:endParaRPr lang="zh-CN" altLang="en-US" sz="32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D2DC3DC-001A-4080-9736-9EA8BB6E7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96" y="1265464"/>
            <a:ext cx="8231458" cy="4612821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2739</Words>
  <Application>Microsoft Office PowerPoint</Application>
  <PresentationFormat>宽屏</PresentationFormat>
  <Paragraphs>421</Paragraphs>
  <Slides>66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66</vt:i4>
      </vt:variant>
    </vt:vector>
  </HeadingPairs>
  <TitlesOfParts>
    <vt:vector size="76" baseType="lpstr">
      <vt:lpstr>等线</vt:lpstr>
      <vt:lpstr>宋体</vt:lpstr>
      <vt:lpstr>微软雅黑</vt:lpstr>
      <vt:lpstr>Arial</vt:lpstr>
      <vt:lpstr>Impact</vt:lpstr>
      <vt:lpstr>Times New Roman</vt:lpstr>
      <vt:lpstr>Wingdings</vt:lpstr>
      <vt:lpstr>第一PPT，www.1ppt.com</vt:lpstr>
      <vt:lpstr>位图图像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</dc:title>
  <dc:creator>第一PPT</dc:creator>
  <cp:keywords>www.1ppt.com</cp:keywords>
  <dc:description>www.1ppt.com</dc:description>
  <cp:lastModifiedBy>Sun Shun</cp:lastModifiedBy>
  <cp:revision>2061</cp:revision>
  <dcterms:created xsi:type="dcterms:W3CDTF">2017-07-07T15:43:00Z</dcterms:created>
  <dcterms:modified xsi:type="dcterms:W3CDTF">2022-04-27T01:10:15Z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