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ebp" ContentType="image/webp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60"/>
  </p:notesMasterIdLst>
  <p:sldIdLst>
    <p:sldId id="256" r:id="rId3"/>
    <p:sldId id="1231" r:id="rId4"/>
    <p:sldId id="1100" r:id="rId5"/>
    <p:sldId id="1101" r:id="rId6"/>
    <p:sldId id="1086" r:id="rId7"/>
    <p:sldId id="1160" r:id="rId8"/>
    <p:sldId id="1192" r:id="rId9"/>
    <p:sldId id="1195" r:id="rId10"/>
    <p:sldId id="1197" r:id="rId11"/>
    <p:sldId id="1253" r:id="rId12"/>
    <p:sldId id="1198" r:id="rId13"/>
    <p:sldId id="1199" r:id="rId14"/>
    <p:sldId id="1200" r:id="rId15"/>
    <p:sldId id="1236" r:id="rId16"/>
    <p:sldId id="1237" r:id="rId17"/>
    <p:sldId id="1247" r:id="rId18"/>
    <p:sldId id="1238" r:id="rId19"/>
    <p:sldId id="1239" r:id="rId20"/>
    <p:sldId id="1240" r:id="rId21"/>
    <p:sldId id="1241" r:id="rId22"/>
    <p:sldId id="1242" r:id="rId23"/>
    <p:sldId id="1243" r:id="rId24"/>
    <p:sldId id="1244" r:id="rId25"/>
    <p:sldId id="1245" r:id="rId26"/>
    <p:sldId id="1246" r:id="rId27"/>
    <p:sldId id="1256" r:id="rId28"/>
    <p:sldId id="1201" r:id="rId29"/>
    <p:sldId id="1206" r:id="rId30"/>
    <p:sldId id="1207" r:id="rId31"/>
    <p:sldId id="1208" r:id="rId32"/>
    <p:sldId id="1209" r:id="rId33"/>
    <p:sldId id="1211" r:id="rId34"/>
    <p:sldId id="1254" r:id="rId35"/>
    <p:sldId id="1255" r:id="rId36"/>
    <p:sldId id="1248" r:id="rId37"/>
    <p:sldId id="1249" r:id="rId38"/>
    <p:sldId id="1212" r:id="rId39"/>
    <p:sldId id="1213" r:id="rId40"/>
    <p:sldId id="1214" r:id="rId41"/>
    <p:sldId id="1215" r:id="rId42"/>
    <p:sldId id="1251" r:id="rId43"/>
    <p:sldId id="1250" r:id="rId44"/>
    <p:sldId id="1220" r:id="rId45"/>
    <p:sldId id="1257" r:id="rId46"/>
    <p:sldId id="1258" r:id="rId47"/>
    <p:sldId id="1218" r:id="rId48"/>
    <p:sldId id="1259" r:id="rId49"/>
    <p:sldId id="1260" r:id="rId50"/>
    <p:sldId id="1261" r:id="rId51"/>
    <p:sldId id="397" r:id="rId52"/>
    <p:sldId id="1233" r:id="rId53"/>
    <p:sldId id="1262" r:id="rId54"/>
    <p:sldId id="1263" r:id="rId55"/>
    <p:sldId id="1264" r:id="rId56"/>
    <p:sldId id="1265" r:id="rId57"/>
    <p:sldId id="1232" r:id="rId58"/>
    <p:sldId id="297" r:id="rId59"/>
  </p:sldIdLst>
  <p:sldSz cx="12192000" cy="6858000"/>
  <p:notesSz cx="6858000" cy="9144000"/>
  <p:custDataLst>
    <p:tags r:id="rId6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4">
          <p15:clr>
            <a:srgbClr val="A4A3A4"/>
          </p15:clr>
        </p15:guide>
        <p15:guide id="2" pos="3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" y="332"/>
      </p:cViewPr>
      <p:guideLst>
        <p:guide orient="horz" pos="2284"/>
        <p:guide pos="39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tags" Target="tags/tag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F67BC-BC70-47E3-9920-B32EAADB9F16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38958-0A5F-41DA-A109-3DA1F62D05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38958-0A5F-41DA-A109-3DA1F62D05D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38958-0A5F-41DA-A109-3DA1F62D05D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38958-0A5F-41DA-A109-3DA1F62D05D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38958-0A5F-41DA-A109-3DA1F62D05D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38958-0A5F-41DA-A109-3DA1F62D05D6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38958-0A5F-41DA-A109-3DA1F62D05D6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B2F22-0944-424B-9BD8-5F22975B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2F744B-B3CD-4985-BD6C-E0B1CA36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F99-D9B5-4841-8E99-82EDFBBE892E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F6D642-8B16-4196-96E8-A3BEDF98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86B0B1-499B-4ECF-918D-A5AF1AB8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F34D-3BA9-49E2-ABDB-BD8478F50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98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B16C9D-6597-4250-B4B2-19668764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F99-D9B5-4841-8E99-82EDFBBE892E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25E70D-6A77-4088-BBFF-531D0446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7DAE56-2038-4B65-A986-64C2CBB4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F34D-3BA9-49E2-ABDB-BD8478F50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04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C544A-85E4-423B-B587-42EB718F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7C5D0-D6EA-4BEE-B3F5-FA9AEEF28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3CED39-FE7D-4968-BE36-F98ECF830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0DDA65-8F33-499C-8765-9AC926A9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F99-D9B5-4841-8E99-82EDFBBE892E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7DE346-77E9-4570-B440-8538EEF6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251B53-1348-4FB7-AF17-CEC23349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F34D-3BA9-49E2-ABDB-BD8478F50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32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555E9-B6AB-4784-B6AE-5CB60959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2D1C2B-2FCE-4A10-AEBA-7E52ADC52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8259B8-D163-4D8C-BEBA-1BB90CD0D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1147F-B12A-41DF-865A-F55E6659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F99-D9B5-4841-8E99-82EDFBBE892E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5B4165-4970-4898-A220-43FD5079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04F804-5BE4-458D-9C1E-320AEB71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F34D-3BA9-49E2-ABDB-BD8478F50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82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D8CD8-74DF-4EB2-B383-C9924EB8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38E2AC-0F49-42E1-B995-01FF591CC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1228A-C8BF-4476-9DF8-159B1F94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F99-D9B5-4841-8E99-82EDFBBE892E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A0D80-90D2-4563-8C45-9B1CEB49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A448C-5A86-434C-9F66-55E2203C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F34D-3BA9-49E2-ABDB-BD8478F50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66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705902-011B-40F2-9E1B-B3144882B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60BB5-F10D-4753-B529-36B4CD486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F1058-7C07-42F1-9AFE-EC63E7D7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F99-D9B5-4841-8E99-82EDFBBE892E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37DCE-8B81-4BAC-BCC6-11A47D33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B7312-D1A0-434B-9940-F9A6034D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F34D-3BA9-49E2-ABDB-BD8478F50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9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92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2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26640" y="0"/>
            <a:ext cx="977986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23215" y="183053"/>
            <a:ext cx="579120" cy="528320"/>
            <a:chOff x="3667760" y="203200"/>
            <a:chExt cx="579120" cy="528320"/>
          </a:xfrm>
        </p:grpSpPr>
        <p:sp>
          <p:nvSpPr>
            <p:cNvPr id="4" name="矩形 3"/>
            <p:cNvSpPr/>
            <p:nvPr/>
          </p:nvSpPr>
          <p:spPr>
            <a:xfrm>
              <a:off x="3667760" y="203200"/>
              <a:ext cx="447040" cy="4470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830320" y="314960"/>
              <a:ext cx="416560" cy="41656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10"/>
          <p:cNvSpPr txBox="1"/>
          <p:nvPr userDrawn="1"/>
        </p:nvSpPr>
        <p:spPr>
          <a:xfrm>
            <a:off x="1995805" y="1332230"/>
            <a:ext cx="9892665" cy="5525770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 eaLnBrk="1" hangingPunct="1">
              <a:buFont typeface="Wingdings" panose="05000000000000000000" charset="0"/>
              <a:buChar char="Ø"/>
              <a:defRPr/>
            </a:pP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了解中文信息处理领域的主要工作内容。</a:t>
            </a:r>
          </a:p>
          <a:p>
            <a:pPr marL="1200150" lvl="1" indent="-742950" algn="l" eaLnBrk="1" hangingPunct="1">
              <a:buFont typeface="Wingdings" panose="05000000000000000000" charset="0"/>
              <a:buChar char="Ø"/>
              <a:defRPr/>
            </a:pP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1</a:t>
            </a:r>
          </a:p>
          <a:p>
            <a:pPr marL="1200150" lvl="1" indent="-742950" algn="l" eaLnBrk="1" hangingPunct="1">
              <a:buFont typeface="Wingdings" panose="05000000000000000000" charset="0"/>
              <a:buChar char="Ø"/>
              <a:defRPr/>
            </a:pP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2</a:t>
            </a:r>
          </a:p>
          <a:p>
            <a:pPr marL="1200150" lvl="1" indent="-742950" algn="l" eaLnBrk="1" hangingPunct="1">
              <a:buFont typeface="Wingdings" panose="05000000000000000000" charset="0"/>
              <a:buChar char="Ø"/>
              <a:defRPr/>
            </a:pP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  <a:p>
            <a:pPr marL="742950" indent="-742950" algn="l" eaLnBrk="1" hangingPunct="1">
              <a:buFont typeface="Wingdings" panose="05000000000000000000" charset="0"/>
              <a:buChar char="Ø"/>
              <a:defRPr/>
            </a:pP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了解中文信息处理的基础原理。</a:t>
            </a:r>
            <a:endParaRPr lang="zh-CN" altLang="en-US" sz="4400" b="1" dirty="0">
              <a:solidFill>
                <a:schemeClr val="bg1"/>
              </a:solidFill>
            </a:endParaRPr>
          </a:p>
          <a:p>
            <a:pPr marL="742950" indent="-742950" algn="l" eaLnBrk="1" hangingPunct="1">
              <a:buFont typeface="Wingdings" panose="05000000000000000000" charset="0"/>
              <a:buChar char="Ø"/>
              <a:defRPr/>
            </a:pP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熟悉一些中文信息处理工具和语料库。</a:t>
            </a:r>
            <a:endParaRPr lang="zh-CN" altLang="en-US" sz="4400" b="1" dirty="0">
              <a:solidFill>
                <a:schemeClr val="bg1"/>
              </a:solidFill>
            </a:endParaRPr>
          </a:p>
          <a:p>
            <a:pPr marL="742950" indent="-742950" algn="l" eaLnBrk="1" hangingPunct="1">
              <a:buFont typeface="Wingdings" panose="05000000000000000000" charset="0"/>
              <a:buChar char="Ø"/>
              <a:defRPr/>
            </a:pP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掌握中文信息处理的一些基础操作。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ea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-697865" y="3227705"/>
            <a:ext cx="8775065" cy="3370580"/>
          </a:xfrm>
          <a:prstGeom prst="rect">
            <a:avLst/>
          </a:prstGeom>
          <a:solidFill>
            <a:schemeClr val="lt1">
              <a:alpha val="38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70424-3DBE-4E16-B045-027F9777C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F14C28-0EE6-487A-AC74-4DAE20C33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9E229-98C2-4A35-8D59-EE987665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F99-D9B5-4841-8E99-82EDFBBE892E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705B2-62D6-4941-9215-26F8485D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8B67B-A607-4F60-A68F-955F1D84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F34D-3BA9-49E2-ABDB-BD8478F50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23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347D9-71D5-454B-80AA-15042F17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72319-0049-460E-A73D-D036685C3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DBAF1-D3C9-4F8D-8FDE-396A5D34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F99-D9B5-4841-8E99-82EDFBBE892E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BA80A-9A7B-49B6-BE4B-B6F93AB5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68D41-4099-43E0-A951-40577536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F34D-3BA9-49E2-ABDB-BD8478F50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38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AB56E-2A55-4CD5-8D5B-9FE9C028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211377-B0AE-4CEC-94DD-1AC28A0BB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23D08-1434-4319-8651-86A5F5F7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F99-D9B5-4841-8E99-82EDFBBE892E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18670-30A1-472B-BB51-BDC968A2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A76C5-38C0-4378-B0C4-D7CDE9A3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F34D-3BA9-49E2-ABDB-BD8478F50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39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C5628-6BA2-4F1F-B3CD-3FC1255C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A0F63-49E8-4004-B1AA-577F5C92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D64FE3-5F32-4DAB-8969-301636114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B4F0F5-0423-41B1-BD78-B2E44EE7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F99-D9B5-4841-8E99-82EDFBBE892E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CC453F-BCA4-4649-832D-6F05824C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86B87D-2B90-4F83-B890-56C5B4F7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F34D-3BA9-49E2-ABDB-BD8478F50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3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37AB1-057E-4AA0-961E-7691004D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DC6A6-4AD8-489B-B1C3-6CA8306B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ACE58E-81B7-4F63-8C87-BF2653F93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FCFFFC-C468-4342-861D-69B038BAC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3ACBA4-7346-46EA-8869-1EF22B947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17C95E-8FA3-403D-AC6A-D414A506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F99-D9B5-4841-8E99-82EDFBBE892E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BBBC13-8D2E-4AF0-820F-4E9F19DC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A64C39-7852-44AE-BA97-249D26B4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F34D-3BA9-49E2-ABDB-BD8478F50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45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3C7EBB-61F4-46D1-B408-D03C1DD1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F7FE80-1BFC-49A3-B36E-0EFE66E15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FD3BF-22F0-49DB-B714-63E41EE81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0F99-D9B5-4841-8E99-82EDFBBE892E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71C58-7EAD-43EF-ADDD-637573B6D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2B5F1-1AB9-4328-A3A6-935B82647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BF34D-3BA9-49E2-ABDB-BD8478F50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90500" y="3652520"/>
            <a:ext cx="956945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60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第四讲 </a:t>
            </a:r>
            <a:endParaRPr lang="zh-CN" altLang="en-US" sz="6000" b="1" spc="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  <a:p>
            <a:pPr algn="ctr">
              <a:defRPr/>
            </a:pPr>
            <a:r>
              <a:rPr lang="zh-CN" altLang="en-US" sz="6000" b="1" spc="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中文分词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-18415" y="580390"/>
            <a:ext cx="77584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8800" b="1" dirty="0">
                <a:solidFill>
                  <a:schemeClr val="bg1"/>
                </a:solidFill>
                <a:latin typeface="+mn-ea"/>
              </a:rPr>
              <a:t>中文信息处理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1845832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正向</a:t>
              </a:r>
            </a:p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最大匹配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7C9BF156-2717-464F-87B8-4F5277729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25" y="50800"/>
            <a:ext cx="488315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7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1845832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逆向</a:t>
              </a:r>
            </a:p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最大匹配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26180" y="108585"/>
            <a:ext cx="8333740" cy="673608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6180" y="108585"/>
            <a:ext cx="8334375" cy="6645275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4100" b="1" dirty="0">
                <a:solidFill>
                  <a:schemeClr val="bg1"/>
                </a:solidFill>
              </a:rPr>
              <a:t>逆向最大匹配（</a:t>
            </a:r>
            <a:r>
              <a:rPr lang="en-US" altLang="zh-CN" sz="4100" b="1" dirty="0">
                <a:solidFill>
                  <a:schemeClr val="bg1"/>
                </a:solidFill>
              </a:rPr>
              <a:t>The Reserve Maxismum Match</a:t>
            </a:r>
            <a:r>
              <a:rPr lang="zh-CN" altLang="en-US" sz="4100" b="1" dirty="0">
                <a:solidFill>
                  <a:schemeClr val="bg1"/>
                </a:solidFill>
              </a:rPr>
              <a:t>）</a:t>
            </a:r>
          </a:p>
          <a:p>
            <a:pPr indent="-571500">
              <a:lnSpc>
                <a:spcPct val="12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4100" b="1" dirty="0">
                <a:solidFill>
                  <a:schemeClr val="bg1"/>
                </a:solidFill>
                <a:sym typeface="+mn-ea"/>
              </a:rPr>
              <a:t>苗夺谦 等（</a:t>
            </a:r>
            <a:r>
              <a:rPr lang="en-US" altLang="zh-CN" sz="4100" b="1" dirty="0">
                <a:solidFill>
                  <a:schemeClr val="bg1"/>
                </a:solidFill>
                <a:sym typeface="+mn-ea"/>
              </a:rPr>
              <a:t>2015:47</a:t>
            </a:r>
            <a:r>
              <a:rPr lang="zh-CN" altLang="en-US" sz="4100" b="1" dirty="0">
                <a:solidFill>
                  <a:schemeClr val="bg1"/>
                </a:solidFill>
                <a:sym typeface="+mn-ea"/>
              </a:rPr>
              <a:t>）介绍其思路：</a:t>
            </a:r>
          </a:p>
          <a:p>
            <a:pPr marL="571500" indent="-571500">
              <a:lnSpc>
                <a:spcPct val="12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endParaRPr lang="zh-CN" altLang="en-US" sz="3600" b="1" dirty="0">
              <a:solidFill>
                <a:schemeClr val="bg1"/>
              </a:solidFill>
            </a:endParaRPr>
          </a:p>
          <a:p>
            <a:pPr lvl="1" indent="0">
              <a:lnSpc>
                <a:spcPct val="12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输入：带切分的字串</a:t>
            </a:r>
            <a:r>
              <a:rPr lang="en-US" altLang="zh-CN" sz="3600" b="1" dirty="0">
                <a:solidFill>
                  <a:schemeClr val="bg1"/>
                </a:solidFill>
              </a:rPr>
              <a:t>S</a:t>
            </a:r>
            <a:r>
              <a:rPr lang="zh-CN" altLang="en-US" sz="3600" b="1" dirty="0">
                <a:solidFill>
                  <a:schemeClr val="bg1"/>
                </a:solidFill>
              </a:rPr>
              <a:t>，最大词长</a:t>
            </a:r>
            <a:r>
              <a:rPr lang="en-US" altLang="zh-CN" sz="3600" b="1" dirty="0">
                <a:solidFill>
                  <a:schemeClr val="bg1"/>
                </a:solidFill>
              </a:rPr>
              <a:t>L</a:t>
            </a:r>
            <a:r>
              <a:rPr lang="zh-CN" altLang="en-US" sz="3600" b="1" dirty="0">
                <a:solidFill>
                  <a:schemeClr val="bg1"/>
                </a:solidFill>
              </a:rPr>
              <a:t>；</a:t>
            </a:r>
          </a:p>
          <a:p>
            <a:pPr lvl="1" indent="0">
              <a:lnSpc>
                <a:spcPct val="12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输出：切分后的词串</a:t>
            </a:r>
            <a:r>
              <a:rPr lang="en-US" altLang="zh-CN" sz="3600" b="1" dirty="0">
                <a:solidFill>
                  <a:schemeClr val="bg1"/>
                </a:solidFill>
              </a:rPr>
              <a:t>S'</a:t>
            </a:r>
          </a:p>
          <a:p>
            <a:pPr marL="1200150" lvl="1" indent="-7429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600" b="1" dirty="0">
                <a:solidFill>
                  <a:schemeClr val="bg1"/>
                </a:solidFill>
              </a:rPr>
              <a:t>令</a:t>
            </a:r>
            <a:r>
              <a:rPr lang="en-US" altLang="zh-CN" sz="3600" b="1" dirty="0">
                <a:solidFill>
                  <a:schemeClr val="bg1"/>
                </a:solidFill>
              </a:rPr>
              <a:t>p</a:t>
            </a:r>
            <a:r>
              <a:rPr lang="zh-CN" altLang="en-US" sz="3600" b="1" dirty="0">
                <a:solidFill>
                  <a:schemeClr val="bg1"/>
                </a:solidFill>
              </a:rPr>
              <a:t>指向</a:t>
            </a:r>
            <a:r>
              <a:rPr lang="en-US" altLang="zh-CN" sz="3600" b="1" dirty="0">
                <a:solidFill>
                  <a:schemeClr val="bg1"/>
                </a:solidFill>
              </a:rPr>
              <a:t>S</a:t>
            </a:r>
            <a:r>
              <a:rPr lang="zh-CN" altLang="en-US" sz="3600" b="1" dirty="0">
                <a:solidFill>
                  <a:schemeClr val="bg1"/>
                </a:solidFill>
              </a:rPr>
              <a:t>尾部，</a:t>
            </a:r>
            <a:r>
              <a:rPr lang="en-US" altLang="zh-CN" sz="3600" b="1" dirty="0">
                <a:solidFill>
                  <a:schemeClr val="bg1"/>
                </a:solidFill>
              </a:rPr>
              <a:t>S’</a:t>
            </a:r>
            <a:r>
              <a:rPr lang="zh-CN" altLang="en-US" sz="3600" b="1" dirty="0">
                <a:solidFill>
                  <a:schemeClr val="bg1"/>
                </a:solidFill>
              </a:rPr>
              <a:t>初始化为空；</a:t>
            </a:r>
          </a:p>
          <a:p>
            <a:pPr marL="1200150" lvl="1" indent="-7429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600" b="1" dirty="0">
                <a:solidFill>
                  <a:schemeClr val="bg1"/>
                </a:solidFill>
              </a:rPr>
              <a:t>计算从</a:t>
            </a:r>
            <a:r>
              <a:rPr lang="en-US" altLang="zh-CN" sz="3600" b="1" dirty="0">
                <a:solidFill>
                  <a:schemeClr val="bg1"/>
                </a:solidFill>
              </a:rPr>
              <a:t>S</a:t>
            </a:r>
            <a:r>
              <a:rPr lang="zh-CN" altLang="en-US" sz="3600" b="1" dirty="0">
                <a:solidFill>
                  <a:schemeClr val="bg1"/>
                </a:solidFill>
              </a:rPr>
              <a:t>首部到</a:t>
            </a:r>
            <a:r>
              <a:rPr lang="en-US" altLang="zh-CN" sz="3600" b="1" dirty="0">
                <a:solidFill>
                  <a:schemeClr val="bg1"/>
                </a:solidFill>
              </a:rPr>
              <a:t>p</a:t>
            </a:r>
            <a:r>
              <a:rPr lang="zh-CN" altLang="en-US" sz="3600" b="1" dirty="0">
                <a:solidFill>
                  <a:schemeClr val="bg1"/>
                </a:solidFill>
              </a:rPr>
              <a:t>的字串长度</a:t>
            </a:r>
            <a:r>
              <a:rPr lang="en-US" altLang="zh-CN" sz="3600" b="1" dirty="0">
                <a:solidFill>
                  <a:schemeClr val="bg1"/>
                </a:solidFill>
              </a:rPr>
              <a:t>len</a:t>
            </a:r>
            <a:r>
              <a:rPr lang="zh-CN" altLang="en-US" sz="3600" b="1" dirty="0">
                <a:solidFill>
                  <a:schemeClr val="bg1"/>
                </a:solidFill>
              </a:rPr>
              <a:t>；</a:t>
            </a:r>
          </a:p>
          <a:p>
            <a:pPr marL="1200150" lvl="1" indent="-7429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600" b="1" dirty="0">
                <a:solidFill>
                  <a:schemeClr val="bg1"/>
                </a:solidFill>
              </a:rPr>
              <a:t>如果</a:t>
            </a:r>
            <a:r>
              <a:rPr lang="en-US" altLang="zh-CN" sz="3600" b="1" dirty="0">
                <a:solidFill>
                  <a:schemeClr val="bg1"/>
                </a:solidFill>
              </a:rPr>
              <a:t>len=0</a:t>
            </a:r>
            <a:r>
              <a:rPr lang="zh-CN" altLang="en-US" sz="3600" b="1" dirty="0">
                <a:solidFill>
                  <a:schemeClr val="bg1"/>
                </a:solidFill>
              </a:rPr>
              <a:t>，则跳至步骤</a:t>
            </a:r>
            <a:r>
              <a:rPr lang="en-US" altLang="zh-CN" sz="3600" b="1" dirty="0">
                <a:solidFill>
                  <a:schemeClr val="bg1"/>
                </a:solidFill>
              </a:rPr>
              <a:t>6</a:t>
            </a:r>
            <a:r>
              <a:rPr lang="zh-CN" altLang="en-US" sz="3600" b="1" dirty="0">
                <a:solidFill>
                  <a:schemeClr val="bg1"/>
                </a:solidFill>
              </a:rPr>
              <a:t>；</a:t>
            </a:r>
          </a:p>
          <a:p>
            <a:pPr marL="1200150" lvl="1" indent="-7429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600" b="1" dirty="0">
                <a:solidFill>
                  <a:schemeClr val="bg1"/>
                </a:solidFill>
              </a:rPr>
              <a:t>如果</a:t>
            </a:r>
            <a:r>
              <a:rPr lang="en-US" altLang="zh-CN" sz="3600" b="1" dirty="0">
                <a:solidFill>
                  <a:schemeClr val="bg1"/>
                </a:solidFill>
              </a:rPr>
              <a:t>len≥L</a:t>
            </a:r>
            <a:r>
              <a:rPr lang="zh-CN" altLang="en-US" sz="3600" b="1" dirty="0">
                <a:solidFill>
                  <a:schemeClr val="bg1"/>
                </a:solidFill>
              </a:rPr>
              <a:t>，则令</a:t>
            </a:r>
            <a:r>
              <a:rPr lang="en-US" altLang="zh-CN" sz="3600" b="1" dirty="0">
                <a:solidFill>
                  <a:schemeClr val="bg1"/>
                </a:solidFill>
              </a:rPr>
              <a:t>len=L</a:t>
            </a:r>
            <a:r>
              <a:rPr lang="zh-CN" altLang="en-US" sz="3600" b="1" dirty="0">
                <a:solidFill>
                  <a:schemeClr val="bg1"/>
                </a:solidFill>
              </a:rPr>
              <a:t>；</a:t>
            </a:r>
          </a:p>
          <a:p>
            <a:pPr marL="1200150" lvl="1" indent="-7429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600" b="1" dirty="0">
                <a:solidFill>
                  <a:schemeClr val="bg1"/>
                </a:solidFill>
              </a:rPr>
              <a:t>令</a:t>
            </a:r>
            <a:r>
              <a:rPr lang="en-US" altLang="zh-CN" sz="3600" b="1" dirty="0">
                <a:solidFill>
                  <a:schemeClr val="bg1"/>
                </a:solidFill>
              </a:rPr>
              <a:t>i</a:t>
            </a:r>
            <a:r>
              <a:rPr lang="zh-CN" altLang="en-US" sz="3600" b="1" dirty="0">
                <a:solidFill>
                  <a:schemeClr val="bg1"/>
                </a:solidFill>
              </a:rPr>
              <a:t>从</a:t>
            </a:r>
            <a:r>
              <a:rPr lang="en-US" altLang="zh-CN" sz="3600" b="1" dirty="0">
                <a:solidFill>
                  <a:schemeClr val="bg1"/>
                </a:solidFill>
              </a:rPr>
              <a:t>len</a:t>
            </a:r>
            <a:r>
              <a:rPr lang="zh-CN" altLang="en-US" sz="3600" b="1" dirty="0">
                <a:solidFill>
                  <a:schemeClr val="bg1"/>
                </a:solidFill>
              </a:rPr>
              <a:t>到</a:t>
            </a: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r>
              <a:rPr lang="zh-CN" altLang="en-US" sz="3600" b="1" dirty="0">
                <a:solidFill>
                  <a:schemeClr val="bg1"/>
                </a:solidFill>
              </a:rPr>
              <a:t>，在</a:t>
            </a:r>
            <a:r>
              <a:rPr lang="en-US" altLang="zh-CN" sz="3600" b="1" dirty="0">
                <a:solidFill>
                  <a:schemeClr val="bg1"/>
                </a:solidFill>
              </a:rPr>
              <a:t>p</a:t>
            </a:r>
            <a:r>
              <a:rPr lang="zh-CN" altLang="en-US" sz="3600" b="1" dirty="0">
                <a:solidFill>
                  <a:schemeClr val="bg1"/>
                </a:solidFill>
              </a:rPr>
              <a:t>之前提出长度为</a:t>
            </a:r>
            <a:r>
              <a:rPr lang="en-US" altLang="zh-CN" sz="3600" b="1" dirty="0">
                <a:solidFill>
                  <a:schemeClr val="bg1"/>
                </a:solidFill>
              </a:rPr>
              <a:t>i</a:t>
            </a:r>
            <a:r>
              <a:rPr lang="zh-CN" altLang="en-US" sz="3600" b="1" dirty="0">
                <a:solidFill>
                  <a:schemeClr val="bg1"/>
                </a:solidFill>
              </a:rPr>
              <a:t>的字符串</a:t>
            </a:r>
            <a:r>
              <a:rPr lang="en-US" altLang="zh-CN" sz="3600" b="1" dirty="0">
                <a:solidFill>
                  <a:schemeClr val="bg1"/>
                </a:solidFill>
              </a:rPr>
              <a:t>t</a:t>
            </a:r>
            <a:r>
              <a:rPr lang="zh-CN" altLang="en-US" sz="3600" b="1" dirty="0">
                <a:solidFill>
                  <a:schemeClr val="bg1"/>
                </a:solidFill>
              </a:rPr>
              <a:t>，如果</a:t>
            </a:r>
            <a:r>
              <a:rPr lang="en-US" altLang="zh-CN" sz="3600" b="1" dirty="0">
                <a:solidFill>
                  <a:schemeClr val="bg1"/>
                </a:solidFill>
              </a:rPr>
              <a:t>t</a:t>
            </a:r>
            <a:r>
              <a:rPr lang="zh-CN" altLang="en-US" sz="3600" b="1" dirty="0">
                <a:solidFill>
                  <a:schemeClr val="bg1"/>
                </a:solidFill>
              </a:rPr>
              <a:t>是词（含单字），则在</a:t>
            </a:r>
            <a:r>
              <a:rPr lang="en-US" altLang="zh-CN" sz="3600" b="1" dirty="0">
                <a:solidFill>
                  <a:schemeClr val="bg1"/>
                </a:solidFill>
              </a:rPr>
              <a:t>S'</a:t>
            </a:r>
            <a:r>
              <a:rPr lang="zh-CN" altLang="en-US" sz="3600" b="1" dirty="0">
                <a:solidFill>
                  <a:schemeClr val="bg1"/>
                </a:solidFill>
              </a:rPr>
              <a:t>首部插入</a:t>
            </a:r>
            <a:r>
              <a:rPr lang="en-US" altLang="zh-CN" sz="3600" b="1" dirty="0">
                <a:solidFill>
                  <a:schemeClr val="bg1"/>
                </a:solidFill>
              </a:rPr>
              <a:t>t</a:t>
            </a:r>
            <a:r>
              <a:rPr lang="zh-CN" altLang="en-US" sz="3600" b="1" dirty="0">
                <a:solidFill>
                  <a:schemeClr val="bg1"/>
                </a:solidFill>
              </a:rPr>
              <a:t>和切分标示符，且</a:t>
            </a:r>
            <a:r>
              <a:rPr lang="en-US" altLang="zh-CN" sz="3600" b="1" dirty="0">
                <a:solidFill>
                  <a:schemeClr val="bg1"/>
                </a:solidFill>
              </a:rPr>
              <a:t>p</a:t>
            </a:r>
            <a:r>
              <a:rPr lang="zh-CN" altLang="en-US" sz="3600" b="1" dirty="0">
                <a:solidFill>
                  <a:schemeClr val="bg1"/>
                </a:solidFill>
              </a:rPr>
              <a:t>前移</a:t>
            </a:r>
            <a:r>
              <a:rPr lang="en-US" altLang="zh-CN" sz="3600" b="1" dirty="0">
                <a:solidFill>
                  <a:schemeClr val="bg1"/>
                </a:solidFill>
              </a:rPr>
              <a:t>i</a:t>
            </a:r>
            <a:r>
              <a:rPr lang="zh-CN" altLang="en-US" sz="3600" b="1" dirty="0">
                <a:solidFill>
                  <a:schemeClr val="bg1"/>
                </a:solidFill>
              </a:rPr>
              <a:t>个字的长度，返回步骤</a:t>
            </a: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r>
              <a:rPr lang="zh-CN" altLang="en-US" sz="3600" b="1" dirty="0">
                <a:solidFill>
                  <a:schemeClr val="bg1"/>
                </a:solidFill>
              </a:rPr>
              <a:t>；</a:t>
            </a:r>
          </a:p>
          <a:p>
            <a:pPr marL="1200150" lvl="1" indent="-7429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600" b="1" dirty="0">
                <a:solidFill>
                  <a:schemeClr val="bg1"/>
                </a:solidFill>
              </a:rPr>
              <a:t>返回切分后得到的字串</a:t>
            </a:r>
            <a:r>
              <a:rPr lang="en-US" altLang="zh-CN" sz="3600" b="1" dirty="0">
                <a:solidFill>
                  <a:schemeClr val="bg1"/>
                </a:solidFill>
              </a:rPr>
              <a:t>S'</a:t>
            </a:r>
            <a:r>
              <a:rPr lang="zh-CN" altLang="en-US" sz="3600" b="1" dirty="0">
                <a:solidFill>
                  <a:schemeClr val="bg1"/>
                </a:solidFill>
              </a:rPr>
              <a:t>。</a:t>
            </a:r>
          </a:p>
          <a:p>
            <a:pPr marL="1028700" lvl="1" indent="-5715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endParaRPr lang="zh-CN" altLang="en-US" sz="3600" b="1" dirty="0">
              <a:solidFill>
                <a:schemeClr val="bg1"/>
              </a:solidFill>
            </a:endParaRPr>
          </a:p>
          <a:p>
            <a:pPr lvl="1" indent="0">
              <a:lnSpc>
                <a:spcPct val="12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举例：五星红旗迎风飘扬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89652" y="1929436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邻近匹配</a:t>
              </a:r>
            </a:p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算法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39515" y="589915"/>
            <a:ext cx="8359140" cy="585152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21125" y="708025"/>
            <a:ext cx="6574790" cy="60064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这是一种改进的最大匹配算法。</a:t>
            </a:r>
          </a:p>
          <a:p>
            <a:pPr marL="1028700" lvl="1" indent="-571500"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bg1"/>
                </a:solidFill>
              </a:rPr>
              <a:t>一般的词典，不论是按语音排序，还是按字形排序，共享相同前字的词都排在一起。可以利用词典的这一特点，加快分词时检索词典的效率（不是每次都从头检到尾）。</a:t>
            </a:r>
          </a:p>
          <a:p>
            <a:pPr marL="1028700" lvl="1" indent="-571500"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bg1"/>
                </a:solidFill>
              </a:rPr>
              <a:t>具体做法是找到词后，再在词典中往后检索该词词长加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的词，如果刚好跟需切分片段的后一个字相同，则无需从头检索，直接标记更长的词形。</a:t>
            </a:r>
          </a:p>
          <a:p>
            <a:pPr marL="1028700" lvl="1" indent="-571500"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bg1"/>
                </a:solidFill>
              </a:rPr>
              <a:t>举例：为奥运会健儿加油啊</a:t>
            </a:r>
          </a:p>
          <a:p>
            <a:pPr marL="1028700" lvl="1" indent="-571500">
              <a:buFont typeface="Wingdings" panose="05000000000000000000" charset="0"/>
              <a:buChar char="Ø"/>
            </a:pP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77156" name="图片 177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513" y="2127885"/>
            <a:ext cx="1520825" cy="3167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89652" y="1929436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最短路径</a:t>
              </a:r>
            </a:p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匹配法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88105" y="419735"/>
            <a:ext cx="7928610" cy="548322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66770" y="601980"/>
            <a:ext cx="8450580" cy="169100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1028700" lvl="1" indent="-571500">
              <a:buFont typeface="Wingdings" panose="05000000000000000000" charset="0"/>
              <a:buChar char="Ø"/>
            </a:pPr>
            <a:r>
              <a:rPr lang="zh-CN" altLang="en-US" sz="3200" b="1" dirty="0">
                <a:solidFill>
                  <a:schemeClr val="bg1"/>
                </a:solidFill>
              </a:rPr>
              <a:t>思路：先找出所有可能的词，然后计算最短路径形成的切分段。</a:t>
            </a:r>
          </a:p>
          <a:p>
            <a:pPr marL="1028700" lvl="1" indent="-571500">
              <a:buFont typeface="Wingdings" panose="05000000000000000000" charset="0"/>
              <a:buChar char="Ø"/>
            </a:pPr>
            <a:r>
              <a:rPr lang="zh-CN" altLang="en-US" sz="3200" b="1" dirty="0">
                <a:solidFill>
                  <a:schemeClr val="bg1"/>
                </a:solidFill>
              </a:rPr>
              <a:t>举例：他的确切地址。</a:t>
            </a:r>
          </a:p>
        </p:txBody>
      </p:sp>
      <p:pic>
        <p:nvPicPr>
          <p:cNvPr id="173060" name="图片 1730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725" y="2174875"/>
            <a:ext cx="4968875" cy="157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3061" name="图片 1730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038" y="2174875"/>
            <a:ext cx="2576512" cy="2808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3062" name="文本框 173061"/>
          <p:cNvSpPr txBox="1"/>
          <p:nvPr/>
        </p:nvSpPr>
        <p:spPr>
          <a:xfrm>
            <a:off x="4094798" y="4072890"/>
            <a:ext cx="4824412" cy="1084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zh-CN" altLang="en-US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最短路径：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</a:rPr>
              <a:t>V</a:t>
            </a:r>
            <a:r>
              <a:rPr lang="en-US" altLang="zh-CN" sz="1300" b="1" dirty="0">
                <a:solidFill>
                  <a:schemeClr val="bg1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</a:rPr>
              <a:t>-V</a:t>
            </a:r>
            <a:r>
              <a:rPr lang="en-US" altLang="zh-CN" sz="1300" b="1" dirty="0">
                <a:solidFill>
                  <a:schemeClr val="bg1"/>
                </a:solidFill>
                <a:latin typeface="Tahoma" panose="020B0604030504040204" pitchFamily="34" charset="0"/>
              </a:rPr>
              <a:t>1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</a:rPr>
              <a:t>-V</a:t>
            </a:r>
            <a:r>
              <a:rPr lang="en-US" altLang="zh-CN" sz="1300" b="1" dirty="0">
                <a:solidFill>
                  <a:schemeClr val="bg1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</a:rPr>
              <a:t>-V</a:t>
            </a:r>
            <a:r>
              <a:rPr lang="en-US" altLang="zh-CN" sz="1300" b="1" dirty="0">
                <a:solidFill>
                  <a:schemeClr val="bg1"/>
                </a:solidFill>
                <a:latin typeface="Tahoma" panose="020B0604030504040204" pitchFamily="34" charset="0"/>
              </a:rPr>
              <a:t>4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</a:rPr>
              <a:t>-V</a:t>
            </a:r>
            <a:r>
              <a:rPr lang="en-US" altLang="zh-CN" sz="1300" b="1" dirty="0">
                <a:solidFill>
                  <a:schemeClr val="bg1"/>
                </a:solidFill>
                <a:latin typeface="Tahoma" panose="020B0604030504040204" pitchFamily="34" charset="0"/>
              </a:rPr>
              <a:t>6</a:t>
            </a:r>
            <a:endParaRPr lang="en-US" altLang="zh-CN" sz="26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zh-CN" altLang="en-US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对应词串：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1300" b="1" dirty="0">
                <a:solidFill>
                  <a:schemeClr val="bg1"/>
                </a:solidFill>
                <a:latin typeface="Tahoma" panose="020B0604030504040204" pitchFamily="34" charset="0"/>
              </a:rPr>
              <a:t>1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/</a:t>
            </a:r>
            <a:r>
              <a:rPr lang="en-US" altLang="zh-CN" sz="18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1300" b="1" dirty="0">
                <a:solidFill>
                  <a:schemeClr val="bg1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/</a:t>
            </a:r>
            <a:r>
              <a:rPr lang="en-US" altLang="zh-CN" sz="18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1300" b="1" dirty="0">
                <a:solidFill>
                  <a:schemeClr val="bg1"/>
                </a:solidFill>
                <a:latin typeface="Tahoma" panose="020B0604030504040204" pitchFamily="34" charset="0"/>
              </a:rPr>
              <a:t>3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1300" b="1" dirty="0">
                <a:solidFill>
                  <a:schemeClr val="bg1"/>
                </a:solidFill>
                <a:latin typeface="Tahoma" panose="020B0604030504040204" pitchFamily="34" charset="0"/>
              </a:rPr>
              <a:t>4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/</a:t>
            </a:r>
            <a:r>
              <a:rPr lang="en-US" altLang="zh-CN" sz="1800" b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1300" b="1" dirty="0">
                <a:solidFill>
                  <a:schemeClr val="bg1"/>
                </a:solidFill>
                <a:latin typeface="Tahoma" panose="020B0604030504040204" pitchFamily="34" charset="0"/>
              </a:rPr>
              <a:t>5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1300" b="1" dirty="0">
                <a:solidFill>
                  <a:schemeClr val="bg1"/>
                </a:solidFill>
                <a:latin typeface="Tahoma" panose="020B0604030504040204" pitchFamily="34" charset="0"/>
              </a:rPr>
              <a:t>6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zh-CN" altLang="en-US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切分结果：他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/ </a:t>
            </a:r>
            <a:r>
              <a:rPr lang="zh-CN" altLang="en-US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的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/ </a:t>
            </a:r>
            <a:r>
              <a:rPr lang="zh-CN" altLang="en-US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确切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/ </a:t>
            </a:r>
            <a:r>
              <a:rPr lang="zh-CN" altLang="en-US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地址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/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A9B278-ED93-4A4E-B2D1-E50624694648}"/>
              </a:ext>
            </a:extLst>
          </p:cNvPr>
          <p:cNvSpPr txBox="1"/>
          <p:nvPr/>
        </p:nvSpPr>
        <p:spPr>
          <a:xfrm>
            <a:off x="4094798" y="5573391"/>
            <a:ext cx="5302793" cy="3195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zh-CN" altLang="en-US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严格说起来，这是一种消歧的手段</a:t>
            </a:r>
            <a:endParaRPr lang="en-US" altLang="zh-CN" sz="2600" dirty="0">
              <a:solidFill>
                <a:schemeClr val="bg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83046" y="2066415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统计分词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88105" y="419735"/>
            <a:ext cx="7928610" cy="548322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00760" y="419735"/>
            <a:ext cx="7651240" cy="54832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基于语料库的统计分词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可以不需要词典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需要语料库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选择语言模型构建分词思路</a:t>
            </a:r>
          </a:p>
        </p:txBody>
      </p:sp>
      <p:grpSp>
        <p:nvGrpSpPr>
          <p:cNvPr id="9" name="组合 6">
            <a:extLst>
              <a:ext uri="{FF2B5EF4-FFF2-40B4-BE49-F238E27FC236}">
                <a16:creationId xmlns:a16="http://schemas.microsoft.com/office/drawing/2014/main" id="{5702A978-1FF6-4676-8484-CBB7633109FA}"/>
              </a:ext>
            </a:extLst>
          </p:cNvPr>
          <p:cNvGrpSpPr/>
          <p:nvPr/>
        </p:nvGrpSpPr>
        <p:grpSpPr>
          <a:xfrm>
            <a:off x="6096000" y="3105974"/>
            <a:ext cx="3060065" cy="2205638"/>
            <a:chOff x="0" y="0"/>
            <a:chExt cx="1400175" cy="1430146"/>
          </a:xfrm>
        </p:grpSpPr>
        <p:sp>
          <p:nvSpPr>
            <p:cNvPr id="11" name="文本框 2">
              <a:extLst>
                <a:ext uri="{FF2B5EF4-FFF2-40B4-BE49-F238E27FC236}">
                  <a16:creationId xmlns:a16="http://schemas.microsoft.com/office/drawing/2014/main" id="{7E0B1831-6A3A-4653-A0B0-91F4BA083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390650" cy="2585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大规模中文语料集</a:t>
              </a:r>
              <a:endPara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37BAD77-F80A-425D-A403-8F45226BE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" y="581025"/>
              <a:ext cx="1371600" cy="2585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训练出相应的语言模型</a:t>
              </a:r>
            </a:p>
          </p:txBody>
        </p:sp>
        <p:sp>
          <p:nvSpPr>
            <p:cNvPr id="14" name="文本框 2">
              <a:extLst>
                <a:ext uri="{FF2B5EF4-FFF2-40B4-BE49-F238E27FC236}">
                  <a16:creationId xmlns:a16="http://schemas.microsoft.com/office/drawing/2014/main" id="{446CFF1A-94E9-4CF5-BB25-81062110B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" y="1171575"/>
              <a:ext cx="1343025" cy="2585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中文分词模块</a:t>
              </a:r>
            </a:p>
          </p:txBody>
        </p:sp>
      </p:grpSp>
      <p:sp>
        <p:nvSpPr>
          <p:cNvPr id="8" name="箭头: 下 7">
            <a:extLst>
              <a:ext uri="{FF2B5EF4-FFF2-40B4-BE49-F238E27FC236}">
                <a16:creationId xmlns:a16="http://schemas.microsoft.com/office/drawing/2014/main" id="{85958D77-24F7-4776-8A6F-4C9EC46F4B21}"/>
              </a:ext>
            </a:extLst>
          </p:cNvPr>
          <p:cNvSpPr/>
          <p:nvPr/>
        </p:nvSpPr>
        <p:spPr>
          <a:xfrm>
            <a:off x="7342515" y="3509365"/>
            <a:ext cx="587851" cy="48779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F67ADF01-15B4-4E5E-94E2-5F7FE674A7C8}"/>
              </a:ext>
            </a:extLst>
          </p:cNvPr>
          <p:cNvSpPr/>
          <p:nvPr/>
        </p:nvSpPr>
        <p:spPr>
          <a:xfrm>
            <a:off x="7342515" y="4420205"/>
            <a:ext cx="587851" cy="48779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28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603" cy="1898015"/>
            <a:chOff x="676275" y="1709058"/>
            <a:chExt cx="1543151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89919" y="205868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马尔可夫链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739515" y="589915"/>
            <a:ext cx="8359140" cy="585152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39357" y="534575"/>
            <a:ext cx="8092642" cy="46433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lvl="0" indent="-45720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马尔可夫链（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Markov Chain, MC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）是一组离散随机变量的集合。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0" indent="-45720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>
              <a:spcBef>
                <a:spcPts val="600"/>
              </a:spcBef>
            </a:pPr>
            <a:r>
              <a:rPr kumimoji="0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      P(X</a:t>
            </a:r>
            <a:r>
              <a:rPr kumimoji="0" lang="en-US" altLang="zh-CN" sz="3200" b="1" i="0" u="none" strike="noStrike" kern="1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t+1</a:t>
            </a:r>
            <a:r>
              <a:rPr kumimoji="0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|X</a:t>
            </a:r>
            <a:r>
              <a:rPr kumimoji="0" lang="en-US" altLang="zh-CN" sz="3200" b="1" i="0" u="none" strike="noStrike" kern="1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t</a:t>
            </a:r>
            <a:r>
              <a:rPr kumimoji="0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,…,X</a:t>
            </a:r>
            <a:r>
              <a:rPr kumimoji="0" lang="en-US" altLang="zh-CN" sz="3200" b="1" i="0" u="none" strike="noStrike" kern="1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1</a:t>
            </a:r>
            <a:r>
              <a:rPr kumimoji="0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)=P(X</a:t>
            </a:r>
            <a:r>
              <a:rPr kumimoji="0" lang="en-US" altLang="zh-CN" sz="3200" b="1" i="0" u="none" strike="noStrike" kern="1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t+1</a:t>
            </a:r>
            <a:r>
              <a:rPr kumimoji="0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|Xt)</a:t>
            </a:r>
          </a:p>
          <a:p>
            <a:pPr>
              <a:spcBef>
                <a:spcPts val="600"/>
              </a:spcBef>
            </a:pPr>
            <a:endParaRPr kumimoji="0" lang="zh-CN" altLang="zh-CN" sz="32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Microsoft Himalaya" panose="01010100010101010101" pitchFamily="2" charset="0"/>
            </a:endParaRPr>
          </a:p>
          <a:p>
            <a:pPr marR="0" lvl="0" indent="-45720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下一个元素的状态，只决定于当前状态，而与过去的状态无关。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15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603" cy="1898015"/>
            <a:chOff x="676275" y="1709058"/>
            <a:chExt cx="1543151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89919" y="205868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马尔可夫链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3074" name="Picture 2" descr="图示&#10;&#10;描述已自动生成">
            <a:extLst>
              <a:ext uri="{FF2B5EF4-FFF2-40B4-BE49-F238E27FC236}">
                <a16:creationId xmlns:a16="http://schemas.microsoft.com/office/drawing/2014/main" id="{BAA8C82F-302A-489D-A1E8-911E0BF0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250" y="158671"/>
            <a:ext cx="6215654" cy="65406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859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4995" y="140424"/>
            <a:ext cx="10772502" cy="660980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3BA01A-16F5-48AA-A56C-896FD21F8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86" y="1930697"/>
            <a:ext cx="10562720" cy="351911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9BA5687-7FFD-423D-9CF8-5D768AB0B42F}"/>
              </a:ext>
            </a:extLst>
          </p:cNvPr>
          <p:cNvSpPr txBox="1"/>
          <p:nvPr/>
        </p:nvSpPr>
        <p:spPr>
          <a:xfrm>
            <a:off x="1494995" y="786575"/>
            <a:ext cx="9649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一个马尔可夫链的场景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22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马尔可夫链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12540" y="1358763"/>
            <a:ext cx="7839460" cy="389146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6746" y="2229760"/>
            <a:ext cx="78394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用来分词？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可作为一种实用的消歧手段。（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n-gram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文法，仍然是基于词表的方法）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以字为单位，不用词表，先训练，后切词？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62400" y="2479675"/>
            <a:ext cx="2750513" cy="1898015"/>
            <a:chOff x="556962" y="1709058"/>
            <a:chExt cx="1755647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556962" y="1839933"/>
              <a:ext cx="1755647" cy="6992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隐含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马尔可夫链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12540" y="149722"/>
            <a:ext cx="8206740" cy="6586358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2540" y="282575"/>
            <a:ext cx="783946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隐含马尔可夫模型（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Hidden Markov Model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HMM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一个马尔可夫链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影响该链的有限个隐藏状态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隐藏意味着不可观测。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545C3B73-1B2C-4B1C-ACD6-B5DBBE521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66" y="2848412"/>
            <a:ext cx="6104048" cy="372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602615" y="541655"/>
            <a:ext cx="4680000" cy="20955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7051040" y="509905"/>
            <a:ext cx="4680000" cy="31750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8"/>
          <p:cNvSpPr txBox="1"/>
          <p:nvPr/>
        </p:nvSpPr>
        <p:spPr>
          <a:xfrm>
            <a:off x="4723765" y="285433"/>
            <a:ext cx="292290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Review</a:t>
            </a:r>
          </a:p>
        </p:txBody>
      </p:sp>
      <p:sp>
        <p:nvSpPr>
          <p:cNvPr id="8" name="矩形 7"/>
          <p:cNvSpPr/>
          <p:nvPr/>
        </p:nvSpPr>
        <p:spPr>
          <a:xfrm>
            <a:off x="1765841" y="1205230"/>
            <a:ext cx="3663409" cy="3862482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3600" b="1" dirty="0"/>
              <a:t>知识库</a:t>
            </a:r>
            <a:endParaRPr lang="en-US" altLang="zh-CN" sz="3600" b="1" dirty="0"/>
          </a:p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3600" b="1" dirty="0"/>
              <a:t>匹配</a:t>
            </a:r>
            <a:endParaRPr lang="en-US" altLang="zh-CN" sz="3600" b="1" dirty="0"/>
          </a:p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3600" b="1" dirty="0"/>
              <a:t>一对一匹配</a:t>
            </a:r>
            <a:endParaRPr lang="en-US" altLang="zh-CN" sz="3600" b="1" dirty="0"/>
          </a:p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3600" b="1" dirty="0"/>
              <a:t>一对多匹配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5EB373-F9D7-4BBF-BA92-D2130F14E2B5}"/>
              </a:ext>
            </a:extLst>
          </p:cNvPr>
          <p:cNvSpPr/>
          <p:nvPr/>
        </p:nvSpPr>
        <p:spPr>
          <a:xfrm>
            <a:off x="6465748" y="1205230"/>
            <a:ext cx="3663409" cy="3862482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3600" b="1" dirty="0"/>
              <a:t>汉字的演变</a:t>
            </a:r>
            <a:endParaRPr lang="en-US" altLang="zh-CN" sz="3600" b="1" dirty="0"/>
          </a:p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3600" b="1" dirty="0"/>
              <a:t>汉字的运动</a:t>
            </a:r>
            <a:endParaRPr lang="en-US" altLang="zh-CN" sz="3600" b="1" dirty="0"/>
          </a:p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3600" b="1" dirty="0"/>
              <a:t>繁简体的对应</a:t>
            </a:r>
            <a:endParaRPr lang="en-US" altLang="zh-CN" sz="3600" b="1" dirty="0"/>
          </a:p>
          <a:p>
            <a:pPr marL="571500" indent="-571500">
              <a:buFont typeface="Wingdings" panose="05000000000000000000" charset="0"/>
              <a:buChar char="Ø"/>
            </a:pPr>
            <a:endParaRPr lang="zh-CN" altLang="en-US" sz="3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13" grpId="0" bldLvl="0" animBg="1"/>
      <p:bldP spid="1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62400" y="2479675"/>
            <a:ext cx="2750513" cy="1898015"/>
            <a:chOff x="556962" y="1709058"/>
            <a:chExt cx="1755647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556962" y="1839933"/>
              <a:ext cx="1755647" cy="6992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隐含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马尔可夫链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12540" y="149722"/>
            <a:ext cx="8206740" cy="6586358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2540" y="282575"/>
            <a:ext cx="783946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可以用五元组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λ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＝（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π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）用来描述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HMM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，或简写为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λ =(π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B)</a:t>
            </a:r>
          </a:p>
          <a:p>
            <a:pPr marL="9144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D9C2191-8590-4984-8718-3A632D0446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729674"/>
              </p:ext>
            </p:extLst>
          </p:nvPr>
        </p:nvGraphicFramePr>
        <p:xfrm>
          <a:off x="4023112" y="1969677"/>
          <a:ext cx="7928515" cy="4216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1356">
                  <a:extLst>
                    <a:ext uri="{9D8B030D-6E8A-4147-A177-3AD203B41FA5}">
                      <a16:colId xmlns:a16="http://schemas.microsoft.com/office/drawing/2014/main" val="1304948075"/>
                    </a:ext>
                  </a:extLst>
                </a:gridCol>
                <a:gridCol w="3056777">
                  <a:extLst>
                    <a:ext uri="{9D8B030D-6E8A-4147-A177-3AD203B41FA5}">
                      <a16:colId xmlns:a16="http://schemas.microsoft.com/office/drawing/2014/main" val="277663847"/>
                    </a:ext>
                  </a:extLst>
                </a:gridCol>
                <a:gridCol w="4260382">
                  <a:extLst>
                    <a:ext uri="{9D8B030D-6E8A-4147-A177-3AD203B41FA5}">
                      <a16:colId xmlns:a16="http://schemas.microsoft.com/office/drawing/2014/main" val="1696505684"/>
                    </a:ext>
                  </a:extLst>
                </a:gridCol>
              </a:tblGrid>
              <a:tr h="757884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u="none" strike="noStrike" kern="100" dirty="0">
                          <a:effectLst/>
                          <a:latin typeface="+mn-ea"/>
                          <a:ea typeface="+mn-ea"/>
                        </a:rPr>
                        <a:t>参数</a:t>
                      </a:r>
                      <a:endParaRPr lang="zh-CN" altLang="en-US" sz="3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u="none" strike="noStrike" kern="100" dirty="0">
                          <a:effectLst/>
                          <a:latin typeface="+mn-ea"/>
                          <a:ea typeface="+mn-ea"/>
                        </a:rPr>
                        <a:t>含义</a:t>
                      </a:r>
                      <a:endParaRPr lang="zh-CN" altLang="en-US" sz="3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u="none" strike="noStrike" kern="100" dirty="0">
                          <a:effectLst/>
                          <a:latin typeface="+mn-ea"/>
                          <a:ea typeface="+mn-ea"/>
                        </a:rPr>
                        <a:t>实例对应</a:t>
                      </a:r>
                      <a:endParaRPr lang="zh-CN" altLang="en-US" sz="3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6350" marB="0"/>
                </a:tc>
                <a:extLst>
                  <a:ext uri="{0D108BD9-81ED-4DB2-BD59-A6C34878D82A}">
                    <a16:rowId xmlns:a16="http://schemas.microsoft.com/office/drawing/2014/main" val="2127840777"/>
                  </a:ext>
                </a:extLst>
              </a:tr>
              <a:tr h="647115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kern="100">
                          <a:effectLst/>
                          <a:latin typeface="+mn-ea"/>
                          <a:ea typeface="+mn-ea"/>
                        </a:rPr>
                        <a:t>N</a:t>
                      </a:r>
                      <a:endParaRPr lang="en-US" altLang="zh-CN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u="none" strike="noStrike" kern="100" dirty="0">
                          <a:effectLst/>
                          <a:latin typeface="+mn-ea"/>
                          <a:ea typeface="+mn-ea"/>
                        </a:rPr>
                        <a:t>状态数目</a:t>
                      </a:r>
                      <a:endParaRPr lang="zh-CN" altLang="en-US" sz="3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u="none" strike="noStrike" kern="100" dirty="0">
                          <a:effectLst/>
                          <a:latin typeface="+mn-ea"/>
                          <a:ea typeface="+mn-ea"/>
                        </a:rPr>
                        <a:t>缸的数目</a:t>
                      </a:r>
                      <a:endParaRPr lang="zh-CN" altLang="en-US" sz="3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6350" marB="0"/>
                </a:tc>
                <a:extLst>
                  <a:ext uri="{0D108BD9-81ED-4DB2-BD59-A6C34878D82A}">
                    <a16:rowId xmlns:a16="http://schemas.microsoft.com/office/drawing/2014/main" val="346059487"/>
                  </a:ext>
                </a:extLst>
              </a:tr>
              <a:tr h="647115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kern="100"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lang="en-US" altLang="zh-CN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u="none" strike="noStrike" kern="100" dirty="0">
                          <a:effectLst/>
                          <a:latin typeface="+mn-ea"/>
                          <a:ea typeface="+mn-ea"/>
                        </a:rPr>
                        <a:t>每个状态可能的观察值数目</a:t>
                      </a:r>
                      <a:endParaRPr lang="zh-CN" altLang="en-US" sz="3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u="none" strike="noStrike" kern="100" dirty="0">
                          <a:effectLst/>
                          <a:latin typeface="+mn-ea"/>
                          <a:ea typeface="+mn-ea"/>
                        </a:rPr>
                        <a:t>彩球颜色数目</a:t>
                      </a:r>
                      <a:endParaRPr lang="zh-CN" altLang="en-US" sz="3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6350" marB="0"/>
                </a:tc>
                <a:extLst>
                  <a:ext uri="{0D108BD9-81ED-4DB2-BD59-A6C34878D82A}">
                    <a16:rowId xmlns:a16="http://schemas.microsoft.com/office/drawing/2014/main" val="2582072616"/>
                  </a:ext>
                </a:extLst>
              </a:tr>
              <a:tr h="759470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kern="10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altLang="zh-CN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u="none" strike="noStrike" kern="100" dirty="0">
                          <a:effectLst/>
                          <a:latin typeface="+mn-ea"/>
                          <a:ea typeface="+mn-ea"/>
                        </a:rPr>
                        <a:t>与时间无关的状态转移概率矩阵</a:t>
                      </a:r>
                      <a:endParaRPr lang="zh-CN" altLang="en-US" sz="3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u="none" strike="noStrike" kern="100" dirty="0">
                          <a:effectLst/>
                          <a:latin typeface="+mn-ea"/>
                          <a:ea typeface="+mn-ea"/>
                        </a:rPr>
                        <a:t>在选定某个缸的情况下，选择另一个缸的概率</a:t>
                      </a:r>
                      <a:endParaRPr lang="zh-CN" altLang="en-US" sz="3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6350" marB="0"/>
                </a:tc>
                <a:extLst>
                  <a:ext uri="{0D108BD9-81ED-4DB2-BD59-A6C34878D82A}">
                    <a16:rowId xmlns:a16="http://schemas.microsoft.com/office/drawing/2014/main" val="981784922"/>
                  </a:ext>
                </a:extLst>
              </a:tr>
              <a:tr h="757884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kern="100">
                          <a:effectLst/>
                          <a:latin typeface="+mn-ea"/>
                          <a:ea typeface="+mn-ea"/>
                        </a:rPr>
                        <a:t>B</a:t>
                      </a:r>
                      <a:endParaRPr lang="en-US" altLang="zh-CN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u="none" strike="noStrike" kern="100" dirty="0">
                          <a:effectLst/>
                          <a:latin typeface="+mn-ea"/>
                          <a:ea typeface="+mn-ea"/>
                        </a:rPr>
                        <a:t>给定状态下，观察值概率分布</a:t>
                      </a:r>
                      <a:endParaRPr lang="zh-CN" altLang="en-US" sz="3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u="none" strike="noStrike" kern="100" dirty="0">
                          <a:effectLst/>
                          <a:latin typeface="+mn-ea"/>
                          <a:ea typeface="+mn-ea"/>
                        </a:rPr>
                        <a:t>每个缸中彩球的颜色分布</a:t>
                      </a:r>
                      <a:endParaRPr lang="zh-CN" altLang="en-US" sz="3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6350" marB="0"/>
                </a:tc>
                <a:extLst>
                  <a:ext uri="{0D108BD9-81ED-4DB2-BD59-A6C34878D82A}">
                    <a16:rowId xmlns:a16="http://schemas.microsoft.com/office/drawing/2014/main" val="3113014251"/>
                  </a:ext>
                </a:extLst>
              </a:tr>
              <a:tr h="647115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kern="100" dirty="0"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1600" b="1" u="none" strike="noStrike" kern="100" dirty="0">
                          <a:effectLst/>
                          <a:latin typeface="+mn-ea"/>
                          <a:ea typeface="+mn-ea"/>
                        </a:rPr>
                        <a:t>i</a:t>
                      </a:r>
                      <a:endParaRPr lang="en-US" altLang="zh-CN" sz="3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u="none" strike="noStrike" kern="100" dirty="0">
                          <a:effectLst/>
                          <a:latin typeface="+mn-ea"/>
                          <a:ea typeface="+mn-ea"/>
                        </a:rPr>
                        <a:t>初始状态空间的概率分布</a:t>
                      </a:r>
                      <a:endParaRPr lang="zh-CN" altLang="en-US" sz="3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u="none" strike="noStrike" kern="100" dirty="0">
                          <a:effectLst/>
                          <a:latin typeface="+mn-ea"/>
                          <a:ea typeface="+mn-ea"/>
                        </a:rPr>
                        <a:t>初始时选择某口缸的概率</a:t>
                      </a:r>
                      <a:endParaRPr lang="zh-CN" altLang="en-US" sz="3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6350" marB="0"/>
                </a:tc>
                <a:extLst>
                  <a:ext uri="{0D108BD9-81ED-4DB2-BD59-A6C34878D82A}">
                    <a16:rowId xmlns:a16="http://schemas.microsoft.com/office/drawing/2014/main" val="3192923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44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62400" y="2479675"/>
            <a:ext cx="2750513" cy="1898015"/>
            <a:chOff x="556962" y="1709058"/>
            <a:chExt cx="1755647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556962" y="1839933"/>
              <a:ext cx="1755647" cy="6992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隐含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马尔可夫链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12540" y="0"/>
            <a:ext cx="8206740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2540" y="282575"/>
            <a:ext cx="8206740" cy="424190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lvl="0" indent="-457200"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我们把观测到的序列称为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系列，隐藏状态，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HMM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模型可以用来估算三种</a:t>
            </a:r>
            <a:r>
              <a:rPr lang="zh-CN" altLang="en-US" sz="3200" b="1" dirty="0">
                <a:solidFill>
                  <a:prstClr val="white"/>
                </a:solidFill>
              </a:rPr>
              <a:t>问系列称为</a:t>
            </a:r>
            <a:r>
              <a:rPr lang="en-US" altLang="zh-CN" sz="3200" b="1" dirty="0">
                <a:solidFill>
                  <a:prstClr val="white"/>
                </a:solidFill>
              </a:rPr>
              <a:t>I</a:t>
            </a:r>
            <a:r>
              <a:rPr lang="zh-CN" altLang="en-US" sz="3200" b="1" dirty="0">
                <a:solidFill>
                  <a:prstClr val="white"/>
                </a:solidFill>
              </a:rPr>
              <a:t>系列题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概率问题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某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个观测序列出现的概率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学习问题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。根据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观测序列，推测出模型三要素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(π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3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解码问题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。已知三要素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(π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以及观测序列，推测隐藏状态序列。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4301536-4B75-4C77-B90A-D2DDC53B7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88" y="4418330"/>
            <a:ext cx="6693244" cy="23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9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62400" y="2479675"/>
            <a:ext cx="2750513" cy="1898015"/>
            <a:chOff x="556962" y="1709058"/>
            <a:chExt cx="1755647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556962" y="1839933"/>
              <a:ext cx="1755647" cy="6992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隐含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马尔可夫链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12540" y="149722"/>
            <a:ext cx="8206740" cy="6586358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896" y="322217"/>
            <a:ext cx="7794104" cy="619034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HMM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中文分词的思路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将文本实际出现的字的序列视作可观测系列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将单字在词中的位置编码作隐藏状态序列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隐藏状态（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）有四种选择（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），单独成词、词首、词中、词尾。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可观测系列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的数目（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）即文本字数。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隐藏状态之间的转移概率（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）即四种状态之间转移的概率。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隐藏状态到可观测项目的发射概率（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）即某单字分别表现为四种状态的概率。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137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62400" y="2479675"/>
            <a:ext cx="2750513" cy="1898015"/>
            <a:chOff x="556962" y="1709058"/>
            <a:chExt cx="1755647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556962" y="1839933"/>
              <a:ext cx="1755647" cy="6992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隐含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马尔可夫链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12540" y="149722"/>
            <a:ext cx="8206740" cy="6586358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896" y="209320"/>
            <a:ext cx="7974104" cy="64989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示例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中文分词是文本处理不可或缺的一步！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中文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文本处理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不可或缺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一步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中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本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或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一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</a:t>
            </a:r>
          </a:p>
          <a:p>
            <a:pPr marL="9144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BEBESBMMEBMMESBE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先做一个学习问题。利用标注好的语料（已经分好词的），训练得到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(π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69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62400" y="2479675"/>
            <a:ext cx="2750513" cy="1898015"/>
            <a:chOff x="556962" y="1709058"/>
            <a:chExt cx="1755647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556962" y="1839933"/>
              <a:ext cx="1755647" cy="6992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隐含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马尔可夫链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12540" y="0"/>
            <a:ext cx="8239874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2539" y="221940"/>
            <a:ext cx="7794104" cy="619034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隐藏状态转移概率（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隐藏状态到可观测项目的发射概率（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BA3763D-7487-42CA-8918-CB3098C742E3}"/>
              </a:ext>
            </a:extLst>
          </p:cNvPr>
          <p:cNvGraphicFramePr/>
          <p:nvPr/>
        </p:nvGraphicFramePr>
        <p:xfrm>
          <a:off x="4049338" y="4270417"/>
          <a:ext cx="7794103" cy="2507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2391">
                  <a:extLst>
                    <a:ext uri="{9D8B030D-6E8A-4147-A177-3AD203B41FA5}">
                      <a16:colId xmlns:a16="http://schemas.microsoft.com/office/drawing/2014/main" val="1142304919"/>
                    </a:ext>
                  </a:extLst>
                </a:gridCol>
                <a:gridCol w="877714">
                  <a:extLst>
                    <a:ext uri="{9D8B030D-6E8A-4147-A177-3AD203B41FA5}">
                      <a16:colId xmlns:a16="http://schemas.microsoft.com/office/drawing/2014/main" val="1976000901"/>
                    </a:ext>
                  </a:extLst>
                </a:gridCol>
                <a:gridCol w="877714">
                  <a:extLst>
                    <a:ext uri="{9D8B030D-6E8A-4147-A177-3AD203B41FA5}">
                      <a16:colId xmlns:a16="http://schemas.microsoft.com/office/drawing/2014/main" val="1719461983"/>
                    </a:ext>
                  </a:extLst>
                </a:gridCol>
                <a:gridCol w="877714">
                  <a:extLst>
                    <a:ext uri="{9D8B030D-6E8A-4147-A177-3AD203B41FA5}">
                      <a16:colId xmlns:a16="http://schemas.microsoft.com/office/drawing/2014/main" val="2740750545"/>
                    </a:ext>
                  </a:extLst>
                </a:gridCol>
                <a:gridCol w="877714">
                  <a:extLst>
                    <a:ext uri="{9D8B030D-6E8A-4147-A177-3AD203B41FA5}">
                      <a16:colId xmlns:a16="http://schemas.microsoft.com/office/drawing/2014/main" val="83662573"/>
                    </a:ext>
                  </a:extLst>
                </a:gridCol>
                <a:gridCol w="877714">
                  <a:extLst>
                    <a:ext uri="{9D8B030D-6E8A-4147-A177-3AD203B41FA5}">
                      <a16:colId xmlns:a16="http://schemas.microsoft.com/office/drawing/2014/main" val="3153115714"/>
                    </a:ext>
                  </a:extLst>
                </a:gridCol>
                <a:gridCol w="877714">
                  <a:extLst>
                    <a:ext uri="{9D8B030D-6E8A-4147-A177-3AD203B41FA5}">
                      <a16:colId xmlns:a16="http://schemas.microsoft.com/office/drawing/2014/main" val="3460427805"/>
                    </a:ext>
                  </a:extLst>
                </a:gridCol>
                <a:gridCol w="877714">
                  <a:extLst>
                    <a:ext uri="{9D8B030D-6E8A-4147-A177-3AD203B41FA5}">
                      <a16:colId xmlns:a16="http://schemas.microsoft.com/office/drawing/2014/main" val="3324805606"/>
                    </a:ext>
                  </a:extLst>
                </a:gridCol>
                <a:gridCol w="877714">
                  <a:extLst>
                    <a:ext uri="{9D8B030D-6E8A-4147-A177-3AD203B41FA5}">
                      <a16:colId xmlns:a16="http://schemas.microsoft.com/office/drawing/2014/main" val="865558712"/>
                    </a:ext>
                  </a:extLst>
                </a:gridCol>
              </a:tblGrid>
              <a:tr h="394322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kern="100" dirty="0">
                          <a:effectLst/>
                        </a:rPr>
                        <a:t> </a:t>
                      </a:r>
                      <a:endParaRPr lang="en-US" altLang="zh-CN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u="none" strike="noStrike" kern="100" dirty="0">
                          <a:effectLst/>
                        </a:rPr>
                        <a:t>中</a:t>
                      </a:r>
                      <a:endParaRPr lang="zh-CN" alt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u="none" strike="noStrike" kern="100">
                          <a:effectLst/>
                        </a:rPr>
                        <a:t>文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u="none" strike="noStrike" kern="100">
                          <a:effectLst/>
                        </a:rPr>
                        <a:t>分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u="none" strike="noStrike" kern="100">
                          <a:effectLst/>
                        </a:rPr>
                        <a:t>词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u="none" strike="noStrike" kern="100">
                          <a:effectLst/>
                        </a:rPr>
                        <a:t>是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u="none" strike="noStrike" kern="100">
                          <a:effectLst/>
                        </a:rPr>
                        <a:t>文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u="none" strike="noStrike" kern="100">
                          <a:effectLst/>
                        </a:rPr>
                        <a:t>本</a:t>
                      </a:r>
                      <a:endParaRPr lang="zh-CN" alt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u="none" strike="noStrike" kern="100" dirty="0">
                          <a:effectLst/>
                          <a:latin typeface="Arial" panose="020B0604020202020204" pitchFamily="34" charset="0"/>
                        </a:rPr>
                        <a:t>…</a:t>
                      </a:r>
                      <a:endParaRPr lang="zh-CN" alt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extLst>
                  <a:ext uri="{0D108BD9-81ED-4DB2-BD59-A6C34878D82A}">
                    <a16:rowId xmlns:a16="http://schemas.microsoft.com/office/drawing/2014/main" val="2339701576"/>
                  </a:ext>
                </a:extLst>
              </a:tr>
              <a:tr h="511019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kern="100" dirty="0">
                          <a:effectLst/>
                        </a:rPr>
                        <a:t>B</a:t>
                      </a:r>
                      <a:endParaRPr lang="en-US" altLang="zh-CN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1/16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 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1/16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>
                          <a:effectLst/>
                        </a:rPr>
                        <a:t> </a:t>
                      </a:r>
                      <a:endParaRPr lang="en-US" altLang="zh-CN" sz="3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 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1/16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>
                          <a:effectLst/>
                        </a:rPr>
                        <a:t> </a:t>
                      </a:r>
                      <a:endParaRPr lang="en-US" altLang="zh-CN" sz="3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kern="100">
                          <a:effectLst/>
                        </a:rPr>
                        <a:t> </a:t>
                      </a:r>
                      <a:endParaRPr lang="en-US" altLang="zh-CN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extLst>
                  <a:ext uri="{0D108BD9-81ED-4DB2-BD59-A6C34878D82A}">
                    <a16:rowId xmlns:a16="http://schemas.microsoft.com/office/drawing/2014/main" val="3805921745"/>
                  </a:ext>
                </a:extLst>
              </a:tr>
              <a:tr h="511019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kern="100" dirty="0">
                          <a:effectLst/>
                        </a:rPr>
                        <a:t>M</a:t>
                      </a:r>
                      <a:endParaRPr lang="en-US" altLang="zh-CN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 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 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 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 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 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 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1/16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kern="100">
                          <a:effectLst/>
                        </a:rPr>
                        <a:t> </a:t>
                      </a:r>
                      <a:endParaRPr lang="en-US" altLang="zh-CN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extLst>
                  <a:ext uri="{0D108BD9-81ED-4DB2-BD59-A6C34878D82A}">
                    <a16:rowId xmlns:a16="http://schemas.microsoft.com/office/drawing/2014/main" val="1270825444"/>
                  </a:ext>
                </a:extLst>
              </a:tr>
              <a:tr h="511019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kern="100" dirty="0">
                          <a:effectLst/>
                        </a:rPr>
                        <a:t>E</a:t>
                      </a:r>
                      <a:endParaRPr lang="en-US" altLang="zh-CN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>
                          <a:effectLst/>
                        </a:rPr>
                        <a:t> </a:t>
                      </a:r>
                      <a:endParaRPr lang="en-US" altLang="zh-CN" sz="3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1/16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>
                          <a:effectLst/>
                        </a:rPr>
                        <a:t> </a:t>
                      </a:r>
                      <a:endParaRPr lang="en-US" altLang="zh-CN" sz="3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1/16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 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 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 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kern="100" dirty="0">
                          <a:effectLst/>
                        </a:rPr>
                        <a:t> </a:t>
                      </a:r>
                      <a:endParaRPr lang="en-US" altLang="zh-CN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extLst>
                  <a:ext uri="{0D108BD9-81ED-4DB2-BD59-A6C34878D82A}">
                    <a16:rowId xmlns:a16="http://schemas.microsoft.com/office/drawing/2014/main" val="2289097461"/>
                  </a:ext>
                </a:extLst>
              </a:tr>
              <a:tr h="511019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kern="100" dirty="0">
                          <a:effectLst/>
                        </a:rPr>
                        <a:t>S</a:t>
                      </a:r>
                      <a:endParaRPr lang="en-US" altLang="zh-CN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>
                          <a:effectLst/>
                        </a:rPr>
                        <a:t> </a:t>
                      </a:r>
                      <a:endParaRPr lang="en-US" altLang="zh-CN" sz="3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>
                          <a:effectLst/>
                        </a:rPr>
                        <a:t> </a:t>
                      </a:r>
                      <a:endParaRPr lang="en-US" altLang="zh-CN" sz="3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>
                          <a:effectLst/>
                        </a:rPr>
                        <a:t> </a:t>
                      </a:r>
                      <a:endParaRPr lang="en-US" altLang="zh-CN" sz="3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>
                          <a:effectLst/>
                        </a:rPr>
                        <a:t> </a:t>
                      </a:r>
                      <a:endParaRPr lang="en-US" altLang="zh-CN" sz="3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1/16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 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 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kern="100" dirty="0">
                          <a:effectLst/>
                        </a:rPr>
                        <a:t> </a:t>
                      </a:r>
                      <a:endParaRPr lang="en-US" altLang="zh-CN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extLst>
                  <a:ext uri="{0D108BD9-81ED-4DB2-BD59-A6C34878D82A}">
                    <a16:rowId xmlns:a16="http://schemas.microsoft.com/office/drawing/2014/main" val="427206520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039A574-E1D4-4AB0-9FB9-35B7F5B0BA68}"/>
              </a:ext>
            </a:extLst>
          </p:cNvPr>
          <p:cNvGraphicFramePr/>
          <p:nvPr/>
        </p:nvGraphicFramePr>
        <p:xfrm>
          <a:off x="4388649" y="937076"/>
          <a:ext cx="7034200" cy="2423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6840">
                  <a:extLst>
                    <a:ext uri="{9D8B030D-6E8A-4147-A177-3AD203B41FA5}">
                      <a16:colId xmlns:a16="http://schemas.microsoft.com/office/drawing/2014/main" val="2888973328"/>
                    </a:ext>
                  </a:extLst>
                </a:gridCol>
                <a:gridCol w="1406840">
                  <a:extLst>
                    <a:ext uri="{9D8B030D-6E8A-4147-A177-3AD203B41FA5}">
                      <a16:colId xmlns:a16="http://schemas.microsoft.com/office/drawing/2014/main" val="114186312"/>
                    </a:ext>
                  </a:extLst>
                </a:gridCol>
                <a:gridCol w="1406840">
                  <a:extLst>
                    <a:ext uri="{9D8B030D-6E8A-4147-A177-3AD203B41FA5}">
                      <a16:colId xmlns:a16="http://schemas.microsoft.com/office/drawing/2014/main" val="2851789514"/>
                    </a:ext>
                  </a:extLst>
                </a:gridCol>
                <a:gridCol w="1406840">
                  <a:extLst>
                    <a:ext uri="{9D8B030D-6E8A-4147-A177-3AD203B41FA5}">
                      <a16:colId xmlns:a16="http://schemas.microsoft.com/office/drawing/2014/main" val="1894056900"/>
                    </a:ext>
                  </a:extLst>
                </a:gridCol>
                <a:gridCol w="1406840">
                  <a:extLst>
                    <a:ext uri="{9D8B030D-6E8A-4147-A177-3AD203B41FA5}">
                      <a16:colId xmlns:a16="http://schemas.microsoft.com/office/drawing/2014/main" val="3144066631"/>
                    </a:ext>
                  </a:extLst>
                </a:gridCol>
              </a:tblGrid>
              <a:tr h="484703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effectLst/>
                        </a:rPr>
                        <a:t> </a:t>
                      </a:r>
                      <a:endParaRPr lang="en-US" altLang="zh-CN" sz="4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effectLst/>
                        </a:rPr>
                        <a:t>B</a:t>
                      </a:r>
                      <a:endParaRPr lang="en-US" altLang="zh-CN" sz="4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effectLst/>
                        </a:rPr>
                        <a:t>M</a:t>
                      </a:r>
                      <a:endParaRPr lang="en-US" altLang="zh-CN" sz="4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effectLst/>
                        </a:rPr>
                        <a:t>E</a:t>
                      </a:r>
                      <a:endParaRPr lang="en-US" altLang="zh-CN" sz="4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>
                          <a:effectLst/>
                        </a:rPr>
                        <a:t>S</a:t>
                      </a:r>
                      <a:endParaRPr lang="en-US" altLang="zh-CN" sz="4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extLst>
                  <a:ext uri="{0D108BD9-81ED-4DB2-BD59-A6C34878D82A}">
                    <a16:rowId xmlns:a16="http://schemas.microsoft.com/office/drawing/2014/main" val="2225068759"/>
                  </a:ext>
                </a:extLst>
              </a:tr>
              <a:tr h="484703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effectLst/>
                        </a:rPr>
                        <a:t>B</a:t>
                      </a:r>
                      <a:endParaRPr lang="en-US" altLang="zh-CN" sz="4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 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2/15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3/15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>
                          <a:effectLst/>
                        </a:rPr>
                        <a:t> </a:t>
                      </a:r>
                      <a:endParaRPr lang="en-US" altLang="zh-CN" sz="3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extLst>
                  <a:ext uri="{0D108BD9-81ED-4DB2-BD59-A6C34878D82A}">
                    <a16:rowId xmlns:a16="http://schemas.microsoft.com/office/drawing/2014/main" val="3849172139"/>
                  </a:ext>
                </a:extLst>
              </a:tr>
              <a:tr h="484703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>
                          <a:effectLst/>
                        </a:rPr>
                        <a:t>M</a:t>
                      </a:r>
                      <a:endParaRPr lang="en-US" altLang="zh-CN" sz="4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>
                          <a:effectLst/>
                        </a:rPr>
                        <a:t> </a:t>
                      </a:r>
                      <a:endParaRPr lang="en-US" altLang="zh-CN" sz="3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2/15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2/15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 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extLst>
                  <a:ext uri="{0D108BD9-81ED-4DB2-BD59-A6C34878D82A}">
                    <a16:rowId xmlns:a16="http://schemas.microsoft.com/office/drawing/2014/main" val="894581070"/>
                  </a:ext>
                </a:extLst>
              </a:tr>
              <a:tr h="484703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effectLst/>
                        </a:rPr>
                        <a:t>E</a:t>
                      </a:r>
                      <a:endParaRPr lang="en-US" altLang="zh-CN" sz="4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2/15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 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 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2/15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extLst>
                  <a:ext uri="{0D108BD9-81ED-4DB2-BD59-A6C34878D82A}">
                    <a16:rowId xmlns:a16="http://schemas.microsoft.com/office/drawing/2014/main" val="3450334294"/>
                  </a:ext>
                </a:extLst>
              </a:tr>
              <a:tr h="484703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>
                          <a:effectLst/>
                        </a:rPr>
                        <a:t>S</a:t>
                      </a:r>
                      <a:endParaRPr lang="en-US" altLang="zh-CN" sz="4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2/15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>
                          <a:effectLst/>
                        </a:rPr>
                        <a:t> </a:t>
                      </a:r>
                      <a:endParaRPr lang="en-US" altLang="zh-CN" sz="3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>
                          <a:effectLst/>
                        </a:rPr>
                        <a:t> </a:t>
                      </a:r>
                      <a:endParaRPr lang="en-US" altLang="zh-CN" sz="3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effectLst/>
                        </a:rPr>
                        <a:t> </a:t>
                      </a:r>
                      <a:endParaRPr lang="en-US" altLang="zh-CN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6350" marB="0"/>
                </a:tc>
                <a:extLst>
                  <a:ext uri="{0D108BD9-81ED-4DB2-BD59-A6C34878D82A}">
                    <a16:rowId xmlns:a16="http://schemas.microsoft.com/office/drawing/2014/main" val="273802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62400" y="2479675"/>
            <a:ext cx="2750513" cy="1898015"/>
            <a:chOff x="556962" y="1709058"/>
            <a:chExt cx="1755647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556962" y="1839933"/>
              <a:ext cx="1755647" cy="6992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隐含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马尔可夫链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12540" y="149722"/>
            <a:ext cx="8206740" cy="6586358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896" y="209320"/>
            <a:ext cx="7974104" cy="64989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二、根据训练结果给未知语料分词。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本质上是求最大概率路径。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2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Viterbi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算法（涂铭 等（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《Python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自然语言处理实战（核心技术与算法）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0A7BFE-2D07-4659-AACC-77D0E1BF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957" y="2416945"/>
            <a:ext cx="6955609" cy="36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9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77594" y="2479675"/>
            <a:ext cx="2750513" cy="1898015"/>
            <a:chOff x="566660" y="1709058"/>
            <a:chExt cx="1755647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566660" y="2073652"/>
              <a:ext cx="1755647" cy="3765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其他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12540" y="149722"/>
            <a:ext cx="8206740" cy="6586358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896" y="209320"/>
            <a:ext cx="7974104" cy="6498958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lvl="1" indent="-571500">
              <a:spcBef>
                <a:spcPts val="600"/>
              </a:spcBef>
              <a:buFont typeface="Wingdings" panose="05000000000000000000" charset="0"/>
              <a:buChar char="Ø"/>
              <a:defRPr/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条件随机场分词</a:t>
            </a: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lvl="2" indent="-571500">
              <a:spcBef>
                <a:spcPts val="600"/>
              </a:spcBef>
              <a:buFont typeface="Wingdings" panose="05000000000000000000" charset="0"/>
              <a:buChar char="Ø"/>
              <a:defRPr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也是一种基于马尔可夫链的思路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  <a:p>
            <a:pPr lvl="2" indent="-571500">
              <a:spcBef>
                <a:spcPts val="600"/>
              </a:spcBef>
              <a:buFont typeface="Wingdings" panose="05000000000000000000" charset="0"/>
              <a:buChar char="Ø"/>
              <a:defRPr/>
            </a:pPr>
            <a:r>
              <a:rPr lang="zh-CN" altLang="en-US" sz="2800" b="1" dirty="0">
                <a:solidFill>
                  <a:schemeClr val="bg1"/>
                </a:solidFill>
              </a:rPr>
              <a:t>结合了最大熵模型和隐马尔可夫模型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  <a:p>
            <a:pPr lvl="1" indent="-571500">
              <a:spcBef>
                <a:spcPts val="600"/>
              </a:spcBef>
              <a:buFont typeface="Wingdings" panose="05000000000000000000" charset="0"/>
              <a:buChar char="Ø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神经网络分词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2" indent="-571500">
              <a:spcBef>
                <a:spcPts val="600"/>
              </a:spcBef>
              <a:buFont typeface="Wingdings" panose="05000000000000000000" charset="0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一种思路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3" indent="-571500">
              <a:spcBef>
                <a:spcPts val="600"/>
              </a:spcBef>
              <a:buFont typeface="Wingdings" panose="05000000000000000000" charset="0"/>
              <a:buChar char="Ø"/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继承</a:t>
            </a:r>
            <a:r>
              <a:rPr lang="en-US" altLang="zh-CN" sz="2400" b="1" dirty="0" err="1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SBME</a:t>
            </a:r>
            <a:r>
              <a:rPr lang="zh-CN" altLang="en-US" sz="2400" b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的方法</a:t>
            </a:r>
            <a:endParaRPr lang="en-US" altLang="zh-CN" sz="2400" b="1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3" indent="-571500">
              <a:spcBef>
                <a:spcPts val="600"/>
              </a:spcBef>
              <a:buFont typeface="Wingdings" panose="05000000000000000000" charset="0"/>
              <a:buChar char="Ø"/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训练各字归类的参数</a:t>
            </a:r>
            <a:endParaRPr lang="en-US" altLang="zh-CN" sz="2400" b="1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lvl="1" indent="-114300">
              <a:spcBef>
                <a:spcPts val="600"/>
              </a:spcBef>
              <a:defRPr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228600" lvl="1" indent="-342900"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迈向 充满 希望 的 新 世纪 </a:t>
            </a:r>
            <a:r>
              <a:rPr lang="en-US" altLang="zh-CN" sz="2400" dirty="0">
                <a:solidFill>
                  <a:schemeClr val="bg1"/>
                </a:solidFill>
              </a:rPr>
              <a:t>—— </a:t>
            </a:r>
            <a:r>
              <a:rPr lang="zh-CN" altLang="en-US" sz="2400" dirty="0">
                <a:solidFill>
                  <a:schemeClr val="bg1"/>
                </a:solidFill>
              </a:rPr>
              <a:t>一九九八年 新年 讲话 （ 附 图片 １ 张 ） 中共中央 总书记 、 国家 主席 江 泽民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228600" lvl="1" indent="-342900"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迈</a:t>
            </a:r>
            <a:r>
              <a:rPr lang="en-US" altLang="zh-CN" sz="2400" dirty="0">
                <a:solidFill>
                  <a:schemeClr val="bg1"/>
                </a:solidFill>
              </a:rPr>
              <a:t>/B </a:t>
            </a:r>
            <a:r>
              <a:rPr lang="zh-CN" altLang="en-US" sz="2400" dirty="0">
                <a:solidFill>
                  <a:schemeClr val="bg1"/>
                </a:solidFill>
              </a:rPr>
              <a:t>向</a:t>
            </a:r>
            <a:r>
              <a:rPr lang="en-US" altLang="zh-CN" sz="2400" dirty="0">
                <a:solidFill>
                  <a:schemeClr val="bg1"/>
                </a:solidFill>
              </a:rPr>
              <a:t>/E </a:t>
            </a:r>
            <a:r>
              <a:rPr lang="zh-CN" altLang="en-US" sz="2400" dirty="0">
                <a:solidFill>
                  <a:schemeClr val="bg1"/>
                </a:solidFill>
              </a:rPr>
              <a:t>充</a:t>
            </a:r>
            <a:r>
              <a:rPr lang="en-US" altLang="zh-CN" sz="2400" dirty="0">
                <a:solidFill>
                  <a:schemeClr val="bg1"/>
                </a:solidFill>
              </a:rPr>
              <a:t>/B </a:t>
            </a:r>
            <a:r>
              <a:rPr lang="zh-CN" altLang="en-US" sz="2400" dirty="0">
                <a:solidFill>
                  <a:schemeClr val="bg1"/>
                </a:solidFill>
              </a:rPr>
              <a:t>满</a:t>
            </a:r>
            <a:r>
              <a:rPr lang="en-US" altLang="zh-CN" sz="2400" dirty="0">
                <a:solidFill>
                  <a:schemeClr val="bg1"/>
                </a:solidFill>
              </a:rPr>
              <a:t>/E </a:t>
            </a:r>
            <a:r>
              <a:rPr lang="zh-CN" altLang="en-US" sz="2400" dirty="0">
                <a:solidFill>
                  <a:schemeClr val="bg1"/>
                </a:solidFill>
              </a:rPr>
              <a:t>希</a:t>
            </a:r>
            <a:r>
              <a:rPr lang="en-US" altLang="zh-CN" sz="2400" dirty="0">
                <a:solidFill>
                  <a:schemeClr val="bg1"/>
                </a:solidFill>
              </a:rPr>
              <a:t>/B </a:t>
            </a:r>
            <a:r>
              <a:rPr lang="zh-CN" altLang="en-US" sz="2400" dirty="0">
                <a:solidFill>
                  <a:schemeClr val="bg1"/>
                </a:solidFill>
              </a:rPr>
              <a:t>望</a:t>
            </a:r>
            <a:r>
              <a:rPr lang="en-US" altLang="zh-CN" sz="2400" dirty="0">
                <a:solidFill>
                  <a:schemeClr val="bg1"/>
                </a:solidFill>
              </a:rPr>
              <a:t>/E 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</a:rPr>
              <a:t>/S </a:t>
            </a:r>
            <a:r>
              <a:rPr lang="zh-CN" altLang="en-US" sz="2400" dirty="0">
                <a:solidFill>
                  <a:schemeClr val="bg1"/>
                </a:solidFill>
              </a:rPr>
              <a:t>新</a:t>
            </a:r>
            <a:r>
              <a:rPr lang="en-US" altLang="zh-CN" sz="2400" dirty="0">
                <a:solidFill>
                  <a:schemeClr val="bg1"/>
                </a:solidFill>
              </a:rPr>
              <a:t>/S </a:t>
            </a:r>
            <a:r>
              <a:rPr lang="zh-CN" altLang="en-US" sz="2400" dirty="0">
                <a:solidFill>
                  <a:schemeClr val="bg1"/>
                </a:solidFill>
              </a:rPr>
              <a:t>世</a:t>
            </a:r>
            <a:r>
              <a:rPr lang="en-US" altLang="zh-CN" sz="2400" dirty="0">
                <a:solidFill>
                  <a:schemeClr val="bg1"/>
                </a:solidFill>
              </a:rPr>
              <a:t>/B </a:t>
            </a:r>
            <a:r>
              <a:rPr lang="zh-CN" altLang="en-US" sz="2400" dirty="0">
                <a:solidFill>
                  <a:schemeClr val="bg1"/>
                </a:solidFill>
              </a:rPr>
              <a:t>纪</a:t>
            </a:r>
            <a:r>
              <a:rPr lang="en-US" altLang="zh-CN" sz="2400" dirty="0">
                <a:solidFill>
                  <a:schemeClr val="bg1"/>
                </a:solidFill>
              </a:rPr>
              <a:t>/E —/B —/E </a:t>
            </a:r>
            <a:r>
              <a:rPr lang="zh-CN" altLang="en-US" sz="2400" dirty="0">
                <a:solidFill>
                  <a:schemeClr val="bg1"/>
                </a:solidFill>
              </a:rPr>
              <a:t>一</a:t>
            </a:r>
            <a:r>
              <a:rPr lang="en-US" altLang="zh-CN" sz="2400" dirty="0">
                <a:solidFill>
                  <a:schemeClr val="bg1"/>
                </a:solidFill>
              </a:rPr>
              <a:t>/B </a:t>
            </a:r>
            <a:r>
              <a:rPr lang="zh-CN" altLang="en-US" sz="2400" dirty="0">
                <a:solidFill>
                  <a:schemeClr val="bg1"/>
                </a:solidFill>
              </a:rPr>
              <a:t>九</a:t>
            </a:r>
            <a:r>
              <a:rPr lang="en-US" altLang="zh-CN" sz="2400" dirty="0">
                <a:solidFill>
                  <a:schemeClr val="bg1"/>
                </a:solidFill>
              </a:rPr>
              <a:t>/M </a:t>
            </a:r>
            <a:r>
              <a:rPr lang="zh-CN" altLang="en-US" sz="2400" dirty="0">
                <a:solidFill>
                  <a:schemeClr val="bg1"/>
                </a:solidFill>
              </a:rPr>
              <a:t>九</a:t>
            </a:r>
            <a:r>
              <a:rPr lang="en-US" altLang="zh-CN" sz="2400" dirty="0">
                <a:solidFill>
                  <a:schemeClr val="bg1"/>
                </a:solidFill>
              </a:rPr>
              <a:t>/M </a:t>
            </a:r>
            <a:r>
              <a:rPr lang="zh-CN" altLang="en-US" sz="2400" dirty="0">
                <a:solidFill>
                  <a:schemeClr val="bg1"/>
                </a:solidFill>
              </a:rPr>
              <a:t>八</a:t>
            </a:r>
            <a:r>
              <a:rPr lang="en-US" altLang="zh-CN" sz="2400" dirty="0">
                <a:solidFill>
                  <a:schemeClr val="bg1"/>
                </a:solidFill>
              </a:rPr>
              <a:t>/M </a:t>
            </a:r>
            <a:r>
              <a:rPr lang="zh-CN" altLang="en-US" sz="2400" dirty="0">
                <a:solidFill>
                  <a:schemeClr val="bg1"/>
                </a:solidFill>
              </a:rPr>
              <a:t>年</a:t>
            </a:r>
            <a:r>
              <a:rPr lang="en-US" altLang="zh-CN" sz="2400" dirty="0">
                <a:solidFill>
                  <a:schemeClr val="bg1"/>
                </a:solidFill>
              </a:rPr>
              <a:t>/E </a:t>
            </a:r>
            <a:r>
              <a:rPr lang="zh-CN" altLang="en-US" sz="2400" dirty="0">
                <a:solidFill>
                  <a:schemeClr val="bg1"/>
                </a:solidFill>
              </a:rPr>
              <a:t>新</a:t>
            </a:r>
            <a:r>
              <a:rPr lang="en-US" altLang="zh-CN" sz="2400" dirty="0">
                <a:solidFill>
                  <a:schemeClr val="bg1"/>
                </a:solidFill>
              </a:rPr>
              <a:t>/B </a:t>
            </a:r>
            <a:r>
              <a:rPr lang="zh-CN" altLang="en-US" sz="2400" dirty="0">
                <a:solidFill>
                  <a:schemeClr val="bg1"/>
                </a:solidFill>
              </a:rPr>
              <a:t>年</a:t>
            </a:r>
            <a:r>
              <a:rPr lang="en-US" altLang="zh-CN" sz="2400" dirty="0">
                <a:solidFill>
                  <a:schemeClr val="bg1"/>
                </a:solidFill>
              </a:rPr>
              <a:t>/E </a:t>
            </a:r>
            <a:r>
              <a:rPr lang="zh-CN" altLang="en-US" sz="2400" dirty="0">
                <a:solidFill>
                  <a:schemeClr val="bg1"/>
                </a:solidFill>
              </a:rPr>
              <a:t>讲</a:t>
            </a:r>
            <a:r>
              <a:rPr lang="en-US" altLang="zh-CN" sz="2400" dirty="0">
                <a:solidFill>
                  <a:schemeClr val="bg1"/>
                </a:solidFill>
              </a:rPr>
              <a:t>/B </a:t>
            </a:r>
            <a:r>
              <a:rPr lang="zh-CN" altLang="en-US" sz="2400" dirty="0">
                <a:solidFill>
                  <a:schemeClr val="bg1"/>
                </a:solidFill>
              </a:rPr>
              <a:t>话</a:t>
            </a:r>
            <a:r>
              <a:rPr lang="en-US" altLang="zh-CN" sz="2400" dirty="0">
                <a:solidFill>
                  <a:schemeClr val="bg1"/>
                </a:solidFill>
              </a:rPr>
              <a:t>/E </a:t>
            </a:r>
            <a:r>
              <a:rPr lang="zh-CN" altLang="en-US" sz="2400" dirty="0">
                <a:solidFill>
                  <a:schemeClr val="bg1"/>
                </a:solidFill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</a:rPr>
              <a:t>/S </a:t>
            </a:r>
            <a:r>
              <a:rPr lang="zh-CN" altLang="en-US" sz="2400" dirty="0">
                <a:solidFill>
                  <a:schemeClr val="bg1"/>
                </a:solidFill>
              </a:rPr>
              <a:t>附</a:t>
            </a:r>
            <a:r>
              <a:rPr lang="en-US" altLang="zh-CN" sz="2400" dirty="0">
                <a:solidFill>
                  <a:schemeClr val="bg1"/>
                </a:solidFill>
              </a:rPr>
              <a:t>/S </a:t>
            </a:r>
            <a:r>
              <a:rPr lang="zh-CN" altLang="en-US" sz="2400" dirty="0">
                <a:solidFill>
                  <a:schemeClr val="bg1"/>
                </a:solidFill>
              </a:rPr>
              <a:t>图</a:t>
            </a:r>
            <a:r>
              <a:rPr lang="en-US" altLang="zh-CN" sz="2400" dirty="0">
                <a:solidFill>
                  <a:schemeClr val="bg1"/>
                </a:solidFill>
              </a:rPr>
              <a:t>/B </a:t>
            </a:r>
            <a:r>
              <a:rPr lang="zh-CN" altLang="en-US" sz="2400" dirty="0">
                <a:solidFill>
                  <a:schemeClr val="bg1"/>
                </a:solidFill>
              </a:rPr>
              <a:t>片</a:t>
            </a:r>
            <a:r>
              <a:rPr lang="en-US" altLang="zh-CN" sz="2400" dirty="0">
                <a:solidFill>
                  <a:schemeClr val="bg1"/>
                </a:solidFill>
              </a:rPr>
              <a:t>/E </a:t>
            </a:r>
            <a:r>
              <a:rPr lang="zh-CN" altLang="en-US" sz="2400" dirty="0">
                <a:solidFill>
                  <a:schemeClr val="bg1"/>
                </a:solidFill>
              </a:rPr>
              <a:t>１</a:t>
            </a:r>
            <a:r>
              <a:rPr lang="en-US" altLang="zh-CN" sz="2400" dirty="0">
                <a:solidFill>
                  <a:schemeClr val="bg1"/>
                </a:solidFill>
              </a:rPr>
              <a:t>/S </a:t>
            </a:r>
            <a:r>
              <a:rPr lang="zh-CN" altLang="en-US" sz="2400" dirty="0">
                <a:solidFill>
                  <a:schemeClr val="bg1"/>
                </a:solidFill>
              </a:rPr>
              <a:t>张</a:t>
            </a:r>
            <a:r>
              <a:rPr lang="en-US" altLang="zh-CN" sz="2400" dirty="0">
                <a:solidFill>
                  <a:schemeClr val="bg1"/>
                </a:solidFill>
              </a:rPr>
              <a:t>/S 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</a:rPr>
              <a:t>/S </a:t>
            </a:r>
            <a:r>
              <a:rPr lang="zh-CN" altLang="en-US" sz="2400" dirty="0">
                <a:solidFill>
                  <a:schemeClr val="bg1"/>
                </a:solidFill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</a:rPr>
              <a:t>/B </a:t>
            </a:r>
            <a:r>
              <a:rPr lang="zh-CN" altLang="en-US" sz="2400" dirty="0">
                <a:solidFill>
                  <a:schemeClr val="bg1"/>
                </a:solidFill>
              </a:rPr>
              <a:t>共</a:t>
            </a:r>
            <a:r>
              <a:rPr lang="en-US" altLang="zh-CN" sz="2400" dirty="0">
                <a:solidFill>
                  <a:schemeClr val="bg1"/>
                </a:solidFill>
              </a:rPr>
              <a:t>/M </a:t>
            </a:r>
            <a:r>
              <a:rPr lang="zh-CN" altLang="en-US" sz="2400" dirty="0">
                <a:solidFill>
                  <a:schemeClr val="bg1"/>
                </a:solidFill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</a:rPr>
              <a:t>/M </a:t>
            </a:r>
            <a:r>
              <a:rPr lang="zh-CN" altLang="en-US" sz="2400" dirty="0">
                <a:solidFill>
                  <a:schemeClr val="bg1"/>
                </a:solidFill>
              </a:rPr>
              <a:t>央</a:t>
            </a:r>
            <a:r>
              <a:rPr lang="en-US" altLang="zh-CN" sz="2400" dirty="0">
                <a:solidFill>
                  <a:schemeClr val="bg1"/>
                </a:solidFill>
              </a:rPr>
              <a:t>/E </a:t>
            </a:r>
            <a:r>
              <a:rPr lang="zh-CN" altLang="en-US" sz="2400" dirty="0">
                <a:solidFill>
                  <a:schemeClr val="bg1"/>
                </a:solidFill>
              </a:rPr>
              <a:t>总</a:t>
            </a:r>
            <a:r>
              <a:rPr lang="en-US" altLang="zh-CN" sz="2400" dirty="0">
                <a:solidFill>
                  <a:schemeClr val="bg1"/>
                </a:solidFill>
              </a:rPr>
              <a:t>/B </a:t>
            </a:r>
            <a:r>
              <a:rPr lang="zh-CN" altLang="en-US" sz="2400" dirty="0">
                <a:solidFill>
                  <a:schemeClr val="bg1"/>
                </a:solidFill>
              </a:rPr>
              <a:t>书</a:t>
            </a:r>
            <a:r>
              <a:rPr lang="en-US" altLang="zh-CN" sz="2400" dirty="0">
                <a:solidFill>
                  <a:schemeClr val="bg1"/>
                </a:solidFill>
              </a:rPr>
              <a:t>/M </a:t>
            </a:r>
            <a:r>
              <a:rPr lang="zh-CN" altLang="en-US" sz="2400" dirty="0">
                <a:solidFill>
                  <a:schemeClr val="bg1"/>
                </a:solidFill>
              </a:rPr>
              <a:t>记</a:t>
            </a:r>
            <a:r>
              <a:rPr lang="en-US" altLang="zh-CN" sz="2400" dirty="0">
                <a:solidFill>
                  <a:schemeClr val="bg1"/>
                </a:solidFill>
              </a:rPr>
              <a:t>/E 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/S </a:t>
            </a:r>
            <a:r>
              <a:rPr lang="zh-CN" altLang="en-US" sz="2400" dirty="0">
                <a:solidFill>
                  <a:schemeClr val="bg1"/>
                </a:solidFill>
              </a:rPr>
              <a:t>国</a:t>
            </a:r>
            <a:r>
              <a:rPr lang="en-US" altLang="zh-CN" sz="2400" dirty="0">
                <a:solidFill>
                  <a:schemeClr val="bg1"/>
                </a:solidFill>
              </a:rPr>
              <a:t>/B </a:t>
            </a:r>
            <a:r>
              <a:rPr lang="zh-CN" altLang="en-US" sz="2400" dirty="0">
                <a:solidFill>
                  <a:schemeClr val="bg1"/>
                </a:solidFill>
              </a:rPr>
              <a:t>家</a:t>
            </a:r>
            <a:r>
              <a:rPr lang="en-US" altLang="zh-CN" sz="2400" dirty="0">
                <a:solidFill>
                  <a:schemeClr val="bg1"/>
                </a:solidFill>
              </a:rPr>
              <a:t>/E </a:t>
            </a:r>
            <a:r>
              <a:rPr lang="zh-CN" altLang="en-US" sz="2400" dirty="0">
                <a:solidFill>
                  <a:schemeClr val="bg1"/>
                </a:solidFill>
              </a:rPr>
              <a:t>主</a:t>
            </a:r>
            <a:r>
              <a:rPr lang="en-US" altLang="zh-CN" sz="2400" dirty="0">
                <a:solidFill>
                  <a:schemeClr val="bg1"/>
                </a:solidFill>
              </a:rPr>
              <a:t>/B </a:t>
            </a:r>
            <a:r>
              <a:rPr lang="zh-CN" altLang="en-US" sz="2400" dirty="0">
                <a:solidFill>
                  <a:schemeClr val="bg1"/>
                </a:solidFill>
              </a:rPr>
              <a:t>席</a:t>
            </a:r>
            <a:r>
              <a:rPr lang="en-US" altLang="zh-CN" sz="2400" dirty="0">
                <a:solidFill>
                  <a:schemeClr val="bg1"/>
                </a:solidFill>
              </a:rPr>
              <a:t>/E </a:t>
            </a:r>
            <a:r>
              <a:rPr lang="zh-CN" altLang="en-US" sz="2400" dirty="0">
                <a:solidFill>
                  <a:schemeClr val="bg1"/>
                </a:solidFill>
              </a:rPr>
              <a:t>江</a:t>
            </a:r>
            <a:r>
              <a:rPr lang="en-US" altLang="zh-CN" sz="2400" dirty="0">
                <a:solidFill>
                  <a:schemeClr val="bg1"/>
                </a:solidFill>
              </a:rPr>
              <a:t>/S </a:t>
            </a:r>
            <a:r>
              <a:rPr lang="zh-CN" altLang="en-US" sz="2400" dirty="0">
                <a:solidFill>
                  <a:schemeClr val="bg1"/>
                </a:solidFill>
              </a:rPr>
              <a:t>泽</a:t>
            </a:r>
            <a:r>
              <a:rPr lang="en-US" altLang="zh-CN" sz="2400" dirty="0">
                <a:solidFill>
                  <a:schemeClr val="bg1"/>
                </a:solidFill>
              </a:rPr>
              <a:t>/B </a:t>
            </a:r>
            <a:r>
              <a:rPr lang="zh-CN" altLang="en-US" sz="2400" dirty="0">
                <a:solidFill>
                  <a:schemeClr val="bg1"/>
                </a:solidFill>
              </a:rPr>
              <a:t>民</a:t>
            </a:r>
            <a:r>
              <a:rPr lang="en-US" altLang="zh-CN" sz="2400" dirty="0">
                <a:solidFill>
                  <a:schemeClr val="bg1"/>
                </a:solidFill>
              </a:rPr>
              <a:t>/E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marL="0" lvl="1" indent="-114300">
              <a:spcBef>
                <a:spcPts val="600"/>
              </a:spcBef>
              <a:defRPr/>
            </a:pPr>
            <a:r>
              <a:rPr lang="zh-CN" altLang="en-US" sz="3200" dirty="0"/>
              <a:t> </a:t>
            </a:r>
            <a:endParaRPr lang="en-US" altLang="zh-CN" sz="3200" dirty="0"/>
          </a:p>
          <a:p>
            <a:pPr lvl="3" indent="-571500">
              <a:spcBef>
                <a:spcPts val="600"/>
              </a:spcBef>
              <a:buFont typeface="Wingdings" panose="05000000000000000000" charset="0"/>
              <a:buChar char="Ø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1" indent="-571500">
              <a:spcBef>
                <a:spcPts val="600"/>
              </a:spcBef>
              <a:buFont typeface="Wingdings" panose="05000000000000000000" charset="0"/>
              <a:buChar char="Ø"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02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1145652" y="1051590"/>
            <a:ext cx="2807020" cy="3129857"/>
            <a:chOff x="4693878" y="-802178"/>
            <a:chExt cx="2807022" cy="3129860"/>
          </a:xfrm>
        </p:grpSpPr>
        <p:sp>
          <p:nvSpPr>
            <p:cNvPr id="3" name="Freeform: Shape 25"/>
            <p:cNvSpPr/>
            <p:nvPr/>
          </p:nvSpPr>
          <p:spPr>
            <a:xfrm>
              <a:off x="4693878" y="-802178"/>
              <a:ext cx="2807022" cy="312986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Freeform: Shape 24"/>
            <p:cNvSpPr/>
            <p:nvPr/>
          </p:nvSpPr>
          <p:spPr>
            <a:xfrm>
              <a:off x="5081623" y="-368288"/>
              <a:ext cx="2028752" cy="226208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Freeform: Shape 19"/>
            <p:cNvSpPr/>
            <p:nvPr/>
          </p:nvSpPr>
          <p:spPr>
            <a:xfrm>
              <a:off x="5411924" y="0"/>
              <a:ext cx="1368152" cy="1525504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/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sz="6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Rectangle 27"/>
          <p:cNvSpPr/>
          <p:nvPr/>
        </p:nvSpPr>
        <p:spPr>
          <a:xfrm>
            <a:off x="638026" y="4209736"/>
            <a:ext cx="3822272" cy="734493"/>
          </a:xfrm>
          <a:prstGeom prst="rect">
            <a:avLst/>
          </a:prstGeom>
        </p:spPr>
        <p:txBody>
          <a:bodyPr wrap="none" lIns="192000" tIns="0" rIns="192000" bIns="0">
            <a:no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分词歧义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分词歧义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31896" y="610234"/>
            <a:ext cx="8002270" cy="57905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46194" y="1040764"/>
            <a:ext cx="7616463" cy="5207001"/>
          </a:xfrm>
          <a:prstGeom prst="rect">
            <a:avLst/>
          </a:prstGeom>
          <a:noFill/>
        </p:spPr>
        <p:txBody>
          <a:bodyPr wrap="square" rtlCol="0">
            <a:normAutofit fontScale="75000" lnSpcReduction="20000"/>
          </a:bodyPr>
          <a:lstStyle/>
          <a:p>
            <a:pPr lvl="0" indent="0">
              <a:spcBef>
                <a:spcPts val="600"/>
              </a:spcBef>
              <a:buNone/>
            </a:pPr>
            <a:r>
              <a:rPr lang="zh-CN" altLang="en-US" sz="4000" b="1" dirty="0">
                <a:solidFill>
                  <a:schemeClr val="bg1"/>
                </a:solidFill>
              </a:rPr>
              <a:t>分别用</a:t>
            </a:r>
            <a:r>
              <a:rPr lang="en-US" altLang="zh-CN" sz="4000" b="1" dirty="0">
                <a:solidFill>
                  <a:schemeClr val="bg1"/>
                </a:solidFill>
              </a:rPr>
              <a:t>MM</a:t>
            </a:r>
            <a:r>
              <a:rPr lang="zh-CN" altLang="en-US" sz="4000" b="1" dirty="0">
                <a:solidFill>
                  <a:schemeClr val="bg1"/>
                </a:solidFill>
              </a:rPr>
              <a:t>与</a:t>
            </a:r>
            <a:r>
              <a:rPr lang="en-US" altLang="zh-CN" sz="4000" b="1" dirty="0">
                <a:solidFill>
                  <a:schemeClr val="bg1"/>
                </a:solidFill>
              </a:rPr>
              <a:t>RMM</a:t>
            </a:r>
            <a:r>
              <a:rPr lang="zh-CN" altLang="en-US" sz="4000" b="1" dirty="0">
                <a:solidFill>
                  <a:schemeClr val="bg1"/>
                </a:solidFill>
              </a:rPr>
              <a:t>切分以下中文片段</a:t>
            </a:r>
            <a:r>
              <a:rPr lang="zh-CN" altLang="en-US" sz="3600" b="1" dirty="0">
                <a:solidFill>
                  <a:schemeClr val="bg1"/>
                </a:solidFill>
              </a:rPr>
              <a:t>：</a:t>
            </a:r>
          </a:p>
          <a:p>
            <a:pPr marL="1028700" lvl="1" indent="-571500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3600" b="1" dirty="0">
                <a:solidFill>
                  <a:schemeClr val="bg1"/>
                </a:solidFill>
              </a:rPr>
              <a:t>深圳的秋天还没有来</a:t>
            </a:r>
          </a:p>
          <a:p>
            <a:pPr marL="1028700" lvl="1" indent="-571500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3600" b="1" dirty="0">
                <a:solidFill>
                  <a:schemeClr val="bg1"/>
                </a:solidFill>
              </a:rPr>
              <a:t>昨天我去了图书馆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marL="1028700" lvl="1" indent="-571500">
              <a:spcBef>
                <a:spcPts val="600"/>
              </a:spcBef>
              <a:buFont typeface="Wingdings" panose="05000000000000000000" charset="0"/>
              <a:buChar char="Ø"/>
            </a:pPr>
            <a:endParaRPr lang="en-US" altLang="zh-CN" sz="3600" b="1" dirty="0">
              <a:solidFill>
                <a:schemeClr val="bg1"/>
              </a:solidFill>
            </a:endParaRPr>
          </a:p>
          <a:p>
            <a:pPr marL="1028700" lvl="1" indent="-571500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3600" b="1" dirty="0">
                <a:solidFill>
                  <a:schemeClr val="bg1"/>
                </a:solidFill>
              </a:rPr>
              <a:t>独立自主和平等互利原则</a:t>
            </a:r>
          </a:p>
          <a:p>
            <a:pPr marL="1028700" lvl="1" indent="-571500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3600" b="1" dirty="0">
                <a:solidFill>
                  <a:schemeClr val="bg1"/>
                </a:solidFill>
              </a:rPr>
              <a:t>他的确切地址在这儿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marL="1028700" lvl="1" indent="-571500">
              <a:spcBef>
                <a:spcPts val="600"/>
              </a:spcBef>
              <a:buFont typeface="Wingdings" panose="05000000000000000000" charset="0"/>
              <a:buChar char="Ø"/>
            </a:pPr>
            <a:endParaRPr lang="zh-CN" altLang="en-US" sz="3600" b="1" dirty="0">
              <a:solidFill>
                <a:schemeClr val="bg1"/>
              </a:solidFill>
            </a:endParaRPr>
          </a:p>
          <a:p>
            <a:pPr marL="1028700" lvl="1" indent="-571500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3600" b="1" dirty="0">
                <a:solidFill>
                  <a:schemeClr val="bg1"/>
                </a:solidFill>
              </a:rPr>
              <a:t>这块肉的确切得不错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marL="1028700" lvl="1" indent="-571500">
              <a:spcBef>
                <a:spcPts val="600"/>
              </a:spcBef>
              <a:buFont typeface="Wingdings" panose="05000000000000000000" charset="0"/>
              <a:buChar char="Ø"/>
            </a:pPr>
            <a:endParaRPr lang="en-US" altLang="zh-CN" sz="3600" b="1" dirty="0">
              <a:solidFill>
                <a:schemeClr val="bg1"/>
              </a:solidFill>
            </a:endParaRPr>
          </a:p>
          <a:p>
            <a:pPr marL="1028700" lvl="1" indent="-571500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3600" b="1" dirty="0">
                <a:solidFill>
                  <a:schemeClr val="bg1"/>
                </a:solidFill>
              </a:rPr>
              <a:t>结合成分子时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marL="1028700" lvl="1" indent="-571500">
              <a:spcBef>
                <a:spcPts val="600"/>
              </a:spcBef>
              <a:buFont typeface="Wingdings" panose="05000000000000000000" charset="0"/>
              <a:buChar char="Ø"/>
            </a:pPr>
            <a:endParaRPr lang="zh-CN" altLang="en-US" sz="3600" b="1" dirty="0">
              <a:solidFill>
                <a:schemeClr val="bg1"/>
              </a:solidFill>
            </a:endParaRPr>
          </a:p>
          <a:p>
            <a:pPr marL="1028700" lvl="1" indent="-571500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3600" b="1" dirty="0">
                <a:solidFill>
                  <a:schemeClr val="bg1"/>
                </a:solidFill>
              </a:rPr>
              <a:t>请将军用毛毯盖在她身上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分词歧义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31895" y="167640"/>
            <a:ext cx="8311515" cy="648779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31895" y="282575"/>
            <a:ext cx="8194675" cy="30416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indent="0">
              <a:buNone/>
            </a:pPr>
            <a:r>
              <a:rPr lang="zh-CN" altLang="en-US" sz="3200" b="1" dirty="0">
                <a:solidFill>
                  <a:schemeClr val="bg1"/>
                </a:solidFill>
              </a:rPr>
              <a:t>分词歧义字段指有两种或两种以上切分可能的字段。</a:t>
            </a:r>
          </a:p>
          <a:p>
            <a:pPr lvl="1" indent="0"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据刘开瑛统计，每</a:t>
            </a:r>
            <a:r>
              <a:rPr lang="en-US" altLang="zh-CN" sz="2400" b="1" dirty="0">
                <a:solidFill>
                  <a:schemeClr val="bg1"/>
                </a:solidFill>
              </a:rPr>
              <a:t>1000</a:t>
            </a:r>
            <a:r>
              <a:rPr lang="zh-CN" altLang="en-US" sz="2400" b="1" dirty="0">
                <a:solidFill>
                  <a:schemeClr val="bg1"/>
                </a:solidFill>
              </a:rPr>
              <a:t>字平均约有</a:t>
            </a:r>
            <a:r>
              <a:rPr lang="en-US" altLang="zh-CN" sz="2400" b="1" dirty="0">
                <a:solidFill>
                  <a:schemeClr val="bg1"/>
                </a:solidFill>
              </a:rPr>
              <a:t>16</a:t>
            </a:r>
            <a:r>
              <a:rPr lang="zh-CN" altLang="en-US" sz="2400" b="1" dirty="0">
                <a:solidFill>
                  <a:schemeClr val="bg1"/>
                </a:solidFill>
              </a:rPr>
              <a:t>次歧义字段。</a:t>
            </a:r>
          </a:p>
          <a:p>
            <a:pPr lvl="0" indent="0">
              <a:buNone/>
            </a:pPr>
            <a:r>
              <a:rPr lang="zh-CN" altLang="en-US" sz="3200" b="1" dirty="0">
                <a:solidFill>
                  <a:schemeClr val="bg1"/>
                </a:solidFill>
              </a:rPr>
              <a:t>侯敏（</a:t>
            </a:r>
            <a:r>
              <a:rPr lang="en-US" altLang="zh-CN" sz="3200" b="1" dirty="0">
                <a:solidFill>
                  <a:schemeClr val="bg1"/>
                </a:solidFill>
              </a:rPr>
              <a:t>1999</a:t>
            </a:r>
            <a:r>
              <a:rPr lang="zh-CN" altLang="en-US" sz="3200" b="1" dirty="0">
                <a:solidFill>
                  <a:schemeClr val="bg1"/>
                </a:solidFill>
              </a:rPr>
              <a:t>：</a:t>
            </a:r>
            <a:r>
              <a:rPr lang="en-US" altLang="zh-CN" sz="3200" b="1" dirty="0">
                <a:solidFill>
                  <a:schemeClr val="bg1"/>
                </a:solidFill>
              </a:rPr>
              <a:t>116</a:t>
            </a:r>
            <a:r>
              <a:rPr lang="zh-CN" altLang="en-US" sz="3200" b="1" dirty="0">
                <a:solidFill>
                  <a:schemeClr val="bg1"/>
                </a:solidFill>
              </a:rPr>
              <a:t>）</a:t>
            </a:r>
          </a:p>
        </p:txBody>
      </p:sp>
      <p:graphicFrame>
        <p:nvGraphicFramePr>
          <p:cNvPr id="8" name="对象 7"/>
          <p:cNvGraphicFramePr/>
          <p:nvPr>
            <p:extLst>
              <p:ext uri="{D42A27DB-BD31-4B8C-83A1-F6EECF244321}">
                <p14:modId xmlns:p14="http://schemas.microsoft.com/office/powerpoint/2010/main" val="2745597835"/>
              </p:ext>
            </p:extLst>
          </p:nvPr>
        </p:nvGraphicFramePr>
        <p:xfrm>
          <a:off x="4116704" y="2341336"/>
          <a:ext cx="7425055" cy="398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" r:id="rId3" imgW="6012180" imgH="2903220" progId="Paint.Picture">
                  <p:embed/>
                </p:oleObj>
              </mc:Choice>
              <mc:Fallback>
                <p:oleObj r:id="rId3" imgW="6012180" imgH="290322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6704" y="2341336"/>
                        <a:ext cx="7425055" cy="398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47936" y="2013163"/>
            <a:ext cx="5431790" cy="713740"/>
            <a:chOff x="4382979" y="1504678"/>
            <a:chExt cx="3352605" cy="323075"/>
          </a:xfrm>
        </p:grpSpPr>
        <p:sp>
          <p:nvSpPr>
            <p:cNvPr id="3" name="Hexagon 5"/>
            <p:cNvSpPr/>
            <p:nvPr/>
          </p:nvSpPr>
          <p:spPr bwMode="auto">
            <a:xfrm>
              <a:off x="4382979" y="1505932"/>
              <a:ext cx="373312" cy="32182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none" lIns="121920" tIns="60960" rIns="121920" bIns="60960" anchor="ctr" anchorCtr="1" forceAA="0" compatLnSpc="1">
              <a:no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4" name="Hexagon 13"/>
            <p:cNvSpPr/>
            <p:nvPr/>
          </p:nvSpPr>
          <p:spPr bwMode="auto">
            <a:xfrm>
              <a:off x="4850312" y="1504678"/>
              <a:ext cx="2885272" cy="323075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121920" tIns="60960" rIns="121920" bIns="60960" anchor="ctr" anchorCtr="1" forceAA="0" compatLnSpc="1">
              <a:noAutofit/>
            </a:bodyPr>
            <a:lstStyle/>
            <a:p>
              <a:pPr marL="0" marR="0" lvl="0" indent="0" algn="l" defTabSz="12192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分词方法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7936" y="2993709"/>
            <a:ext cx="5431790" cy="713740"/>
            <a:chOff x="4382979" y="2088714"/>
            <a:chExt cx="3352605" cy="323075"/>
          </a:xfrm>
        </p:grpSpPr>
        <p:sp>
          <p:nvSpPr>
            <p:cNvPr id="6" name="Hexagon 6"/>
            <p:cNvSpPr/>
            <p:nvPr/>
          </p:nvSpPr>
          <p:spPr bwMode="auto">
            <a:xfrm>
              <a:off x="4382979" y="2088714"/>
              <a:ext cx="373312" cy="32182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none" lIns="121920" tIns="60960" rIns="121920" bIns="60960" anchor="ctr" anchorCtr="1" forceAA="0" compatLnSpc="1">
              <a:no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7" name="Hexagon 14"/>
            <p:cNvSpPr/>
            <p:nvPr/>
          </p:nvSpPr>
          <p:spPr bwMode="auto">
            <a:xfrm>
              <a:off x="4850312" y="2088714"/>
              <a:ext cx="2885272" cy="323075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121920" tIns="60960" rIns="121920" bIns="60960" anchor="ctr" anchorCtr="1" forceAA="0" compatLnSpc="1">
              <a:noAutofit/>
            </a:bodyPr>
            <a:lstStyle/>
            <a:p>
              <a:pPr lvl="0" algn="ctr" defTabSz="1219200">
                <a:lnSpc>
                  <a:spcPct val="120000"/>
                </a:lnSpc>
                <a:defRPr/>
              </a:pPr>
              <a:r>
                <a:rPr lang="zh-CN" altLang="en-US" sz="36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分词歧义</a:t>
              </a:r>
            </a:p>
          </p:txBody>
        </p:sp>
      </p:grpSp>
      <p:grpSp>
        <p:nvGrpSpPr>
          <p:cNvPr id="8" name="Group 18"/>
          <p:cNvGrpSpPr/>
          <p:nvPr/>
        </p:nvGrpSpPr>
        <p:grpSpPr>
          <a:xfrm>
            <a:off x="6461073" y="1870740"/>
            <a:ext cx="2807020" cy="3129857"/>
            <a:chOff x="4693878" y="-802178"/>
            <a:chExt cx="2807022" cy="3129860"/>
          </a:xfrm>
        </p:grpSpPr>
        <p:sp>
          <p:nvSpPr>
            <p:cNvPr id="15" name="Freeform: Shape 25"/>
            <p:cNvSpPr/>
            <p:nvPr/>
          </p:nvSpPr>
          <p:spPr>
            <a:xfrm>
              <a:off x="4693878" y="-802178"/>
              <a:ext cx="2807022" cy="312986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Freeform: Shape 24"/>
            <p:cNvSpPr/>
            <p:nvPr/>
          </p:nvSpPr>
          <p:spPr>
            <a:xfrm>
              <a:off x="5081623" y="-368288"/>
              <a:ext cx="2028752" cy="226208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Freeform: Shape 19"/>
            <p:cNvSpPr/>
            <p:nvPr/>
          </p:nvSpPr>
          <p:spPr>
            <a:xfrm>
              <a:off x="5411924" y="0"/>
              <a:ext cx="1368152" cy="1525504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/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1" name="Group 20"/>
            <p:cNvGrpSpPr/>
            <p:nvPr/>
          </p:nvGrpSpPr>
          <p:grpSpPr>
            <a:xfrm>
              <a:off x="5337811" y="126843"/>
              <a:ext cx="1525906" cy="1101091"/>
              <a:chOff x="5342543" y="123862"/>
              <a:chExt cx="1525906" cy="1101091"/>
            </a:xfrm>
          </p:grpSpPr>
          <p:sp>
            <p:nvSpPr>
              <p:cNvPr id="20" name="Freeform: Shape 22"/>
              <p:cNvSpPr>
                <a:spLocks noChangeAspect="1"/>
              </p:cNvSpPr>
              <p:nvPr/>
            </p:nvSpPr>
            <p:spPr bwMode="auto">
              <a:xfrm>
                <a:off x="5816888" y="123862"/>
                <a:ext cx="567690" cy="567691"/>
              </a:xfrm>
              <a:custGeom>
                <a:avLst/>
                <a:gdLst>
                  <a:gd name="connsiteX0" fmla="*/ 158750 w 508000"/>
                  <a:gd name="connsiteY0" fmla="*/ 345281 h 508000"/>
                  <a:gd name="connsiteX1" fmla="*/ 158750 w 508000"/>
                  <a:gd name="connsiteY1" fmla="*/ 377031 h 508000"/>
                  <a:gd name="connsiteX2" fmla="*/ 349250 w 508000"/>
                  <a:gd name="connsiteY2" fmla="*/ 377031 h 508000"/>
                  <a:gd name="connsiteX3" fmla="*/ 349250 w 508000"/>
                  <a:gd name="connsiteY3" fmla="*/ 345281 h 508000"/>
                  <a:gd name="connsiteX4" fmla="*/ 99219 w 508000"/>
                  <a:gd name="connsiteY4" fmla="*/ 257969 h 508000"/>
                  <a:gd name="connsiteX5" fmla="*/ 416719 w 508000"/>
                  <a:gd name="connsiteY5" fmla="*/ 257969 h 508000"/>
                  <a:gd name="connsiteX6" fmla="*/ 416719 w 508000"/>
                  <a:gd name="connsiteY6" fmla="*/ 285750 h 508000"/>
                  <a:gd name="connsiteX7" fmla="*/ 99219 w 508000"/>
                  <a:gd name="connsiteY7" fmla="*/ 285750 h 508000"/>
                  <a:gd name="connsiteX8" fmla="*/ 99219 w 508000"/>
                  <a:gd name="connsiteY8" fmla="*/ 186531 h 508000"/>
                  <a:gd name="connsiteX9" fmla="*/ 416719 w 508000"/>
                  <a:gd name="connsiteY9" fmla="*/ 186531 h 508000"/>
                  <a:gd name="connsiteX10" fmla="*/ 416719 w 508000"/>
                  <a:gd name="connsiteY10" fmla="*/ 218281 h 508000"/>
                  <a:gd name="connsiteX11" fmla="*/ 99219 w 508000"/>
                  <a:gd name="connsiteY11" fmla="*/ 218281 h 508000"/>
                  <a:gd name="connsiteX12" fmla="*/ 130969 w 508000"/>
                  <a:gd name="connsiteY12" fmla="*/ 127000 h 508000"/>
                  <a:gd name="connsiteX13" fmla="*/ 377032 w 508000"/>
                  <a:gd name="connsiteY13" fmla="*/ 127000 h 508000"/>
                  <a:gd name="connsiteX14" fmla="*/ 377032 w 508000"/>
                  <a:gd name="connsiteY14" fmla="*/ 158750 h 508000"/>
                  <a:gd name="connsiteX15" fmla="*/ 130969 w 508000"/>
                  <a:gd name="connsiteY15" fmla="*/ 158750 h 508000"/>
                  <a:gd name="connsiteX16" fmla="*/ 130969 w 508000"/>
                  <a:gd name="connsiteY16" fmla="*/ 59531 h 508000"/>
                  <a:gd name="connsiteX17" fmla="*/ 377032 w 508000"/>
                  <a:gd name="connsiteY17" fmla="*/ 59531 h 508000"/>
                  <a:gd name="connsiteX18" fmla="*/ 377032 w 508000"/>
                  <a:gd name="connsiteY18" fmla="*/ 99219 h 508000"/>
                  <a:gd name="connsiteX19" fmla="*/ 130969 w 508000"/>
                  <a:gd name="connsiteY19" fmla="*/ 99219 h 508000"/>
                  <a:gd name="connsiteX20" fmla="*/ 99219 w 508000"/>
                  <a:gd name="connsiteY20" fmla="*/ 27781 h 508000"/>
                  <a:gd name="connsiteX21" fmla="*/ 31750 w 508000"/>
                  <a:gd name="connsiteY21" fmla="*/ 317500 h 508000"/>
                  <a:gd name="connsiteX22" fmla="*/ 480219 w 508000"/>
                  <a:gd name="connsiteY22" fmla="*/ 317500 h 508000"/>
                  <a:gd name="connsiteX23" fmla="*/ 416719 w 508000"/>
                  <a:gd name="connsiteY23" fmla="*/ 27781 h 508000"/>
                  <a:gd name="connsiteX24" fmla="*/ 59531 w 508000"/>
                  <a:gd name="connsiteY24" fmla="*/ 0 h 508000"/>
                  <a:gd name="connsiteX25" fmla="*/ 448469 w 508000"/>
                  <a:gd name="connsiteY25" fmla="*/ 0 h 508000"/>
                  <a:gd name="connsiteX26" fmla="*/ 508000 w 508000"/>
                  <a:gd name="connsiteY26" fmla="*/ 317500 h 508000"/>
                  <a:gd name="connsiteX27" fmla="*/ 480219 w 508000"/>
                  <a:gd name="connsiteY27" fmla="*/ 508000 h 508000"/>
                  <a:gd name="connsiteX28" fmla="*/ 31750 w 508000"/>
                  <a:gd name="connsiteY28" fmla="*/ 508000 h 508000"/>
                  <a:gd name="connsiteX29" fmla="*/ 0 w 508000"/>
                  <a:gd name="connsiteY29" fmla="*/ 31750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08000" h="508000">
                    <a:moveTo>
                      <a:pt x="158750" y="345281"/>
                    </a:moveTo>
                    <a:lnTo>
                      <a:pt x="158750" y="377031"/>
                    </a:lnTo>
                    <a:lnTo>
                      <a:pt x="349250" y="377031"/>
                    </a:lnTo>
                    <a:lnTo>
                      <a:pt x="349250" y="345281"/>
                    </a:lnTo>
                    <a:close/>
                    <a:moveTo>
                      <a:pt x="99219" y="257969"/>
                    </a:moveTo>
                    <a:lnTo>
                      <a:pt x="416719" y="257969"/>
                    </a:lnTo>
                    <a:lnTo>
                      <a:pt x="416719" y="285750"/>
                    </a:lnTo>
                    <a:lnTo>
                      <a:pt x="99219" y="285750"/>
                    </a:lnTo>
                    <a:close/>
                    <a:moveTo>
                      <a:pt x="99219" y="186531"/>
                    </a:moveTo>
                    <a:lnTo>
                      <a:pt x="416719" y="186531"/>
                    </a:lnTo>
                    <a:lnTo>
                      <a:pt x="416719" y="218281"/>
                    </a:lnTo>
                    <a:lnTo>
                      <a:pt x="99219" y="218281"/>
                    </a:lnTo>
                    <a:close/>
                    <a:moveTo>
                      <a:pt x="130969" y="127000"/>
                    </a:moveTo>
                    <a:lnTo>
                      <a:pt x="377032" y="127000"/>
                    </a:lnTo>
                    <a:lnTo>
                      <a:pt x="377032" y="158750"/>
                    </a:lnTo>
                    <a:lnTo>
                      <a:pt x="130969" y="158750"/>
                    </a:lnTo>
                    <a:close/>
                    <a:moveTo>
                      <a:pt x="130969" y="59531"/>
                    </a:moveTo>
                    <a:lnTo>
                      <a:pt x="377032" y="59531"/>
                    </a:lnTo>
                    <a:lnTo>
                      <a:pt x="377032" y="99219"/>
                    </a:lnTo>
                    <a:lnTo>
                      <a:pt x="130969" y="99219"/>
                    </a:lnTo>
                    <a:close/>
                    <a:moveTo>
                      <a:pt x="99219" y="27781"/>
                    </a:moveTo>
                    <a:lnTo>
                      <a:pt x="31750" y="317500"/>
                    </a:lnTo>
                    <a:lnTo>
                      <a:pt x="480219" y="317500"/>
                    </a:lnTo>
                    <a:lnTo>
                      <a:pt x="416719" y="27781"/>
                    </a:lnTo>
                    <a:close/>
                    <a:moveTo>
                      <a:pt x="59531" y="0"/>
                    </a:moveTo>
                    <a:lnTo>
                      <a:pt x="448469" y="0"/>
                    </a:lnTo>
                    <a:lnTo>
                      <a:pt x="508000" y="317500"/>
                    </a:lnTo>
                    <a:lnTo>
                      <a:pt x="480219" y="508000"/>
                    </a:lnTo>
                    <a:lnTo>
                      <a:pt x="31750" y="508000"/>
                    </a:lnTo>
                    <a:lnTo>
                      <a:pt x="0" y="3175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TextBox 23"/>
              <p:cNvSpPr txBox="1"/>
              <p:nvPr/>
            </p:nvSpPr>
            <p:spPr>
              <a:xfrm>
                <a:off x="5342543" y="883958"/>
                <a:ext cx="1525906" cy="340995"/>
              </a:xfrm>
              <a:prstGeom prst="rect">
                <a:avLst/>
              </a:prstGeom>
              <a:noFill/>
            </p:spPr>
            <p:txBody>
              <a:bodyPr wrap="square" lIns="0" tIns="0" rIns="0" bIns="0" anchor="ctr"/>
              <a:lstStyle/>
              <a:p>
                <a:pPr marL="0" marR="0" lvl="0" indent="0" algn="ctr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40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  纲</a:t>
                </a: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B89DC58-F9E7-4C87-8EB8-5E24421AD6F8}"/>
              </a:ext>
            </a:extLst>
          </p:cNvPr>
          <p:cNvGrpSpPr/>
          <p:nvPr/>
        </p:nvGrpSpPr>
        <p:grpSpPr>
          <a:xfrm>
            <a:off x="847936" y="3974256"/>
            <a:ext cx="5431790" cy="713740"/>
            <a:chOff x="4382979" y="2088714"/>
            <a:chExt cx="3352605" cy="323075"/>
          </a:xfrm>
        </p:grpSpPr>
        <p:sp>
          <p:nvSpPr>
            <p:cNvPr id="19" name="Hexagon 6">
              <a:extLst>
                <a:ext uri="{FF2B5EF4-FFF2-40B4-BE49-F238E27FC236}">
                  <a16:creationId xmlns:a16="http://schemas.microsoft.com/office/drawing/2014/main" id="{2F2D09AC-106B-4981-8FEF-CFCDE9EA09D4}"/>
                </a:ext>
              </a:extLst>
            </p:cNvPr>
            <p:cNvSpPr/>
            <p:nvPr/>
          </p:nvSpPr>
          <p:spPr bwMode="auto">
            <a:xfrm>
              <a:off x="4382979" y="2088714"/>
              <a:ext cx="373312" cy="32182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none" lIns="121920" tIns="60960" rIns="121920" bIns="60960" anchor="ctr" anchorCtr="1" forceAA="0" compatLnSpc="1">
              <a:no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22" name="Hexagon 14">
              <a:extLst>
                <a:ext uri="{FF2B5EF4-FFF2-40B4-BE49-F238E27FC236}">
                  <a16:creationId xmlns:a16="http://schemas.microsoft.com/office/drawing/2014/main" id="{B7BC66F7-D7E2-465C-8C74-A6573D6248EB}"/>
                </a:ext>
              </a:extLst>
            </p:cNvPr>
            <p:cNvSpPr/>
            <p:nvPr/>
          </p:nvSpPr>
          <p:spPr bwMode="auto">
            <a:xfrm>
              <a:off x="4850312" y="2088714"/>
              <a:ext cx="2885272" cy="323075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121920" tIns="60960" rIns="121920" bIns="60960" anchor="ctr" anchorCtr="1" forceAA="0" compatLnSpc="1">
              <a:noAutofit/>
            </a:bodyPr>
            <a:lstStyle/>
            <a:p>
              <a:pPr lvl="0" algn="ctr" defTabSz="1219200">
                <a:lnSpc>
                  <a:spcPct val="120000"/>
                </a:lnSpc>
                <a:defRPr/>
              </a:pPr>
              <a:r>
                <a:rPr lang="zh-CN" altLang="en-US" sz="36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其他相关问题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类型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31895" y="167640"/>
            <a:ext cx="8195310" cy="647446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31895" y="282575"/>
            <a:ext cx="8044815" cy="61563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indent="0"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歧义字段</a:t>
            </a:r>
          </a:p>
          <a:p>
            <a:pPr lvl="0" indent="0"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交集型：字段</a:t>
            </a:r>
            <a:r>
              <a:rPr lang="en-US" altLang="zh-CN" sz="3600" b="1" dirty="0">
                <a:solidFill>
                  <a:schemeClr val="bg1"/>
                </a:solidFill>
              </a:rPr>
              <a:t>ABC</a:t>
            </a:r>
            <a:r>
              <a:rPr lang="zh-CN" altLang="en-US" sz="3600" b="1" dirty="0">
                <a:solidFill>
                  <a:schemeClr val="bg1"/>
                </a:solidFill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</a:rPr>
              <a:t>AB</a:t>
            </a:r>
            <a:r>
              <a:rPr lang="zh-CN" altLang="en-US" sz="3600" b="1" dirty="0">
                <a:solidFill>
                  <a:schemeClr val="bg1"/>
                </a:solidFill>
              </a:rPr>
              <a:t>为词，</a:t>
            </a:r>
            <a:r>
              <a:rPr lang="en-US" altLang="zh-CN" sz="3600" b="1" dirty="0">
                <a:solidFill>
                  <a:schemeClr val="bg1"/>
                </a:solidFill>
              </a:rPr>
              <a:t>BC</a:t>
            </a:r>
            <a:r>
              <a:rPr lang="zh-CN" altLang="en-US" sz="3600" b="1" dirty="0">
                <a:solidFill>
                  <a:schemeClr val="bg1"/>
                </a:solidFill>
              </a:rPr>
              <a:t>也为词。</a:t>
            </a:r>
          </a:p>
          <a:p>
            <a:pPr lvl="0" indent="0">
              <a:buNone/>
            </a:pPr>
            <a:endParaRPr lang="en-US" altLang="zh-CN" sz="2800" b="1" dirty="0">
              <a:solidFill>
                <a:schemeClr val="bg1"/>
              </a:solidFill>
            </a:endParaRPr>
          </a:p>
          <a:p>
            <a:pPr lvl="0" indent="0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示例：</a:t>
            </a:r>
          </a:p>
          <a:p>
            <a:pPr lvl="1" indent="0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他（的确切）地址</a:t>
            </a:r>
          </a:p>
          <a:p>
            <a:pPr lvl="1" indent="0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大楼（正在建）设</a:t>
            </a:r>
          </a:p>
          <a:p>
            <a:pPr lvl="1" indent="0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（实现在）情报方面</a:t>
            </a:r>
          </a:p>
          <a:p>
            <a:pPr lvl="1" indent="0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（昨</a:t>
            </a:r>
            <a:r>
              <a:rPr lang="en-US" altLang="zh-CN" sz="2800" b="1" dirty="0">
                <a:solidFill>
                  <a:srgbClr val="FF0000"/>
                </a:solidFill>
              </a:rPr>
              <a:t>[</a:t>
            </a:r>
            <a:r>
              <a:rPr lang="zh-CN" altLang="en-US" sz="2800" b="1" dirty="0">
                <a:solidFill>
                  <a:schemeClr val="bg1"/>
                </a:solidFill>
              </a:rPr>
              <a:t>天下）午</a:t>
            </a:r>
            <a:r>
              <a:rPr lang="en-US" altLang="zh-CN" sz="2800" b="1" dirty="0">
                <a:solidFill>
                  <a:srgbClr val="FF0000"/>
                </a:solidFill>
              </a:rPr>
              <a:t>]</a:t>
            </a:r>
            <a:r>
              <a:rPr lang="zh-CN" altLang="en-US" sz="2800" b="1" dirty="0">
                <a:solidFill>
                  <a:schemeClr val="bg1"/>
                </a:solidFill>
              </a:rPr>
              <a:t>他来了</a:t>
            </a:r>
          </a:p>
          <a:p>
            <a:pPr lvl="1" indent="0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（白</a:t>
            </a:r>
            <a:r>
              <a:rPr lang="en-US" altLang="zh-CN" sz="2800" b="1" dirty="0">
                <a:solidFill>
                  <a:srgbClr val="FF0000"/>
                </a:solidFill>
              </a:rPr>
              <a:t>[</a:t>
            </a:r>
            <a:r>
              <a:rPr lang="zh-CN" altLang="en-US" sz="2800" b="1" dirty="0">
                <a:solidFill>
                  <a:schemeClr val="bg1"/>
                </a:solidFill>
              </a:rPr>
              <a:t>天气）温</a:t>
            </a:r>
            <a:r>
              <a:rPr lang="en-US" altLang="zh-CN" sz="2800" b="1" dirty="0">
                <a:solidFill>
                  <a:srgbClr val="FF0000"/>
                </a:solidFill>
              </a:rPr>
              <a:t>]</a:t>
            </a:r>
            <a:r>
              <a:rPr lang="zh-CN" altLang="en-US" sz="2800" b="1" dirty="0">
                <a:solidFill>
                  <a:schemeClr val="bg1"/>
                </a:solidFill>
              </a:rPr>
              <a:t>很高</a:t>
            </a:r>
          </a:p>
          <a:p>
            <a:pPr lvl="1" indent="0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他只（会诊断）一般的疾病</a:t>
            </a:r>
          </a:p>
          <a:p>
            <a:pPr lvl="1" indent="0">
              <a:buNone/>
            </a:pPr>
            <a:endParaRPr lang="zh-CN" altLang="en-US" sz="3200" b="1" dirty="0">
              <a:solidFill>
                <a:schemeClr val="bg1"/>
              </a:solidFill>
            </a:endParaRP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类型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31895" y="167640"/>
            <a:ext cx="8195310" cy="647446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31895" y="282575"/>
            <a:ext cx="8044815" cy="61563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indent="0"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歧义字段</a:t>
            </a:r>
          </a:p>
          <a:p>
            <a:pPr lvl="0" indent="0"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组合型：字段</a:t>
            </a:r>
            <a:r>
              <a:rPr lang="en-US" altLang="zh-CN" sz="3600" b="1" dirty="0">
                <a:solidFill>
                  <a:schemeClr val="bg1"/>
                </a:solidFill>
              </a:rPr>
              <a:t>AB</a:t>
            </a:r>
            <a:r>
              <a:rPr lang="zh-CN" altLang="en-US" sz="3600" b="1" dirty="0">
                <a:solidFill>
                  <a:schemeClr val="bg1"/>
                </a:solidFill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</a:rPr>
              <a:t>AB</a:t>
            </a:r>
            <a:r>
              <a:rPr lang="zh-CN" altLang="en-US" sz="3600" b="1" dirty="0">
                <a:solidFill>
                  <a:schemeClr val="bg1"/>
                </a:solidFill>
              </a:rPr>
              <a:t>为词，</a:t>
            </a:r>
            <a:r>
              <a:rPr lang="en-US" altLang="zh-CN" sz="3600" b="1" dirty="0">
                <a:solidFill>
                  <a:schemeClr val="bg1"/>
                </a:solidFill>
              </a:rPr>
              <a:t>A</a:t>
            </a:r>
            <a:r>
              <a:rPr lang="zh-CN" altLang="en-US" sz="3600" b="1" dirty="0">
                <a:solidFill>
                  <a:schemeClr val="bg1"/>
                </a:solidFill>
              </a:rPr>
              <a:t>为词，</a:t>
            </a:r>
            <a:r>
              <a:rPr lang="en-US" altLang="zh-CN" sz="3600" b="1" dirty="0">
                <a:solidFill>
                  <a:schemeClr val="bg1"/>
                </a:solidFill>
              </a:rPr>
              <a:t>B</a:t>
            </a:r>
            <a:r>
              <a:rPr lang="zh-CN" altLang="en-US" sz="3600" b="1" dirty="0">
                <a:solidFill>
                  <a:schemeClr val="bg1"/>
                </a:solidFill>
              </a:rPr>
              <a:t>也为词。</a:t>
            </a:r>
          </a:p>
          <a:p>
            <a:pPr lvl="0" indent="0">
              <a:buNone/>
            </a:pPr>
            <a:endParaRPr lang="en-US" altLang="zh-CN" sz="2800" b="1" dirty="0">
              <a:solidFill>
                <a:schemeClr val="bg1"/>
              </a:solidFill>
            </a:endParaRPr>
          </a:p>
          <a:p>
            <a:pPr lvl="0" indent="0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示例：</a:t>
            </a:r>
          </a:p>
          <a:p>
            <a:pPr lvl="1" indent="0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（物理学）是一门基础学科</a:t>
            </a:r>
          </a:p>
          <a:p>
            <a:pPr lvl="1" indent="0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他（将来）上海</a:t>
            </a:r>
          </a:p>
          <a:p>
            <a:pPr lvl="1" indent="0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两（个人）一起去</a:t>
            </a:r>
          </a:p>
          <a:p>
            <a:pPr lvl="1" indent="0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今天（学生会）讨论这个问题</a:t>
            </a:r>
          </a:p>
          <a:p>
            <a:pPr lvl="1" indent="0">
              <a:buNone/>
            </a:pPr>
            <a:endParaRPr lang="zh-CN" altLang="en-US" sz="3200" b="1" dirty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charset="0"/>
              <a:buChar char="Ø"/>
            </a:pPr>
            <a:endParaRPr lang="zh-CN" altLang="en-US" sz="3200" b="1" dirty="0">
              <a:solidFill>
                <a:schemeClr val="bg1"/>
              </a:solidFill>
            </a:endParaRP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类型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31895" y="167640"/>
            <a:ext cx="8195310" cy="647446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31895" y="282575"/>
            <a:ext cx="8044815" cy="61563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indent="0"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歧义字段</a:t>
            </a:r>
          </a:p>
          <a:p>
            <a:pPr lvl="0" indent="0"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混合型：字段</a:t>
            </a:r>
            <a:r>
              <a:rPr lang="en-US" altLang="zh-CN" sz="3600" b="1" dirty="0">
                <a:solidFill>
                  <a:schemeClr val="bg1"/>
                </a:solidFill>
              </a:rPr>
              <a:t>ABC</a:t>
            </a:r>
            <a:r>
              <a:rPr lang="zh-CN" altLang="en-US" sz="3600" b="1" dirty="0">
                <a:solidFill>
                  <a:schemeClr val="bg1"/>
                </a:solidFill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</a:rPr>
              <a:t>AB</a:t>
            </a:r>
            <a:r>
              <a:rPr lang="zh-CN" altLang="en-US" sz="3600" b="1" dirty="0">
                <a:solidFill>
                  <a:schemeClr val="bg1"/>
                </a:solidFill>
              </a:rPr>
              <a:t>为词，</a:t>
            </a:r>
            <a:r>
              <a:rPr lang="en-US" altLang="zh-CN" sz="3600" b="1" dirty="0">
                <a:solidFill>
                  <a:schemeClr val="bg1"/>
                </a:solidFill>
              </a:rPr>
              <a:t>BC</a:t>
            </a:r>
            <a:r>
              <a:rPr lang="zh-CN" altLang="en-US" sz="3600" b="1" dirty="0">
                <a:solidFill>
                  <a:schemeClr val="bg1"/>
                </a:solidFill>
              </a:rPr>
              <a:t>为词，</a:t>
            </a:r>
            <a:r>
              <a:rPr lang="en-US" altLang="zh-CN" sz="3600" b="1" dirty="0">
                <a:solidFill>
                  <a:schemeClr val="bg1"/>
                </a:solidFill>
              </a:rPr>
              <a:t>A</a:t>
            </a:r>
            <a:r>
              <a:rPr lang="zh-CN" altLang="en-US" sz="3600" b="1" dirty="0">
                <a:solidFill>
                  <a:schemeClr val="bg1"/>
                </a:solidFill>
              </a:rPr>
              <a:t>为词，</a:t>
            </a:r>
            <a:r>
              <a:rPr lang="en-US" altLang="zh-CN" sz="3600" b="1" dirty="0">
                <a:solidFill>
                  <a:schemeClr val="bg1"/>
                </a:solidFill>
              </a:rPr>
              <a:t>B</a:t>
            </a:r>
            <a:r>
              <a:rPr lang="zh-CN" altLang="en-US" sz="3600" b="1" dirty="0">
                <a:solidFill>
                  <a:schemeClr val="bg1"/>
                </a:solidFill>
              </a:rPr>
              <a:t>也为词，甚至</a:t>
            </a:r>
            <a:r>
              <a:rPr lang="en-US" altLang="zh-CN" sz="3600" b="1" dirty="0">
                <a:solidFill>
                  <a:schemeClr val="bg1"/>
                </a:solidFill>
              </a:rPr>
              <a:t>C</a:t>
            </a:r>
            <a:r>
              <a:rPr lang="zh-CN" altLang="en-US" sz="3600" b="1" dirty="0">
                <a:solidFill>
                  <a:schemeClr val="bg1"/>
                </a:solidFill>
              </a:rPr>
              <a:t>也为词。</a:t>
            </a:r>
          </a:p>
          <a:p>
            <a:pPr lvl="0" indent="0">
              <a:buNone/>
            </a:pPr>
            <a:endParaRPr lang="en-US" altLang="zh-CN" sz="2800" b="1" dirty="0">
              <a:solidFill>
                <a:schemeClr val="bg1"/>
              </a:solidFill>
            </a:endParaRPr>
          </a:p>
          <a:p>
            <a:pPr lvl="0" indent="0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示例：</a:t>
            </a:r>
          </a:p>
          <a:p>
            <a:pPr lvl="1" indent="0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这篇文章写得（太</a:t>
            </a:r>
            <a:r>
              <a:rPr lang="en-US" altLang="zh-CN" sz="2800" b="1" dirty="0">
                <a:solidFill>
                  <a:schemeClr val="bg1"/>
                </a:solidFill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</a:rPr>
              <a:t>平淡）了</a:t>
            </a:r>
          </a:p>
          <a:p>
            <a:pPr lvl="1" indent="0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这墙抹得（太</a:t>
            </a:r>
            <a:r>
              <a:rPr lang="en-US" altLang="zh-CN" sz="2800" b="1" dirty="0">
                <a:solidFill>
                  <a:schemeClr val="bg1"/>
                </a:solidFill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</a:rPr>
              <a:t>平）了</a:t>
            </a:r>
          </a:p>
          <a:p>
            <a:pPr lvl="1" indent="0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即使（太平）时期，日子也不好过</a:t>
            </a:r>
          </a:p>
          <a:p>
            <a:pPr lvl="1" indent="0">
              <a:buNone/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lvl="1" indent="0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我们学会（了</a:t>
            </a:r>
            <a:r>
              <a:rPr lang="en-US" altLang="zh-CN" sz="2800" b="1" dirty="0">
                <a:solidFill>
                  <a:schemeClr val="bg1"/>
                </a:solidFill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</a:rPr>
              <a:t>解答）问题的方法</a:t>
            </a:r>
          </a:p>
          <a:p>
            <a:pPr lvl="1" indent="0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我们都</a:t>
            </a:r>
            <a:r>
              <a:rPr lang="en-US" altLang="zh-CN" sz="2800" b="1" dirty="0">
                <a:solidFill>
                  <a:schemeClr val="bg1"/>
                </a:solidFill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</a:rPr>
              <a:t>了解</a:t>
            </a:r>
            <a:r>
              <a:rPr lang="en-US" altLang="zh-CN" sz="2800" b="1" dirty="0">
                <a:solidFill>
                  <a:schemeClr val="bg1"/>
                </a:solidFill>
              </a:rPr>
              <a:t>)</a:t>
            </a:r>
            <a:r>
              <a:rPr lang="zh-CN" altLang="en-US" sz="2800" b="1" dirty="0">
                <a:solidFill>
                  <a:schemeClr val="bg1"/>
                </a:solidFill>
              </a:rPr>
              <a:t>他</a:t>
            </a:r>
          </a:p>
          <a:p>
            <a:pPr lvl="1" indent="0"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他学会（了</a:t>
            </a:r>
            <a:r>
              <a:rPr lang="en-US" altLang="zh-CN" sz="2800" b="1" dirty="0">
                <a:solidFill>
                  <a:schemeClr val="bg1"/>
                </a:solidFill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</a:rPr>
              <a:t>解</a:t>
            </a:r>
            <a:r>
              <a:rPr lang="en-US" altLang="zh-CN" sz="2800" b="1" dirty="0">
                <a:solidFill>
                  <a:schemeClr val="bg1"/>
                </a:solidFill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</a:rPr>
              <a:t>方程）</a:t>
            </a:r>
          </a:p>
          <a:p>
            <a:pPr marL="457200" lvl="0" indent="-457200">
              <a:buFont typeface="Wingdings" panose="05000000000000000000" charset="0"/>
              <a:buChar char="Ø"/>
            </a:pPr>
            <a:endParaRPr lang="zh-CN" altLang="en-US" sz="3200" b="1" dirty="0">
              <a:solidFill>
                <a:schemeClr val="bg1"/>
              </a:solidFill>
            </a:endParaRP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类型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31895" y="167640"/>
            <a:ext cx="8195310" cy="647446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31895" y="282575"/>
            <a:ext cx="8044815" cy="61563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indent="0"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真伪歧义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000" b="1" dirty="0">
              <a:solidFill>
                <a:schemeClr val="bg1"/>
              </a:solidFill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chemeClr val="bg1"/>
                </a:solidFill>
                <a:latin typeface="+mn-ea"/>
              </a:rPr>
              <a:t>真歧义：确实能在真实语料中发现多种切分形式。</a:t>
            </a:r>
            <a:endParaRPr lang="en-US" altLang="zh-CN" sz="3000" b="1" dirty="0">
              <a:solidFill>
                <a:schemeClr val="bg1"/>
              </a:solidFill>
              <a:latin typeface="+mn-ea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chemeClr val="bg1"/>
                </a:solidFill>
                <a:latin typeface="+mn-ea"/>
              </a:rPr>
              <a:t>比如“应用于”、“地面积”</a:t>
            </a:r>
            <a:endParaRPr lang="en-US" altLang="zh-CN" sz="3000" b="1" dirty="0">
              <a:solidFill>
                <a:schemeClr val="bg1"/>
              </a:solidFill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000" b="1" dirty="0">
              <a:solidFill>
                <a:schemeClr val="bg1"/>
              </a:solidFill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chemeClr val="bg1"/>
                </a:solidFill>
                <a:latin typeface="+mn-ea"/>
              </a:rPr>
              <a:t>伪歧义</a:t>
            </a:r>
            <a:endParaRPr lang="en-US" altLang="zh-CN" sz="3000" b="1" dirty="0">
              <a:solidFill>
                <a:schemeClr val="bg1"/>
              </a:solidFill>
              <a:latin typeface="+mn-ea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chemeClr val="bg1"/>
                </a:solidFill>
                <a:latin typeface="+mn-ea"/>
              </a:rPr>
              <a:t>虽然有多种切分可能性，但在真实语料中往往取其中一种切分形式。</a:t>
            </a:r>
            <a:endParaRPr lang="en-US" altLang="zh-CN" sz="3000" b="1" dirty="0">
              <a:solidFill>
                <a:schemeClr val="bg1"/>
              </a:solidFill>
              <a:latin typeface="+mn-ea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chemeClr val="bg1"/>
                </a:solidFill>
                <a:latin typeface="+mn-ea"/>
              </a:rPr>
              <a:t>比如“挨批评”、“市政府”</a:t>
            </a:r>
            <a:br>
              <a:rPr lang="zh-CN" altLang="en-US" sz="3000" b="1" dirty="0">
                <a:solidFill>
                  <a:schemeClr val="bg1"/>
                </a:solidFill>
                <a:latin typeface="+mn-ea"/>
              </a:rPr>
            </a:br>
            <a:endParaRPr lang="zh-CN" altLang="en-US" sz="3000" b="1" dirty="0">
              <a:solidFill>
                <a:schemeClr val="bg1"/>
              </a:solidFill>
              <a:latin typeface="+mn-ea"/>
            </a:endParaRPr>
          </a:p>
          <a:p>
            <a:pPr lvl="0" indent="0">
              <a:buNone/>
            </a:pPr>
            <a:endParaRPr lang="en-US" altLang="zh-CN" sz="3600" b="1" dirty="0">
              <a:solidFill>
                <a:schemeClr val="bg1"/>
              </a:solidFill>
            </a:endParaRPr>
          </a:p>
          <a:p>
            <a:pPr lvl="0" indent="0">
              <a:buNone/>
            </a:pPr>
            <a:endParaRPr lang="en-US" altLang="zh-CN" sz="3600" b="1" dirty="0">
              <a:solidFill>
                <a:schemeClr val="bg1"/>
              </a:solidFill>
            </a:endParaRPr>
          </a:p>
          <a:p>
            <a:pPr lvl="0" indent="0">
              <a:buNone/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charset="0"/>
              <a:buChar char="Ø"/>
            </a:pPr>
            <a:endParaRPr lang="zh-CN" altLang="en-US" sz="3200" b="1" dirty="0">
              <a:solidFill>
                <a:schemeClr val="bg1"/>
              </a:solidFill>
            </a:endParaRP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1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类型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31895" y="167640"/>
            <a:ext cx="8195310" cy="647446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31895" y="282575"/>
            <a:ext cx="8044815" cy="6156325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lvl="0" indent="0">
              <a:buNone/>
            </a:pPr>
            <a:r>
              <a:rPr lang="zh-CN" altLang="en-US" sz="4600" b="1" dirty="0">
                <a:solidFill>
                  <a:schemeClr val="bg1"/>
                </a:solidFill>
                <a:latin typeface="+mn-ea"/>
              </a:rPr>
              <a:t>真伪歧义</a:t>
            </a:r>
            <a:endParaRPr lang="en-US" altLang="zh-CN" sz="46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4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3600" b="1" dirty="0">
                <a:solidFill>
                  <a:schemeClr val="bg1"/>
                </a:solidFill>
                <a:cs typeface="Times New Roman" panose="02020603050405020304" pitchFamily="18" charset="0"/>
              </a:rPr>
              <a:t>材料一：孙茂松 等（</a:t>
            </a:r>
            <a:r>
              <a:rPr lang="en-US" altLang="zh-CN" sz="3600" b="1" dirty="0">
                <a:solidFill>
                  <a:schemeClr val="bg1"/>
                </a:solidFill>
                <a:cs typeface="Times New Roman" panose="02020603050405020304" pitchFamily="18" charset="0"/>
              </a:rPr>
              <a:t> 1999 </a:t>
            </a:r>
            <a:r>
              <a:rPr lang="zh-CN" altLang="en-US" sz="3600" b="1" dirty="0">
                <a:solidFill>
                  <a:schemeClr val="bg1"/>
                </a:solidFill>
                <a:cs typeface="Times New Roman" panose="02020603050405020304" pitchFamily="18" charset="0"/>
              </a:rPr>
              <a:t>）</a:t>
            </a:r>
            <a:br>
              <a:rPr lang="en-US" altLang="zh-CN" sz="4000" b="1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zh-CN" altLang="en-US" sz="3100" b="1" dirty="0">
                <a:solidFill>
                  <a:schemeClr val="bg1"/>
                </a:solidFill>
                <a:cs typeface="Times New Roman" panose="02020603050405020304" pitchFamily="18" charset="0"/>
              </a:rPr>
              <a:t>一个</a:t>
            </a:r>
            <a:r>
              <a:rPr lang="en-US" altLang="zh-CN" sz="3100" b="1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3100" b="1" dirty="0">
                <a:solidFill>
                  <a:schemeClr val="bg1"/>
                </a:solidFill>
                <a:cs typeface="Times New Roman" panose="02020603050405020304" pitchFamily="18" charset="0"/>
              </a:rPr>
              <a:t>亿字真实汉语语料库中抽取出的前</a:t>
            </a:r>
            <a:r>
              <a:rPr lang="en-US" altLang="zh-CN" sz="3100" b="1" dirty="0">
                <a:solidFill>
                  <a:schemeClr val="bg1"/>
                </a:solidFill>
                <a:cs typeface="Times New Roman" panose="02020603050405020304" pitchFamily="18" charset="0"/>
              </a:rPr>
              <a:t>4,619</a:t>
            </a:r>
            <a:r>
              <a:rPr lang="zh-CN" altLang="en-US" sz="3100" b="1" dirty="0">
                <a:solidFill>
                  <a:schemeClr val="bg1"/>
                </a:solidFill>
                <a:cs typeface="Times New Roman" panose="02020603050405020304" pitchFamily="18" charset="0"/>
              </a:rPr>
              <a:t>个高频交集型歧义切分覆盖了该语料库中全部交集型歧义切分的</a:t>
            </a:r>
            <a:r>
              <a:rPr lang="en-US" altLang="zh-CN" sz="3100" b="1" dirty="0">
                <a:solidFill>
                  <a:schemeClr val="bg1"/>
                </a:solidFill>
                <a:cs typeface="Times New Roman" panose="02020603050405020304" pitchFamily="18" charset="0"/>
              </a:rPr>
              <a:t>59.20%</a:t>
            </a:r>
            <a:r>
              <a:rPr lang="zh-CN" altLang="en-US" sz="3100" b="1" dirty="0">
                <a:solidFill>
                  <a:schemeClr val="bg1"/>
                </a:solidFill>
                <a:cs typeface="Times New Roman" panose="02020603050405020304" pitchFamily="18" charset="0"/>
              </a:rPr>
              <a:t>，其中</a:t>
            </a:r>
            <a:r>
              <a:rPr lang="en-US" altLang="zh-CN" sz="3100" b="1" dirty="0">
                <a:solidFill>
                  <a:schemeClr val="bg1"/>
                </a:solidFill>
                <a:cs typeface="Times New Roman" panose="02020603050405020304" pitchFamily="18" charset="0"/>
              </a:rPr>
              <a:t>4279</a:t>
            </a:r>
            <a:r>
              <a:rPr lang="zh-CN" altLang="en-US" sz="3100" b="1" dirty="0">
                <a:solidFill>
                  <a:schemeClr val="bg1"/>
                </a:solidFill>
                <a:cs typeface="Times New Roman" panose="02020603050405020304" pitchFamily="18" charset="0"/>
              </a:rPr>
              <a:t>个属伪歧义（占</a:t>
            </a:r>
            <a:r>
              <a:rPr lang="en-US" altLang="zh-CN" sz="3100" b="1" dirty="0">
                <a:solidFill>
                  <a:schemeClr val="bg1"/>
                </a:solidFill>
                <a:cs typeface="Times New Roman" panose="02020603050405020304" pitchFamily="18" charset="0"/>
              </a:rPr>
              <a:t>92.63%</a:t>
            </a:r>
            <a:r>
              <a:rPr lang="zh-CN" altLang="en-US" sz="3100" b="1" dirty="0">
                <a:solidFill>
                  <a:schemeClr val="bg1"/>
                </a:solidFill>
                <a:cs typeface="Times New Roman" panose="02020603050405020304" pitchFamily="18" charset="0"/>
              </a:rPr>
              <a:t>，如“和软件”、“ 充分发挥”、“情不自禁地”），覆盖率高达</a:t>
            </a:r>
            <a:r>
              <a:rPr lang="en-US" altLang="zh-CN" sz="3100" b="1" dirty="0">
                <a:solidFill>
                  <a:schemeClr val="bg1"/>
                </a:solidFill>
                <a:cs typeface="Times New Roman" panose="02020603050405020304" pitchFamily="18" charset="0"/>
              </a:rPr>
              <a:t>53.35%</a:t>
            </a:r>
            <a:r>
              <a:rPr lang="zh-CN" altLang="en-US" sz="3100" b="1" dirty="0">
                <a:solidFill>
                  <a:schemeClr val="bg1"/>
                </a:solidFill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3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3600" b="1" dirty="0">
                <a:solidFill>
                  <a:schemeClr val="bg1"/>
                </a:solidFill>
                <a:cs typeface="Times New Roman" panose="02020603050405020304" pitchFamily="18" charset="0"/>
              </a:rPr>
              <a:t>材料二：刘开瑛 （</a:t>
            </a:r>
            <a:r>
              <a:rPr lang="en-US" altLang="zh-CN" sz="3600" b="1" dirty="0">
                <a:solidFill>
                  <a:schemeClr val="bg1"/>
                </a:solidFill>
                <a:cs typeface="Times New Roman" panose="02020603050405020304" pitchFamily="18" charset="0"/>
              </a:rPr>
              <a:t>2000</a:t>
            </a:r>
            <a:r>
              <a:rPr lang="zh-CN" altLang="en-US" sz="3600" b="1" dirty="0">
                <a:solidFill>
                  <a:schemeClr val="bg1"/>
                </a:solidFill>
                <a:cs typeface="Times New Roman" panose="02020603050405020304" pitchFamily="18" charset="0"/>
              </a:rPr>
              <a:t>），第</a:t>
            </a:r>
            <a:r>
              <a:rPr lang="en-US" altLang="zh-CN" sz="3600" b="1" dirty="0">
                <a:solidFill>
                  <a:schemeClr val="bg1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sz="3600" b="1" dirty="0">
                <a:solidFill>
                  <a:schemeClr val="bg1"/>
                </a:solidFill>
                <a:cs typeface="Times New Roman" panose="02020603050405020304" pitchFamily="18" charset="0"/>
              </a:rPr>
              <a:t>章</a:t>
            </a:r>
            <a:br>
              <a:rPr lang="zh-CN" altLang="en-US" sz="4000" b="1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br>
              <a:rPr lang="zh-CN" altLang="en-US" sz="4000" b="1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en-US" altLang="zh-CN" sz="3100" b="1" dirty="0">
                <a:solidFill>
                  <a:schemeClr val="bg1"/>
                </a:solidFill>
                <a:cs typeface="Times New Roman" panose="02020603050405020304" pitchFamily="18" charset="0"/>
              </a:rPr>
              <a:t>78248</a:t>
            </a:r>
            <a:r>
              <a:rPr lang="zh-CN" altLang="en-US" sz="3100" b="1" dirty="0">
                <a:solidFill>
                  <a:schemeClr val="bg1"/>
                </a:solidFill>
                <a:cs typeface="Times New Roman" panose="02020603050405020304" pitchFamily="18" charset="0"/>
              </a:rPr>
              <a:t>个交集型歧义字段中，伪歧义：</a:t>
            </a:r>
            <a:r>
              <a:rPr lang="en-US" altLang="zh-CN" sz="3100" b="1" dirty="0">
                <a:solidFill>
                  <a:schemeClr val="bg1"/>
                </a:solidFill>
                <a:cs typeface="Times New Roman" panose="02020603050405020304" pitchFamily="18" charset="0"/>
              </a:rPr>
              <a:t>94%</a:t>
            </a:r>
            <a:br>
              <a:rPr lang="en-US" altLang="zh-CN" sz="3100" b="1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en-US" altLang="zh-CN" sz="3100" b="1" dirty="0">
                <a:solidFill>
                  <a:schemeClr val="bg1"/>
                </a:solidFill>
                <a:cs typeface="Times New Roman" panose="02020603050405020304" pitchFamily="18" charset="0"/>
              </a:rPr>
              <a:t>                                              </a:t>
            </a:r>
            <a:r>
              <a:rPr lang="zh-CN" altLang="en-US" sz="3100" b="1" dirty="0">
                <a:solidFill>
                  <a:schemeClr val="bg1"/>
                </a:solidFill>
                <a:cs typeface="Times New Roman" panose="02020603050405020304" pitchFamily="18" charset="0"/>
              </a:rPr>
              <a:t>真歧义：</a:t>
            </a:r>
            <a:r>
              <a:rPr lang="en-US" altLang="zh-CN" sz="3100" b="1" dirty="0">
                <a:solidFill>
                  <a:schemeClr val="bg1"/>
                </a:solidFill>
                <a:cs typeface="Times New Roman" panose="02020603050405020304" pitchFamily="18" charset="0"/>
              </a:rPr>
              <a:t>6%       </a:t>
            </a:r>
            <a:r>
              <a:rPr lang="zh-CN" altLang="en-US" sz="3100" b="1" dirty="0">
                <a:solidFill>
                  <a:schemeClr val="bg1"/>
                </a:solidFill>
                <a:cs typeface="Times New Roman" panose="02020603050405020304" pitchFamily="18" charset="0"/>
              </a:rPr>
              <a:t>多切分  </a:t>
            </a:r>
            <a:r>
              <a:rPr lang="en-US" altLang="zh-CN" sz="3100" b="1" dirty="0">
                <a:solidFill>
                  <a:schemeClr val="bg1"/>
                </a:solidFill>
                <a:cs typeface="Times New Roman" panose="02020603050405020304" pitchFamily="18" charset="0"/>
              </a:rPr>
              <a:t>12%</a:t>
            </a:r>
            <a:br>
              <a:rPr lang="en-US" altLang="zh-CN" sz="3100" b="1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en-US" altLang="zh-CN" sz="3100" b="1" dirty="0">
                <a:solidFill>
                  <a:schemeClr val="bg1"/>
                </a:solidFill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zh-CN" altLang="en-US" sz="3100" b="1" dirty="0">
                <a:solidFill>
                  <a:schemeClr val="bg1"/>
                </a:solidFill>
                <a:cs typeface="Times New Roman" panose="02020603050405020304" pitchFamily="18" charset="0"/>
              </a:rPr>
              <a:t>单切分  </a:t>
            </a:r>
            <a:r>
              <a:rPr lang="en-US" altLang="zh-CN" sz="3100" b="1" dirty="0">
                <a:solidFill>
                  <a:schemeClr val="bg1"/>
                </a:solidFill>
                <a:cs typeface="Times New Roman" panose="02020603050405020304" pitchFamily="18" charset="0"/>
              </a:rPr>
              <a:t>88%</a:t>
            </a:r>
          </a:p>
          <a:p>
            <a:pPr lvl="0" indent="0">
              <a:buNone/>
            </a:pPr>
            <a:endParaRPr lang="zh-CN" altLang="en-US" sz="2800" b="1" dirty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charset="0"/>
              <a:buChar char="Ø"/>
            </a:pPr>
            <a:endParaRPr lang="zh-CN" altLang="en-US" sz="3200" b="1" dirty="0">
              <a:solidFill>
                <a:schemeClr val="bg1"/>
              </a:solidFill>
            </a:endParaRP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33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消歧手段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31895" y="167640"/>
            <a:ext cx="8195310" cy="647446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31895" y="282575"/>
            <a:ext cx="8100105" cy="628151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1"/>
                </a:solidFill>
              </a:rPr>
              <a:t>双向最大匹配的作用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/>
                </a:solidFill>
              </a:rPr>
              <a:t>据</a:t>
            </a:r>
            <a:r>
              <a:rPr lang="en-US" altLang="zh-CN" sz="2800" b="1" dirty="0">
                <a:solidFill>
                  <a:schemeClr val="bg1"/>
                </a:solidFill>
              </a:rPr>
              <a:t> Sun M.S. </a:t>
            </a:r>
            <a:r>
              <a:rPr lang="zh-CN" altLang="en-US" sz="2800" b="1" dirty="0">
                <a:solidFill>
                  <a:schemeClr val="bg1"/>
                </a:solidFill>
              </a:rPr>
              <a:t>和 </a:t>
            </a:r>
            <a:r>
              <a:rPr lang="en-US" altLang="zh-CN" sz="2800" b="1" dirty="0">
                <a:solidFill>
                  <a:schemeClr val="bg1"/>
                </a:solidFill>
              </a:rPr>
              <a:t>Benjamin </a:t>
            </a:r>
            <a:r>
              <a:rPr lang="en-US" altLang="zh-CN" sz="2800" b="1" dirty="0" err="1">
                <a:solidFill>
                  <a:schemeClr val="bg1"/>
                </a:solidFill>
              </a:rPr>
              <a:t>K.T</a:t>
            </a:r>
            <a:r>
              <a:rPr lang="en-US" altLang="zh-CN" sz="2800" b="1" dirty="0">
                <a:solidFill>
                  <a:schemeClr val="bg1"/>
                </a:solidFill>
              </a:rPr>
              <a:t>.</a:t>
            </a:r>
            <a:r>
              <a:rPr lang="zh-CN" altLang="en-US" sz="2800" b="1" dirty="0">
                <a:solidFill>
                  <a:schemeClr val="bg1"/>
                </a:solidFill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</a:rPr>
              <a:t>1995</a:t>
            </a:r>
            <a:r>
              <a:rPr lang="zh-CN" altLang="en-US" sz="2800" b="1" dirty="0">
                <a:solidFill>
                  <a:schemeClr val="bg1"/>
                </a:solidFill>
              </a:rPr>
              <a:t>）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/>
                </a:solidFill>
              </a:rPr>
              <a:t>因此，双向最大匹配可以作为理解甚至处理分词歧义问题的基础。</a:t>
            </a: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FE9E305-1340-48BF-829D-CD72DF4B30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410367"/>
              </p:ext>
            </p:extLst>
          </p:nvPr>
        </p:nvGraphicFramePr>
        <p:xfrm>
          <a:off x="4264477" y="1381174"/>
          <a:ext cx="6528707" cy="257033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410599">
                  <a:extLst>
                    <a:ext uri="{9D8B030D-6E8A-4147-A177-3AD203B41FA5}">
                      <a16:colId xmlns:a16="http://schemas.microsoft.com/office/drawing/2014/main" val="4158089453"/>
                    </a:ext>
                  </a:extLst>
                </a:gridCol>
                <a:gridCol w="1908392">
                  <a:extLst>
                    <a:ext uri="{9D8B030D-6E8A-4147-A177-3AD203B41FA5}">
                      <a16:colId xmlns:a16="http://schemas.microsoft.com/office/drawing/2014/main" val="2802852658"/>
                    </a:ext>
                  </a:extLst>
                </a:gridCol>
                <a:gridCol w="2209716">
                  <a:extLst>
                    <a:ext uri="{9D8B030D-6E8A-4147-A177-3AD203B41FA5}">
                      <a16:colId xmlns:a16="http://schemas.microsoft.com/office/drawing/2014/main" val="2519555414"/>
                    </a:ext>
                  </a:extLst>
                </a:gridCol>
              </a:tblGrid>
              <a:tr h="92333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u="none" strike="noStrike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比例</a:t>
                      </a:r>
                      <a:endParaRPr lang="zh-CN" altLang="en-US" sz="2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43" marR="90043" marT="46863" marB="46863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u="none" strike="noStrike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  <a:r>
                        <a:rPr lang="zh-CN" altLang="en-US" sz="2000" b="1" u="none" strike="noStrike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en-US" altLang="zh-CN" sz="2000" b="1" u="none" strike="noStrike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RMM</a:t>
                      </a:r>
                      <a:r>
                        <a:rPr lang="zh-CN" altLang="en-US" sz="2000" b="1" u="none" strike="noStrike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切分结果比较</a:t>
                      </a:r>
                      <a:endParaRPr lang="zh-CN" altLang="en-US" sz="2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43" marR="90043" marT="46863" marB="46863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u="none" strike="noStrike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正确性</a:t>
                      </a:r>
                      <a:endParaRPr lang="zh-CN" altLang="en-US" sz="2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43" marR="90043" marT="46863" marB="46863" anchor="ctr"/>
                </a:tc>
                <a:extLst>
                  <a:ext uri="{0D108BD9-81ED-4DB2-BD59-A6C34878D82A}">
                    <a16:rowId xmlns:a16="http://schemas.microsoft.com/office/drawing/2014/main" val="3725569543"/>
                  </a:ext>
                </a:extLst>
              </a:tr>
              <a:tr h="553402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u="none" strike="noStrike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约   </a:t>
                      </a:r>
                      <a:r>
                        <a:rPr lang="en-US" altLang="zh-CN" sz="2000" b="1" u="none" strike="noStrike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90.0%</a:t>
                      </a:r>
                      <a:endParaRPr lang="zh-CN" altLang="en-US" sz="2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43" marR="90043" marT="46863" marB="46863" anchor="ctr"/>
                </a:tc>
                <a:tc rowSpan="2"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u="none" strike="noStrike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相同</a:t>
                      </a:r>
                      <a:endParaRPr lang="zh-CN" altLang="en-US" sz="2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43" marR="90043" marT="46863" marB="46863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u="none" strike="noStrike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都正确</a:t>
                      </a:r>
                      <a:endParaRPr lang="zh-CN" altLang="en-US" sz="2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43" marR="90043" marT="46863" marB="46863" anchor="ctr"/>
                </a:tc>
                <a:extLst>
                  <a:ext uri="{0D108BD9-81ED-4DB2-BD59-A6C34878D82A}">
                    <a16:rowId xmlns:a16="http://schemas.microsoft.com/office/drawing/2014/main" val="380293569"/>
                  </a:ext>
                </a:extLst>
              </a:tr>
              <a:tr h="121109">
                <a:tc rowSpan="2"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u="none" strike="noStrike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不到</a:t>
                      </a:r>
                      <a:r>
                        <a:rPr lang="en-US" altLang="zh-CN" sz="2000" b="1" u="none" strike="noStrike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1.0%</a:t>
                      </a:r>
                      <a:endParaRPr lang="zh-CN" altLang="en-US" sz="28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43" marR="90043" marT="46863" marB="46863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u="none" strike="noStrike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都错误</a:t>
                      </a:r>
                      <a:endParaRPr lang="zh-CN" altLang="en-US" sz="2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43" marR="90043" marT="46863" marB="46863" anchor="ctr"/>
                </a:tc>
                <a:extLst>
                  <a:ext uri="{0D108BD9-81ED-4DB2-BD59-A6C34878D82A}">
                    <a16:rowId xmlns:a16="http://schemas.microsoft.com/office/drawing/2014/main" val="2723643137"/>
                  </a:ext>
                </a:extLst>
              </a:tr>
              <a:tr h="4190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u="none" strike="noStrike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不同</a:t>
                      </a:r>
                      <a:endParaRPr lang="zh-CN" altLang="en-US" sz="2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43" marR="90043" marT="46863" marB="46863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189979"/>
                  </a:ext>
                </a:extLst>
              </a:tr>
              <a:tr h="553402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u="none" strike="noStrike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约    </a:t>
                      </a:r>
                      <a:r>
                        <a:rPr lang="en-US" altLang="zh-CN" sz="2000" b="1" u="none" strike="noStrike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9.0%</a:t>
                      </a:r>
                      <a:endParaRPr lang="zh-CN" altLang="en-US" sz="2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43" marR="90043" marT="46863" marB="46863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u="none" strike="noStrike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其中有一个正确</a:t>
                      </a:r>
                      <a:endParaRPr lang="zh-CN" altLang="en-US" sz="2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43" marR="90043" marT="46863" marB="46863" anchor="ctr"/>
                </a:tc>
                <a:extLst>
                  <a:ext uri="{0D108BD9-81ED-4DB2-BD59-A6C34878D82A}">
                    <a16:rowId xmlns:a16="http://schemas.microsoft.com/office/drawing/2014/main" val="1956915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19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消歧手段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31895" y="167640"/>
            <a:ext cx="8195310" cy="647446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31895" y="282575"/>
            <a:ext cx="8100105" cy="628151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lvl="0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1"/>
                </a:solidFill>
              </a:rPr>
              <a:t>双向最大匹配的作用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/>
                </a:solidFill>
              </a:rPr>
              <a:t>双向最大匹配法曾经在实用中文信息处理系统中得以广泛使用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/>
                </a:solidFill>
              </a:rPr>
              <a:t>可以进一步加入一些启发式规则消歧：</a:t>
            </a:r>
          </a:p>
          <a:p>
            <a:pPr marL="1200150" lvl="2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bg1"/>
                </a:solidFill>
              </a:rPr>
              <a:t>1.</a:t>
            </a:r>
            <a:r>
              <a:rPr lang="zh-CN" altLang="en-US" sz="2800" b="1" dirty="0">
                <a:solidFill>
                  <a:schemeClr val="bg1"/>
                </a:solidFill>
              </a:rPr>
              <a:t>如果正反向分词结果词数不同，则取分词数量较少的那个。</a:t>
            </a:r>
          </a:p>
          <a:p>
            <a:pPr marL="1200150" lvl="2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bg1"/>
                </a:solidFill>
              </a:rPr>
              <a:t>2.</a:t>
            </a:r>
            <a:r>
              <a:rPr lang="zh-CN" altLang="en-US" sz="2800" b="1" dirty="0">
                <a:solidFill>
                  <a:schemeClr val="bg1"/>
                </a:solidFill>
              </a:rPr>
              <a:t>如果分词结果词数相同</a:t>
            </a:r>
          </a:p>
          <a:p>
            <a:pPr marL="1657350" lvl="3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bg1"/>
                </a:solidFill>
              </a:rPr>
              <a:t>a. </a:t>
            </a:r>
            <a:r>
              <a:rPr lang="zh-CN" altLang="en-US" sz="2800" b="1" dirty="0">
                <a:solidFill>
                  <a:schemeClr val="bg1"/>
                </a:solidFill>
              </a:rPr>
              <a:t>分词结果相同， 就说明没有歧义，可返回任意一个。</a:t>
            </a:r>
          </a:p>
          <a:p>
            <a:pPr marL="1657350" lvl="3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bg1"/>
                </a:solidFill>
              </a:rPr>
              <a:t>b.</a:t>
            </a:r>
            <a:r>
              <a:rPr lang="zh-CN" altLang="en-US" sz="2800" b="1" dirty="0">
                <a:solidFill>
                  <a:schemeClr val="bg1"/>
                </a:solidFill>
              </a:rPr>
              <a:t>分词结果不同，返回其中单字较少的那个。</a:t>
            </a: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3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消歧手段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31895" y="167640"/>
            <a:ext cx="8195310" cy="647446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31895" y="282575"/>
            <a:ext cx="8044815" cy="61563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indent="0">
              <a:buNone/>
            </a:pPr>
            <a:r>
              <a:rPr lang="zh-CN" altLang="en-US" sz="3200" b="1" dirty="0">
                <a:solidFill>
                  <a:schemeClr val="bg1"/>
                </a:solidFill>
              </a:rPr>
              <a:t>消歧手段</a:t>
            </a: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  <a:p>
            <a:pPr lvl="1" indent="0">
              <a:spcBef>
                <a:spcPts val="60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基于规则的歧义消解</a:t>
            </a:r>
          </a:p>
          <a:p>
            <a:pPr lvl="2" indent="0">
              <a:spcBef>
                <a:spcPts val="60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专用规则</a:t>
            </a:r>
          </a:p>
          <a:p>
            <a:pPr lvl="2" indent="0">
              <a:spcBef>
                <a:spcPts val="60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通用规则</a:t>
            </a:r>
          </a:p>
          <a:p>
            <a:pPr lvl="1" indent="0">
              <a:spcBef>
                <a:spcPts val="60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基于统计的歧义消解</a:t>
            </a:r>
          </a:p>
          <a:p>
            <a:pPr lvl="2" indent="0">
              <a:spcBef>
                <a:spcPts val="60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词频</a:t>
            </a:r>
          </a:p>
          <a:p>
            <a:pPr lvl="2" indent="0">
              <a:spcBef>
                <a:spcPts val="60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N-Gram</a:t>
            </a:r>
            <a:r>
              <a:rPr lang="zh-CN" altLang="en-US" sz="2800" b="1" dirty="0">
                <a:solidFill>
                  <a:schemeClr val="bg1"/>
                </a:solidFill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</a:rPr>
              <a:t>N</a:t>
            </a:r>
            <a:r>
              <a:rPr lang="zh-CN" altLang="en-US" sz="2800" b="1" dirty="0">
                <a:solidFill>
                  <a:schemeClr val="bg1"/>
                </a:solidFill>
              </a:rPr>
              <a:t>元文法）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charset="0"/>
              <a:buChar char="Ø"/>
            </a:pPr>
            <a:endParaRPr lang="zh-CN" altLang="en-US" sz="3200" b="1" dirty="0">
              <a:solidFill>
                <a:schemeClr val="bg1"/>
              </a:solidFill>
            </a:endParaRP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消歧手段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31895" y="167640"/>
            <a:ext cx="8195310" cy="647446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31895" y="282575"/>
            <a:ext cx="8044815" cy="61563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indent="0"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chemeClr val="bg1"/>
                </a:solidFill>
              </a:rPr>
              <a:t>消歧手段</a:t>
            </a:r>
          </a:p>
          <a:p>
            <a:pPr marL="457200" lvl="0" indent="-4572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专用规则：针对某一特定的歧义字段设置的分词规则。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	例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：一般情况下，“将来”的前驱词是人名或人称代词时切分开。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0000"/>
              </a:lnSpc>
              <a:buClr>
                <a:srgbClr val="9966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		如：他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/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将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/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来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/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上海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/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找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/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工作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	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0000"/>
              </a:lnSpc>
              <a:buClr>
                <a:srgbClr val="9966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		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特例：他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/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将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/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来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/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想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/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找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/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什么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/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工作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（错误）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0000"/>
              </a:lnSpc>
              <a:buClr>
                <a:srgbClr val="9966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			他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/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将来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/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想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/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找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/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什么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/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工作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/ 	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（正确）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消歧手段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31895" y="167640"/>
            <a:ext cx="8195310" cy="647446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31895" y="282575"/>
            <a:ext cx="8044815" cy="61563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indent="0">
              <a:buNone/>
            </a:pPr>
            <a:r>
              <a:rPr lang="zh-CN" altLang="en-US" sz="3200" b="1" dirty="0">
                <a:solidFill>
                  <a:schemeClr val="bg1"/>
                </a:solidFill>
              </a:rPr>
              <a:t>消歧手段</a:t>
            </a: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专用规则：针对某一特定的歧义字段设置的分词规则。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：会诊断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如果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“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会诊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”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后接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“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断、疗、脉、治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”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则分为（会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诊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X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）。反之，分为（会诊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  <a:sym typeface="+mn-ea"/>
              </a:rPr>
              <a:t>/X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sym typeface="+mn-ea"/>
              </a:rPr>
              <a:t>）。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  <a:p>
            <a:pPr lvl="1"/>
            <a:endParaRPr lang="zh-CN" altLang="en-US" sz="4000" b="1" dirty="0">
              <a:solidFill>
                <a:schemeClr val="bg1"/>
              </a:solidFill>
            </a:endParaRP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1145652" y="1051590"/>
            <a:ext cx="2807020" cy="3129857"/>
            <a:chOff x="4693878" y="-802178"/>
            <a:chExt cx="2807022" cy="3129860"/>
          </a:xfrm>
        </p:grpSpPr>
        <p:sp>
          <p:nvSpPr>
            <p:cNvPr id="3" name="Freeform: Shape 25"/>
            <p:cNvSpPr/>
            <p:nvPr/>
          </p:nvSpPr>
          <p:spPr>
            <a:xfrm>
              <a:off x="4693878" y="-802178"/>
              <a:ext cx="2807022" cy="312986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Freeform: Shape 24"/>
            <p:cNvSpPr/>
            <p:nvPr/>
          </p:nvSpPr>
          <p:spPr>
            <a:xfrm>
              <a:off x="5081623" y="-368288"/>
              <a:ext cx="2028752" cy="226208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Freeform: Shape 19"/>
            <p:cNvSpPr/>
            <p:nvPr/>
          </p:nvSpPr>
          <p:spPr>
            <a:xfrm>
              <a:off x="5411924" y="0"/>
              <a:ext cx="1368152" cy="1525504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/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sz="6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Rectangle 27"/>
          <p:cNvSpPr/>
          <p:nvPr/>
        </p:nvSpPr>
        <p:spPr>
          <a:xfrm>
            <a:off x="638026" y="4209736"/>
            <a:ext cx="3822272" cy="734493"/>
          </a:xfrm>
          <a:prstGeom prst="rect">
            <a:avLst/>
          </a:prstGeom>
        </p:spPr>
        <p:txBody>
          <a:bodyPr wrap="none" lIns="192000" tIns="0" rIns="192000" bIns="0">
            <a:no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分词方法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消歧手段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31895" y="167640"/>
            <a:ext cx="8195310" cy="647446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31895" y="282575"/>
            <a:ext cx="8044815" cy="6156325"/>
          </a:xfrm>
          <a:prstGeom prst="rect">
            <a:avLst/>
          </a:prstGeom>
          <a:noFill/>
        </p:spPr>
        <p:txBody>
          <a:bodyPr wrap="square" rtlCol="0">
            <a:normAutofit fontScale="67500" lnSpcReduction="20000"/>
          </a:bodyPr>
          <a:lstStyle/>
          <a:p>
            <a:pPr lvl="0" indent="0">
              <a:lnSpc>
                <a:spcPct val="160000"/>
              </a:lnSpc>
              <a:buNone/>
            </a:pPr>
            <a:r>
              <a:rPr lang="zh-CN" altLang="en-US" sz="4700" b="1" dirty="0">
                <a:solidFill>
                  <a:schemeClr val="bg1"/>
                </a:solidFill>
              </a:rPr>
              <a:t>消歧手段</a:t>
            </a:r>
          </a:p>
          <a:p>
            <a:pPr marL="1028700" lvl="1" indent="-5715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100" b="1" dirty="0">
                <a:solidFill>
                  <a:schemeClr val="bg1"/>
                </a:solidFill>
                <a:sym typeface="+mn-ea"/>
              </a:rPr>
              <a:t>通用规则：适用于所有同类歧义字段的分词规则。</a:t>
            </a:r>
            <a:endParaRPr lang="zh-CN" altLang="en-US" sz="4100" b="1" dirty="0">
              <a:solidFill>
                <a:schemeClr val="bg1"/>
              </a:solidFill>
            </a:endParaRPr>
          </a:p>
          <a:p>
            <a:pPr lvl="2">
              <a:lnSpc>
                <a:spcPct val="160000"/>
              </a:lnSpc>
            </a:pP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(1)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成词切分优先（例：昨天  下课  后）</a:t>
            </a:r>
            <a:endParaRPr lang="zh-CN" altLang="en-US" sz="3600" b="1" dirty="0">
              <a:solidFill>
                <a:schemeClr val="bg1"/>
              </a:solidFill>
            </a:endParaRPr>
          </a:p>
          <a:p>
            <a:pPr lvl="2">
              <a:lnSpc>
                <a:spcPct val="160000"/>
              </a:lnSpc>
            </a:pP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(2)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单字方位词不组词（例：她  伏  下  身子）</a:t>
            </a:r>
            <a:endParaRPr lang="zh-CN" altLang="en-US" sz="3600" b="1" dirty="0">
              <a:solidFill>
                <a:schemeClr val="bg1"/>
              </a:solidFill>
            </a:endParaRPr>
          </a:p>
          <a:p>
            <a:pPr lvl="2">
              <a:lnSpc>
                <a:spcPct val="160000"/>
              </a:lnSpc>
            </a:pP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(3)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量词优先（例：来  了  三  个  人）</a:t>
            </a:r>
            <a:endParaRPr lang="zh-CN" altLang="en-US" sz="3600" b="1" dirty="0">
              <a:solidFill>
                <a:schemeClr val="bg1"/>
              </a:solidFill>
            </a:endParaRPr>
          </a:p>
          <a:p>
            <a:pPr lvl="2">
              <a:lnSpc>
                <a:spcPct val="160000"/>
              </a:lnSpc>
            </a:pP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(4)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单字动词尽可能单独切分（例：不会  用  心机）</a:t>
            </a:r>
            <a:endParaRPr lang="zh-CN" altLang="en-US" sz="3600" b="1" dirty="0">
              <a:solidFill>
                <a:schemeClr val="bg1"/>
              </a:solidFill>
            </a:endParaRPr>
          </a:p>
          <a:p>
            <a:pPr lvl="2">
              <a:lnSpc>
                <a:spcPct val="160000"/>
              </a:lnSpc>
            </a:pP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(5)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链长为</a:t>
            </a: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的交集字段自然成词（例：当天  下午）</a:t>
            </a:r>
            <a:endParaRPr lang="zh-CN" altLang="en-US" sz="3600" b="1" dirty="0">
              <a:solidFill>
                <a:schemeClr val="bg1"/>
              </a:solidFill>
            </a:endParaRP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消歧手段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31895" y="167640"/>
            <a:ext cx="8195310" cy="647446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31895" y="282575"/>
            <a:ext cx="8044815" cy="6156325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lvl="0" indent="0">
              <a:spcBef>
                <a:spcPts val="600"/>
              </a:spcBef>
              <a:buNone/>
            </a:pPr>
            <a:r>
              <a:rPr lang="zh-CN" altLang="en-US" sz="3300" b="1" dirty="0">
                <a:solidFill>
                  <a:schemeClr val="bg1"/>
                </a:solidFill>
              </a:rPr>
              <a:t>消歧手段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1"/>
                </a:solidFill>
              </a:rPr>
              <a:t>基于单词词频的消歧方法（单词最大概率法）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bg1"/>
                </a:solidFill>
              </a:rPr>
              <a:t>依托于“全切分法”的消歧方式</a:t>
            </a:r>
            <a:endParaRPr lang="en-US" altLang="zh-CN" sz="2500" b="1" dirty="0">
              <a:solidFill>
                <a:schemeClr val="bg1"/>
              </a:solidFill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bg1"/>
                </a:solidFill>
              </a:rPr>
              <a:t>全切分法指</a:t>
            </a: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依据词表，给出输入文本的所有可能的切分结果。</a:t>
            </a:r>
          </a:p>
          <a:p>
            <a:pPr lvl="1">
              <a:spcBef>
                <a:spcPts val="600"/>
              </a:spcBef>
            </a:pP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输入：	他的确切地址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输出：	他</a:t>
            </a: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的</a:t>
            </a: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确</a:t>
            </a: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切</a:t>
            </a: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地</a:t>
            </a: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址</a:t>
            </a:r>
            <a:endParaRPr lang="en-US" altLang="zh-CN" sz="2500" b="1" dirty="0">
              <a:solidFill>
                <a:schemeClr val="bg1"/>
              </a:solidFill>
              <a:latin typeface="+mn-ea"/>
            </a:endParaRPr>
          </a:p>
          <a:p>
            <a:pPr lvl="4">
              <a:spcBef>
                <a:spcPts val="600"/>
              </a:spcBef>
            </a:pP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他</a:t>
            </a: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的确</a:t>
            </a: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切</a:t>
            </a: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地</a:t>
            </a: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址</a:t>
            </a:r>
          </a:p>
          <a:p>
            <a:pPr lvl="4">
              <a:spcBef>
                <a:spcPts val="600"/>
              </a:spcBef>
            </a:pP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他</a:t>
            </a: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的确</a:t>
            </a: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切</a:t>
            </a: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地址</a:t>
            </a:r>
          </a:p>
          <a:p>
            <a:pPr lvl="4">
              <a:spcBef>
                <a:spcPts val="600"/>
              </a:spcBef>
            </a:pP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他</a:t>
            </a: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的</a:t>
            </a: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确切</a:t>
            </a: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地</a:t>
            </a: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址</a:t>
            </a:r>
          </a:p>
          <a:p>
            <a:pPr lvl="4">
              <a:spcBef>
                <a:spcPts val="600"/>
              </a:spcBef>
            </a:pP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他</a:t>
            </a: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的</a:t>
            </a: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确切</a:t>
            </a: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2500" b="1" dirty="0">
                <a:solidFill>
                  <a:schemeClr val="bg1"/>
                </a:solidFill>
                <a:latin typeface="+mn-ea"/>
              </a:rPr>
              <a:t>地址</a:t>
            </a:r>
          </a:p>
          <a:p>
            <a:pPr lvl="4">
              <a:spcBef>
                <a:spcPts val="600"/>
              </a:spcBef>
            </a:pPr>
            <a:r>
              <a:rPr lang="en-US" altLang="zh-CN" sz="2500" b="1" dirty="0">
                <a:solidFill>
                  <a:schemeClr val="bg1"/>
                </a:solidFill>
                <a:latin typeface="+mn-ea"/>
              </a:rPr>
              <a:t>……</a:t>
            </a:r>
            <a:endParaRPr lang="zh-CN" altLang="en-US" sz="2500" b="1" dirty="0">
              <a:solidFill>
                <a:schemeClr val="bg1"/>
              </a:solidFill>
              <a:latin typeface="+mn-ea"/>
            </a:endParaRPr>
          </a:p>
          <a:p>
            <a:endParaRPr lang="zh-CN" altLang="en-US" sz="2900" b="1" dirty="0">
              <a:solidFill>
                <a:schemeClr val="bg1"/>
              </a:solidFill>
            </a:endParaRP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1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8691" y="2479675"/>
            <a:ext cx="2418080" cy="1898015"/>
            <a:chOff x="675870" y="1709058"/>
            <a:chExt cx="1543455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5870" y="200800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消歧手段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23730" y="105818"/>
            <a:ext cx="8171634" cy="6645728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3060" name="图片 1730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888" y="2641282"/>
            <a:ext cx="4968875" cy="157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3061" name="图片 1730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981" y="2822794"/>
            <a:ext cx="2576512" cy="2808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3062" name="文本框 173061"/>
          <p:cNvSpPr txBox="1"/>
          <p:nvPr/>
        </p:nvSpPr>
        <p:spPr>
          <a:xfrm>
            <a:off x="4139617" y="4933250"/>
            <a:ext cx="4878386" cy="111979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zh-CN" altLang="en-US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最大概率：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</a:rPr>
              <a:t>V</a:t>
            </a:r>
            <a:r>
              <a:rPr lang="en-US" altLang="zh-CN" sz="1300" b="1" dirty="0">
                <a:solidFill>
                  <a:schemeClr val="bg1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</a:rPr>
              <a:t>-V</a:t>
            </a:r>
            <a:r>
              <a:rPr lang="en-US" altLang="zh-CN" sz="1300" b="1" dirty="0">
                <a:solidFill>
                  <a:schemeClr val="bg1"/>
                </a:solidFill>
                <a:latin typeface="Tahoma" panose="020B0604030504040204" pitchFamily="34" charset="0"/>
              </a:rPr>
              <a:t>1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</a:rPr>
              <a:t>-V</a:t>
            </a:r>
            <a:r>
              <a:rPr lang="en-US" altLang="zh-CN" sz="1300" b="1" dirty="0">
                <a:solidFill>
                  <a:schemeClr val="bg1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</a:rPr>
              <a:t>-V</a:t>
            </a:r>
            <a:r>
              <a:rPr lang="en-US" altLang="zh-CN" sz="1300" b="1" dirty="0">
                <a:solidFill>
                  <a:schemeClr val="bg1"/>
                </a:solidFill>
                <a:latin typeface="Tahoma" panose="020B0604030504040204" pitchFamily="34" charset="0"/>
              </a:rPr>
              <a:t>4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</a:rPr>
              <a:t>-V</a:t>
            </a:r>
            <a:r>
              <a:rPr lang="en-US" altLang="zh-CN" sz="1300" b="1" dirty="0">
                <a:solidFill>
                  <a:schemeClr val="bg1"/>
                </a:solidFill>
                <a:latin typeface="Tahoma" panose="020B0604030504040204" pitchFamily="34" charset="0"/>
              </a:rPr>
              <a:t>6</a:t>
            </a:r>
            <a:endParaRPr lang="en-US" altLang="zh-CN" sz="26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zh-CN" altLang="en-US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对应词串：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1300" b="1" dirty="0">
                <a:solidFill>
                  <a:schemeClr val="bg1"/>
                </a:solidFill>
                <a:latin typeface="Tahoma" panose="020B0604030504040204" pitchFamily="34" charset="0"/>
              </a:rPr>
              <a:t>1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/</a:t>
            </a:r>
            <a:r>
              <a:rPr lang="en-US" altLang="zh-CN" sz="18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1300" b="1" dirty="0">
                <a:solidFill>
                  <a:schemeClr val="bg1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/</a:t>
            </a:r>
            <a:r>
              <a:rPr lang="en-US" altLang="zh-CN" sz="1800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1300" b="1" dirty="0">
                <a:solidFill>
                  <a:schemeClr val="bg1"/>
                </a:solidFill>
                <a:latin typeface="Tahoma" panose="020B0604030504040204" pitchFamily="34" charset="0"/>
              </a:rPr>
              <a:t>3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1300" b="1" dirty="0">
                <a:solidFill>
                  <a:schemeClr val="bg1"/>
                </a:solidFill>
                <a:latin typeface="Tahoma" panose="020B0604030504040204" pitchFamily="34" charset="0"/>
              </a:rPr>
              <a:t>4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/</a:t>
            </a:r>
            <a:r>
              <a:rPr lang="en-US" altLang="zh-CN" sz="1800" b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1300" b="1" dirty="0">
                <a:solidFill>
                  <a:schemeClr val="bg1"/>
                </a:solidFill>
                <a:latin typeface="Tahoma" panose="020B0604030504040204" pitchFamily="34" charset="0"/>
              </a:rPr>
              <a:t>5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1300" b="1" dirty="0">
                <a:solidFill>
                  <a:schemeClr val="bg1"/>
                </a:solidFill>
                <a:latin typeface="Tahoma" panose="020B0604030504040204" pitchFamily="34" charset="0"/>
              </a:rPr>
              <a:t>6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zh-CN" altLang="en-US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切分结果：他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/ </a:t>
            </a:r>
            <a:r>
              <a:rPr lang="zh-CN" altLang="en-US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的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/ </a:t>
            </a:r>
            <a:r>
              <a:rPr lang="zh-CN" altLang="en-US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确切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/ </a:t>
            </a:r>
            <a:r>
              <a:rPr lang="zh-CN" altLang="en-US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地址</a:t>
            </a:r>
            <a:r>
              <a:rPr lang="en-US" altLang="zh-CN" sz="2600" dirty="0">
                <a:solidFill>
                  <a:schemeClr val="bg1"/>
                </a:solidFill>
                <a:latin typeface="Tahoma" panose="020B0604030504040204" pitchFamily="34" charset="0"/>
                <a:ea typeface="楷体_GB2312" pitchFamily="49" charset="-122"/>
              </a:rPr>
              <a:t>/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F6A599E0-1B01-423D-AA6B-400EC43BD267}"/>
              </a:ext>
            </a:extLst>
          </p:cNvPr>
          <p:cNvSpPr txBox="1"/>
          <p:nvPr/>
        </p:nvSpPr>
        <p:spPr>
          <a:xfrm>
            <a:off x="3723730" y="105818"/>
            <a:ext cx="7861391" cy="2525245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 lvl="0" indent="0">
              <a:lnSpc>
                <a:spcPct val="150000"/>
              </a:lnSpc>
              <a:buNone/>
            </a:pPr>
            <a:endParaRPr lang="zh-CN" altLang="en-US" sz="2400" b="1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由</a:t>
            </a: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m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个汉字组成的歧义切分字段</a:t>
            </a: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C=c1c2…cm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有两种切分结果</a:t>
            </a: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W=w1w2…</a:t>
            </a:r>
            <a:r>
              <a:rPr lang="en-US" altLang="zh-CN" sz="3600" b="1" dirty="0" err="1">
                <a:solidFill>
                  <a:schemeClr val="bg1"/>
                </a:solidFill>
                <a:sym typeface="+mn-ea"/>
              </a:rPr>
              <a:t>wn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V=v1v2…</a:t>
            </a:r>
            <a:r>
              <a:rPr lang="en-US" altLang="zh-CN" sz="3600" b="1" dirty="0" err="1">
                <a:solidFill>
                  <a:schemeClr val="bg1"/>
                </a:solidFill>
                <a:sym typeface="+mn-ea"/>
              </a:rPr>
              <a:t>vk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；若前一词频相乘的结果大于后者，则选择切分结果</a:t>
            </a: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W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；反之，选择</a:t>
            </a:r>
            <a:r>
              <a:rPr lang="en-US" altLang="zh-CN" sz="3600" b="1" dirty="0">
                <a:solidFill>
                  <a:schemeClr val="bg1"/>
                </a:solidFill>
                <a:sym typeface="+mn-ea"/>
              </a:rPr>
              <a:t>V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。</a:t>
            </a: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1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消歧手段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657600" y="1175656"/>
            <a:ext cx="8196943" cy="4229101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62238" y="1567225"/>
            <a:ext cx="7987665" cy="37229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indent="0">
              <a:buNone/>
            </a:pPr>
            <a:r>
              <a:rPr lang="zh-CN" altLang="en-US" sz="3200" b="1" dirty="0">
                <a:solidFill>
                  <a:schemeClr val="bg1"/>
                </a:solidFill>
              </a:rPr>
              <a:t>消歧手段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/>
                </a:solidFill>
              </a:rPr>
              <a:t>基于词频的消歧方法</a:t>
            </a: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  <a:p>
            <a:pPr lvl="1"/>
            <a:r>
              <a:rPr lang="zh-CN" altLang="en-US" sz="2800" b="1" dirty="0">
                <a:solidFill>
                  <a:schemeClr val="bg1"/>
                </a:solidFill>
              </a:rPr>
              <a:t>苗夺谦（</a:t>
            </a:r>
            <a:r>
              <a:rPr lang="en-US" altLang="zh-CN" sz="2800" b="1" dirty="0">
                <a:solidFill>
                  <a:schemeClr val="bg1"/>
                </a:solidFill>
              </a:rPr>
              <a:t>2015:73</a:t>
            </a:r>
            <a:r>
              <a:rPr lang="zh-CN" altLang="en-US" sz="2800" b="1" dirty="0">
                <a:solidFill>
                  <a:schemeClr val="bg1"/>
                </a:solidFill>
              </a:rPr>
              <a:t>）单纯使用词频信息，没有考虑到词性和词义信息，更没有考虑到不同词性和词义之间的概率转移关系，错误率较高。对于频率较低的词将永远不能正确切分。</a:t>
            </a: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消歧手段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635057" y="282575"/>
            <a:ext cx="8309293" cy="615569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39695" y="419735"/>
            <a:ext cx="8092305" cy="60185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indent="0">
              <a:buNone/>
            </a:pPr>
            <a:r>
              <a:rPr lang="zh-CN" altLang="en-US" sz="3200" b="1" dirty="0">
                <a:solidFill>
                  <a:schemeClr val="bg1"/>
                </a:solidFill>
              </a:rPr>
              <a:t>消歧手段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bg1"/>
                </a:solidFill>
              </a:rPr>
              <a:t>N</a:t>
            </a:r>
            <a:r>
              <a:rPr lang="zh-CN" altLang="en-US" sz="2800" b="1" dirty="0">
                <a:solidFill>
                  <a:schemeClr val="bg1"/>
                </a:solidFill>
              </a:rPr>
              <a:t>元文法</a:t>
            </a:r>
          </a:p>
          <a:p>
            <a:pPr lvl="1" algn="just"/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P(ω</a:t>
            </a:r>
            <a:r>
              <a:rPr lang="en-US" altLang="zh-CN" sz="2400" b="1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1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,ω</a:t>
            </a:r>
            <a:r>
              <a:rPr lang="en-US" altLang="zh-CN" sz="2400" b="1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2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,…,</a:t>
            </a:r>
            <a:r>
              <a:rPr lang="en-US" altLang="zh-CN" sz="2400" b="1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ω</a:t>
            </a:r>
            <a:r>
              <a:rPr lang="en-US" altLang="zh-CN" sz="2400" b="1" kern="100" baseline="-25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m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) = P(</a:t>
            </a:r>
            <a:r>
              <a:rPr lang="zh-CN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1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1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)P(ω</a:t>
            </a:r>
            <a:r>
              <a:rPr lang="en-US" altLang="zh-CN" sz="2400" b="1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2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|ω</a:t>
            </a:r>
            <a:r>
              <a:rPr lang="en-US" altLang="zh-CN" sz="2400" b="1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1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)P(ω</a:t>
            </a:r>
            <a:r>
              <a:rPr lang="en-US" altLang="zh-CN" sz="2400" b="1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3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|ω</a:t>
            </a:r>
            <a:r>
              <a:rPr lang="en-US" altLang="zh-CN" sz="2400" b="1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2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,ω</a:t>
            </a:r>
            <a:r>
              <a:rPr lang="en-US" altLang="zh-CN" sz="2400" b="1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1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)…P(</a:t>
            </a:r>
            <a:r>
              <a:rPr lang="en-US" altLang="zh-CN" sz="2400" b="1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ω</a:t>
            </a:r>
            <a:r>
              <a:rPr lang="en-US" altLang="zh-CN" sz="2400" b="1" kern="100" baseline="-25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i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| ω</a:t>
            </a:r>
            <a:r>
              <a:rPr lang="en-US" altLang="zh-CN" sz="2400" b="1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1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,ω</a:t>
            </a:r>
            <a:r>
              <a:rPr lang="en-US" altLang="zh-CN" sz="2400" b="1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2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,…,ω</a:t>
            </a:r>
            <a:r>
              <a:rPr lang="en-US" altLang="zh-CN" sz="2400" b="1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i-1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)…P(ω</a:t>
            </a:r>
            <a:r>
              <a:rPr lang="en-US" altLang="zh-CN" sz="2400" b="1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m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|ω</a:t>
            </a:r>
            <a:r>
              <a:rPr lang="en-US" altLang="zh-CN" sz="2400" b="1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1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,ω</a:t>
            </a:r>
            <a:r>
              <a:rPr lang="en-US" altLang="zh-CN" sz="2400" b="1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2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,…,ω</a:t>
            </a:r>
            <a:r>
              <a:rPr lang="en-US" altLang="zh-CN" sz="2400" b="1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m-1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)   </a:t>
            </a:r>
            <a:r>
              <a:rPr lang="zh-CN" altLang="en-US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公式一</a:t>
            </a:r>
            <a:endParaRPr lang="zh-CN" altLang="zh-CN" sz="2400" b="1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Microsoft Himalaya" panose="01010100010101010101" pitchFamily="2" charset="0"/>
            </a:endParaRPr>
          </a:p>
          <a:p>
            <a:pPr lvl="1" algn="just"/>
            <a:r>
              <a:rPr lang="en-US" altLang="zh-CN" sz="24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 </a:t>
            </a:r>
            <a:endParaRPr lang="zh-CN" altLang="zh-CN" sz="2400" b="1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Microsoft Himalaya" panose="01010100010101010101" pitchFamily="2" charset="0"/>
            </a:endParaRPr>
          </a:p>
          <a:p>
            <a:pPr lvl="1" algn="just"/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P(</a:t>
            </a:r>
            <a:r>
              <a:rPr lang="en-US" altLang="zh-CN" sz="2400" b="1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ω</a:t>
            </a:r>
            <a:r>
              <a:rPr lang="en-US" altLang="zh-CN" sz="2400" b="1" kern="100" baseline="-25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i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| ω</a:t>
            </a:r>
            <a:r>
              <a:rPr lang="en-US" altLang="zh-CN" sz="2400" b="1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1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,ω</a:t>
            </a:r>
            <a:r>
              <a:rPr lang="en-US" altLang="zh-CN" sz="2400" b="1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2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,…,ω</a:t>
            </a:r>
            <a:r>
              <a:rPr lang="en-US" altLang="zh-CN" sz="2400" b="1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i-1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) </a:t>
            </a:r>
            <a:r>
              <a:rPr lang="zh-CN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≈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P(</a:t>
            </a:r>
            <a:r>
              <a:rPr lang="en-US" altLang="zh-CN" sz="2400" b="1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ωi|ω</a:t>
            </a:r>
            <a:r>
              <a:rPr lang="en-US" altLang="zh-CN" sz="2400" b="1" kern="100" baseline="-25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i</a:t>
            </a:r>
            <a:r>
              <a:rPr lang="en-US" altLang="zh-CN" sz="2400" b="1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-(n-1)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,…ω</a:t>
            </a:r>
            <a:r>
              <a:rPr lang="en-US" altLang="zh-CN" sz="2400" b="1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i-1</a:t>
            </a:r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)   </a:t>
            </a:r>
            <a:r>
              <a:rPr lang="zh-CN" altLang="en-US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Microsoft Himalaya" panose="01010100010101010101" pitchFamily="2" charset="0"/>
              </a:rPr>
              <a:t>公式二</a:t>
            </a:r>
            <a:endParaRPr lang="zh-CN" altLang="zh-CN" sz="2400" b="1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Microsoft Himalaya" panose="01010100010101010101" pitchFamily="2" charset="0"/>
            </a:endParaRPr>
          </a:p>
          <a:p>
            <a:pPr lvl="1"/>
            <a:endParaRPr lang="en-US" altLang="zh-CN" sz="28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/>
                </a:solidFill>
              </a:rPr>
              <a:t>只需要考察一个词临近的几个词与它的相互关系即可。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/>
                </a:solidFill>
              </a:rPr>
              <a:t>当</a:t>
            </a:r>
            <a:r>
              <a:rPr lang="en-US" altLang="zh-CN" sz="2800" b="1" dirty="0">
                <a:solidFill>
                  <a:schemeClr val="bg1"/>
                </a:solidFill>
              </a:rPr>
              <a:t>N=1</a:t>
            </a:r>
            <a:r>
              <a:rPr lang="zh-CN" altLang="en-US" sz="2800" b="1" dirty="0">
                <a:solidFill>
                  <a:schemeClr val="bg1"/>
                </a:solidFill>
              </a:rPr>
              <a:t>时为一元模型（</a:t>
            </a:r>
            <a:r>
              <a:rPr lang="en-US" altLang="zh-CN" sz="2800" b="1" dirty="0">
                <a:solidFill>
                  <a:schemeClr val="bg1"/>
                </a:solidFill>
              </a:rPr>
              <a:t>unigram model</a:t>
            </a:r>
            <a:r>
              <a:rPr lang="zh-CN" altLang="en-US" sz="2800" b="1" dirty="0">
                <a:solidFill>
                  <a:schemeClr val="bg1"/>
                </a:solidFill>
              </a:rPr>
              <a:t>），相当于假设各词之间相互独立。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/>
                </a:solidFill>
              </a:rPr>
              <a:t>当</a:t>
            </a:r>
            <a:r>
              <a:rPr lang="en-US" altLang="zh-CN" sz="2800" b="1" dirty="0">
                <a:solidFill>
                  <a:schemeClr val="bg1"/>
                </a:solidFill>
              </a:rPr>
              <a:t>N=2</a:t>
            </a:r>
            <a:r>
              <a:rPr lang="zh-CN" altLang="en-US" sz="2800" b="1" dirty="0">
                <a:solidFill>
                  <a:schemeClr val="bg1"/>
                </a:solidFill>
              </a:rPr>
              <a:t>时为二元模型（</a:t>
            </a:r>
            <a:r>
              <a:rPr lang="en-US" altLang="zh-CN" sz="2800" b="1" dirty="0">
                <a:solidFill>
                  <a:schemeClr val="bg1"/>
                </a:solidFill>
              </a:rPr>
              <a:t>bigram model</a:t>
            </a:r>
            <a:r>
              <a:rPr lang="zh-CN" altLang="en-US" sz="2800" b="1" dirty="0">
                <a:solidFill>
                  <a:schemeClr val="bg1"/>
                </a:solidFill>
              </a:rPr>
              <a:t>），即一个词仅与它前面（或者后面）一个词相关。</a:t>
            </a: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4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消歧手段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667527" y="282575"/>
            <a:ext cx="8524473" cy="6216196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39696" y="419735"/>
            <a:ext cx="5273676" cy="56136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indent="0">
              <a:buNone/>
            </a:pPr>
            <a:r>
              <a:rPr lang="zh-CN" altLang="en-US" sz="3200" b="1" dirty="0">
                <a:solidFill>
                  <a:schemeClr val="bg1"/>
                </a:solidFill>
              </a:rPr>
              <a:t>消歧手段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bg1"/>
                </a:solidFill>
              </a:rPr>
              <a:t>N</a:t>
            </a:r>
            <a:r>
              <a:rPr lang="zh-CN" altLang="en-US" sz="2800" b="1" dirty="0">
                <a:solidFill>
                  <a:schemeClr val="bg1"/>
                </a:solidFill>
              </a:rPr>
              <a:t>元文法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/>
                </a:solidFill>
              </a:rPr>
              <a:t>例如：他是研究生物的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lvl="3"/>
            <a:r>
              <a:rPr lang="zh-CN" altLang="en-US" sz="2800" b="1" dirty="0">
                <a:solidFill>
                  <a:schemeClr val="bg1"/>
                </a:solidFill>
              </a:rPr>
              <a:t>他</a:t>
            </a:r>
            <a:r>
              <a:rPr lang="en-US" altLang="zh-CN" sz="2800" b="1" dirty="0">
                <a:solidFill>
                  <a:schemeClr val="bg1"/>
                </a:solidFill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</a:rPr>
              <a:t>是</a:t>
            </a:r>
            <a:r>
              <a:rPr lang="en-US" altLang="zh-CN" sz="2800" b="1" dirty="0">
                <a:solidFill>
                  <a:schemeClr val="bg1"/>
                </a:solidFill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</a:rPr>
              <a:t>研究生</a:t>
            </a:r>
            <a:r>
              <a:rPr lang="en-US" altLang="zh-CN" sz="2800" b="1" dirty="0">
                <a:solidFill>
                  <a:schemeClr val="bg1"/>
                </a:solidFill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</a:rPr>
              <a:t>物</a:t>
            </a:r>
            <a:r>
              <a:rPr lang="en-US" altLang="zh-CN" sz="2800" b="1" dirty="0">
                <a:solidFill>
                  <a:schemeClr val="bg1"/>
                </a:solidFill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</a:rPr>
              <a:t>的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lvl="3"/>
            <a:r>
              <a:rPr lang="zh-CN" altLang="en-US" sz="2800" b="1" dirty="0">
                <a:solidFill>
                  <a:schemeClr val="bg1"/>
                </a:solidFill>
              </a:rPr>
              <a:t>他</a:t>
            </a:r>
            <a:r>
              <a:rPr lang="en-US" altLang="zh-CN" sz="2800" b="1" dirty="0">
                <a:solidFill>
                  <a:schemeClr val="bg1"/>
                </a:solidFill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</a:rPr>
              <a:t>是</a:t>
            </a:r>
            <a:r>
              <a:rPr lang="en-US" altLang="zh-CN" sz="2800" b="1" dirty="0">
                <a:solidFill>
                  <a:schemeClr val="bg1"/>
                </a:solidFill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</a:rPr>
              <a:t>研究</a:t>
            </a:r>
            <a:r>
              <a:rPr lang="en-US" altLang="zh-CN" sz="2800" b="1" dirty="0">
                <a:solidFill>
                  <a:schemeClr val="bg1"/>
                </a:solidFill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</a:rPr>
              <a:t>生物</a:t>
            </a:r>
            <a:r>
              <a:rPr lang="en-US" altLang="zh-CN" sz="2800" b="1" dirty="0">
                <a:solidFill>
                  <a:schemeClr val="bg1"/>
                </a:solidFill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</a:rPr>
              <a:t>的</a:t>
            </a:r>
          </a:p>
          <a:p>
            <a:pPr algn="just"/>
            <a:r>
              <a:rPr lang="en-US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P(seg1)=P(</a:t>
            </a:r>
            <a:r>
              <a:rPr lang="zh-CN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他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)*P(</a:t>
            </a:r>
            <a:r>
              <a:rPr lang="zh-CN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是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|</a:t>
            </a:r>
            <a:r>
              <a:rPr lang="zh-CN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他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)*P(</a:t>
            </a:r>
            <a:r>
              <a:rPr lang="zh-CN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研究生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|</a:t>
            </a:r>
            <a:r>
              <a:rPr lang="zh-CN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是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)*P(</a:t>
            </a:r>
            <a:r>
              <a:rPr lang="zh-CN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物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|</a:t>
            </a:r>
            <a:r>
              <a:rPr lang="zh-CN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研究生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)*P(</a:t>
            </a:r>
            <a:r>
              <a:rPr lang="zh-CN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的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|</a:t>
            </a:r>
            <a:r>
              <a:rPr lang="zh-CN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物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)*P(</a:t>
            </a:r>
            <a:r>
              <a:rPr lang="zh-CN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的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)</a:t>
            </a:r>
            <a:endParaRPr lang="zh-CN" altLang="zh-CN" sz="1800" b="1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Microsoft Himalaya" panose="01010100010101010101" pitchFamily="2" charset="0"/>
            </a:endParaRPr>
          </a:p>
          <a:p>
            <a:pPr algn="just"/>
            <a:r>
              <a:rPr lang="en-US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P(seg1)=P(</a:t>
            </a:r>
            <a:r>
              <a:rPr lang="zh-CN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他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)*P(</a:t>
            </a:r>
            <a:r>
              <a:rPr lang="zh-CN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是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|</a:t>
            </a:r>
            <a:r>
              <a:rPr lang="zh-CN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他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)*P(</a:t>
            </a:r>
            <a:r>
              <a:rPr lang="zh-CN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研究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|</a:t>
            </a:r>
            <a:r>
              <a:rPr lang="zh-CN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是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)*P(</a:t>
            </a:r>
            <a:r>
              <a:rPr lang="zh-CN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生物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|</a:t>
            </a:r>
            <a:r>
              <a:rPr lang="zh-CN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研究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)*P(</a:t>
            </a:r>
            <a:r>
              <a:rPr lang="zh-CN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的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|</a:t>
            </a:r>
            <a:r>
              <a:rPr lang="zh-CN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生物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)*P(</a:t>
            </a:r>
            <a:r>
              <a:rPr lang="zh-CN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的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)</a:t>
            </a:r>
            <a:endParaRPr lang="zh-CN" altLang="zh-CN" sz="1800" b="1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Microsoft Himalaya" panose="01010100010101010101" pitchFamily="2" charset="0"/>
            </a:endParaRPr>
          </a:p>
          <a:p>
            <a:pPr lvl="0" indent="0">
              <a:buNone/>
            </a:pP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41F75BE-6179-4468-BE62-2307C1D04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415" y="923735"/>
            <a:ext cx="3165585" cy="38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0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1145652" y="1051590"/>
            <a:ext cx="2807020" cy="3129857"/>
            <a:chOff x="4693878" y="-802178"/>
            <a:chExt cx="2807022" cy="3129860"/>
          </a:xfrm>
        </p:grpSpPr>
        <p:sp>
          <p:nvSpPr>
            <p:cNvPr id="3" name="Freeform: Shape 25"/>
            <p:cNvSpPr/>
            <p:nvPr/>
          </p:nvSpPr>
          <p:spPr>
            <a:xfrm>
              <a:off x="4693878" y="-802178"/>
              <a:ext cx="2807022" cy="312986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Freeform: Shape 24"/>
            <p:cNvSpPr/>
            <p:nvPr/>
          </p:nvSpPr>
          <p:spPr>
            <a:xfrm>
              <a:off x="5081623" y="-368288"/>
              <a:ext cx="2028752" cy="2262080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Freeform: Shape 19"/>
            <p:cNvSpPr/>
            <p:nvPr/>
          </p:nvSpPr>
          <p:spPr>
            <a:xfrm>
              <a:off x="5411924" y="0"/>
              <a:ext cx="1368152" cy="1525504"/>
            </a:xfrm>
            <a:custGeom>
              <a:avLst/>
              <a:gdLst>
                <a:gd name="connsiteX0" fmla="*/ 1124365 w 2248729"/>
                <a:gd name="connsiteY0" fmla="*/ 0 h 2507353"/>
                <a:gd name="connsiteX1" fmla="*/ 1257442 w 2248729"/>
                <a:gd name="connsiteY1" fmla="*/ 31576 h 2507353"/>
                <a:gd name="connsiteX2" fmla="*/ 2115652 w 2248729"/>
                <a:gd name="connsiteY2" fmla="*/ 527274 h 2507353"/>
                <a:gd name="connsiteX3" fmla="*/ 2248729 w 2248729"/>
                <a:gd name="connsiteY3" fmla="*/ 758148 h 2507353"/>
                <a:gd name="connsiteX4" fmla="*/ 2248729 w 2248729"/>
                <a:gd name="connsiteY4" fmla="*/ 1749546 h 2507353"/>
                <a:gd name="connsiteX5" fmla="*/ 2115652 w 2248729"/>
                <a:gd name="connsiteY5" fmla="*/ 1980419 h 2507353"/>
                <a:gd name="connsiteX6" fmla="*/ 1257442 w 2248729"/>
                <a:gd name="connsiteY6" fmla="*/ 2474760 h 2507353"/>
                <a:gd name="connsiteX7" fmla="*/ 991288 w 2248729"/>
                <a:gd name="connsiteY7" fmla="*/ 2474760 h 2507353"/>
                <a:gd name="connsiteX8" fmla="*/ 133077 w 2248729"/>
                <a:gd name="connsiteY8" fmla="*/ 1980419 h 2507353"/>
                <a:gd name="connsiteX9" fmla="*/ 0 w 2248729"/>
                <a:gd name="connsiteY9" fmla="*/ 1749546 h 2507353"/>
                <a:gd name="connsiteX10" fmla="*/ 0 w 2248729"/>
                <a:gd name="connsiteY10" fmla="*/ 758148 h 2507353"/>
                <a:gd name="connsiteX11" fmla="*/ 133077 w 2248729"/>
                <a:gd name="connsiteY11" fmla="*/ 527274 h 2507353"/>
                <a:gd name="connsiteX12" fmla="*/ 991288 w 2248729"/>
                <a:gd name="connsiteY12" fmla="*/ 31576 h 2507353"/>
                <a:gd name="connsiteX13" fmla="*/ 1124365 w 2248729"/>
                <a:gd name="connsiteY13" fmla="*/ 0 h 250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729" h="2507353">
                  <a:moveTo>
                    <a:pt x="1124365" y="0"/>
                  </a:moveTo>
                  <a:cubicBezTo>
                    <a:pt x="1172571" y="0"/>
                    <a:pt x="1220778" y="10526"/>
                    <a:pt x="1257442" y="31576"/>
                  </a:cubicBezTo>
                  <a:cubicBezTo>
                    <a:pt x="2115652" y="527274"/>
                    <a:pt x="2115652" y="527274"/>
                    <a:pt x="2115652" y="527274"/>
                  </a:cubicBezTo>
                  <a:cubicBezTo>
                    <a:pt x="2188980" y="569375"/>
                    <a:pt x="2248729" y="672589"/>
                    <a:pt x="2248729" y="758148"/>
                  </a:cubicBezTo>
                  <a:cubicBezTo>
                    <a:pt x="2248729" y="1749546"/>
                    <a:pt x="2248729" y="1749546"/>
                    <a:pt x="2248729" y="1749546"/>
                  </a:cubicBezTo>
                  <a:cubicBezTo>
                    <a:pt x="2248729" y="1833746"/>
                    <a:pt x="2188980" y="1936960"/>
                    <a:pt x="2115652" y="1980419"/>
                  </a:cubicBezTo>
                  <a:cubicBezTo>
                    <a:pt x="1257442" y="2474760"/>
                    <a:pt x="1257442" y="2474760"/>
                    <a:pt x="1257442" y="2474760"/>
                  </a:cubicBezTo>
                  <a:cubicBezTo>
                    <a:pt x="1184114" y="2518218"/>
                    <a:pt x="1064616" y="2518218"/>
                    <a:pt x="991288" y="2474760"/>
                  </a:cubicBezTo>
                  <a:cubicBezTo>
                    <a:pt x="133077" y="1980419"/>
                    <a:pt x="133077" y="1980419"/>
                    <a:pt x="133077" y="1980419"/>
                  </a:cubicBezTo>
                  <a:cubicBezTo>
                    <a:pt x="59749" y="1936960"/>
                    <a:pt x="0" y="1833746"/>
                    <a:pt x="0" y="1749546"/>
                  </a:cubicBezTo>
                  <a:lnTo>
                    <a:pt x="0" y="758148"/>
                  </a:lnTo>
                  <a:cubicBezTo>
                    <a:pt x="0" y="672589"/>
                    <a:pt x="59749" y="569375"/>
                    <a:pt x="133077" y="527274"/>
                  </a:cubicBezTo>
                  <a:cubicBezTo>
                    <a:pt x="991288" y="31576"/>
                    <a:pt x="991288" y="31576"/>
                    <a:pt x="991288" y="31576"/>
                  </a:cubicBezTo>
                  <a:cubicBezTo>
                    <a:pt x="1027952" y="10526"/>
                    <a:pt x="1076158" y="0"/>
                    <a:pt x="1124365" y="0"/>
                  </a:cubicBezTo>
                  <a:close/>
                </a:path>
              </a:pathLst>
            </a:custGeom>
            <a:solidFill>
              <a:schemeClr val="bg1"/>
            </a:solidFill>
            <a:ln w="222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sz="6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Rectangle 27"/>
          <p:cNvSpPr/>
          <p:nvPr/>
        </p:nvSpPr>
        <p:spPr>
          <a:xfrm>
            <a:off x="638026" y="4209736"/>
            <a:ext cx="3822272" cy="734493"/>
          </a:xfrm>
          <a:prstGeom prst="rect">
            <a:avLst/>
          </a:prstGeom>
        </p:spPr>
        <p:txBody>
          <a:bodyPr wrap="none" lIns="192000" tIns="0" rIns="192000" bIns="0">
            <a:no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其他相关问题</a:t>
            </a: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分词评测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31896" y="610234"/>
            <a:ext cx="8002270" cy="57905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46194" y="1040764"/>
            <a:ext cx="7616463" cy="5207001"/>
          </a:xfrm>
          <a:prstGeom prst="rect">
            <a:avLst/>
          </a:prstGeom>
          <a:noFill/>
        </p:spPr>
        <p:txBody>
          <a:bodyPr wrap="square" rtlCol="0">
            <a:normAutofit fontScale="8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300" b="1" dirty="0" err="1">
                <a:solidFill>
                  <a:schemeClr val="bg1"/>
                </a:solidFill>
                <a:latin typeface="+mn-ea"/>
              </a:rPr>
              <a:t>SIGHAN</a:t>
            </a:r>
            <a:r>
              <a:rPr lang="zh-CN" altLang="en-US" sz="3300" b="1" dirty="0">
                <a:solidFill>
                  <a:schemeClr val="bg1"/>
                </a:solidFill>
                <a:latin typeface="+mn-ea"/>
              </a:rPr>
              <a:t>是国际计算语言学会（</a:t>
            </a:r>
            <a:r>
              <a:rPr lang="en-US" altLang="zh-CN" sz="3300" b="1" dirty="0">
                <a:solidFill>
                  <a:schemeClr val="bg1"/>
                </a:solidFill>
                <a:latin typeface="+mn-ea"/>
              </a:rPr>
              <a:t>ACL</a:t>
            </a:r>
            <a:r>
              <a:rPr lang="zh-CN" altLang="en-US" sz="3300" b="1" dirty="0">
                <a:solidFill>
                  <a:schemeClr val="bg1"/>
                </a:solidFill>
                <a:latin typeface="+mn-ea"/>
              </a:rPr>
              <a:t>）下属“中文处理专业委员会”的简称</a:t>
            </a:r>
            <a:r>
              <a:rPr lang="zh-CN" altLang="en-US" sz="3300" b="1" dirty="0">
                <a:solidFill>
                  <a:schemeClr val="bg1"/>
                </a:solidFill>
                <a:ea typeface="+mj-ea"/>
              </a:rPr>
              <a:t>。</a:t>
            </a:r>
            <a:endParaRPr lang="en-US" altLang="zh-CN" sz="3300" b="1" dirty="0">
              <a:solidFill>
                <a:schemeClr val="bg1"/>
              </a:solidFill>
              <a:ea typeface="+mj-ea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300" b="1" dirty="0">
                <a:solidFill>
                  <a:schemeClr val="bg1"/>
                </a:solidFill>
                <a:latin typeface="+mn-ea"/>
              </a:rPr>
              <a:t>Bakeoff</a:t>
            </a:r>
            <a:r>
              <a:rPr lang="zh-CN" altLang="en-US" sz="3300" b="1" dirty="0">
                <a:solidFill>
                  <a:schemeClr val="bg1"/>
                </a:solidFill>
                <a:latin typeface="+mn-ea"/>
              </a:rPr>
              <a:t>是国际中文自然语言处理的品牌。</a:t>
            </a:r>
            <a:endParaRPr lang="en-US" altLang="zh-CN" sz="33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sz="3300" b="1" dirty="0">
                <a:solidFill>
                  <a:schemeClr val="bg1"/>
                </a:solidFill>
                <a:latin typeface="+mn-ea"/>
              </a:rPr>
              <a:t>Bakeoff</a:t>
            </a:r>
            <a:r>
              <a:rPr lang="zh-CN" altLang="en-US" sz="3300" b="1" dirty="0">
                <a:solidFill>
                  <a:schemeClr val="bg1"/>
                </a:solidFill>
                <a:latin typeface="+mn-ea"/>
              </a:rPr>
              <a:t>认识到短时期内各界不可能在一种分词标准上达成共识；那么不如换个思路，让多个不同标准的分词语料同台测试。</a:t>
            </a:r>
          </a:p>
          <a:p>
            <a:pPr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3300" b="1" dirty="0">
                <a:solidFill>
                  <a:schemeClr val="bg1"/>
                </a:solidFill>
                <a:latin typeface="+mn-ea"/>
              </a:rPr>
              <a:t>评测的主要目的是推动分词技术的进步，而不是制定统一的分词规范。每种语料库内部可以保证分词标准的一致性。</a:t>
            </a:r>
          </a:p>
          <a:p>
            <a:pPr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3300" b="1" dirty="0">
                <a:solidFill>
                  <a:schemeClr val="bg1"/>
                </a:solidFill>
                <a:latin typeface="+mn-ea"/>
              </a:rPr>
              <a:t>首次在全球范围内实现了自动分词的公开、公平的自动评测。</a:t>
            </a:r>
          </a:p>
          <a:p>
            <a:pPr>
              <a:spcBef>
                <a:spcPts val="600"/>
              </a:spcBef>
            </a:pPr>
            <a:endParaRPr lang="zh-CN" altLang="en-US" sz="3200" dirty="0"/>
          </a:p>
          <a:p>
            <a:pPr>
              <a:spcBef>
                <a:spcPts val="600"/>
              </a:spcBef>
            </a:pP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7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分词评测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31896" y="610234"/>
            <a:ext cx="8002270" cy="57905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46194" y="1040764"/>
            <a:ext cx="7616463" cy="5207001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300" b="1" dirty="0">
                <a:solidFill>
                  <a:schemeClr val="bg1"/>
                </a:solidFill>
                <a:latin typeface="+mn-ea"/>
              </a:rPr>
              <a:t>评测方式</a:t>
            </a:r>
            <a:r>
              <a:rPr lang="zh-CN" altLang="en-US" sz="3600" b="1" dirty="0">
                <a:solidFill>
                  <a:schemeClr val="bg1"/>
                </a:solidFill>
                <a:latin typeface="+mn-ea"/>
              </a:rPr>
              <a:t>：</a:t>
            </a:r>
            <a:endParaRPr lang="en-US" altLang="zh-CN" sz="3600" b="1" dirty="0">
              <a:solidFill>
                <a:schemeClr val="bg1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900" b="1" dirty="0">
                <a:solidFill>
                  <a:schemeClr val="bg1"/>
                </a:solidFill>
                <a:latin typeface="+mn-ea"/>
              </a:rPr>
              <a:t>事先在网上公布几种不同标准的训练语料（带标语料），一个月后公布与这几种标准相应的测试语料（原始语料）。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900" b="1" dirty="0">
                <a:solidFill>
                  <a:schemeClr val="bg1"/>
                </a:solidFill>
                <a:latin typeface="+mn-ea"/>
              </a:rPr>
              <a:t>封闭测试：只允许使用从指定训练语料中获取的知识（如词表、词频统计）来从事自动分词学习。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900" b="1" dirty="0">
                <a:solidFill>
                  <a:schemeClr val="bg1"/>
                </a:solidFill>
                <a:latin typeface="+mn-ea"/>
              </a:rPr>
              <a:t>开放测试：可以使用任何来源的知识（包括词法、句法、语义知识，或从其他语料库中学习得到的分词知识等）。</a:t>
            </a:r>
          </a:p>
          <a:p>
            <a:pPr>
              <a:spcBef>
                <a:spcPts val="600"/>
              </a:spcBef>
            </a:pPr>
            <a:endParaRPr lang="zh-CN" altLang="en-US" sz="3200" dirty="0"/>
          </a:p>
          <a:p>
            <a:pPr>
              <a:spcBef>
                <a:spcPts val="600"/>
              </a:spcBef>
            </a:pP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79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分词评测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31896" y="610234"/>
            <a:ext cx="8002270" cy="57905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46194" y="1040764"/>
            <a:ext cx="7616463" cy="5207001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300" b="1" dirty="0">
                <a:solidFill>
                  <a:schemeClr val="bg1"/>
                </a:solidFill>
                <a:latin typeface="+mn-ea"/>
              </a:rPr>
              <a:t>正确率</a:t>
            </a:r>
            <a:r>
              <a:rPr lang="en-US" altLang="zh-CN" sz="3300" b="1" dirty="0">
                <a:solidFill>
                  <a:schemeClr val="bg1"/>
                </a:solidFill>
                <a:latin typeface="+mn-ea"/>
              </a:rPr>
              <a:t>(precision)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900" b="1" dirty="0">
                <a:solidFill>
                  <a:schemeClr val="bg1"/>
                </a:solidFill>
                <a:latin typeface="+mn-ea"/>
              </a:rPr>
              <a:t>切分正确的词语数</a:t>
            </a:r>
            <a:r>
              <a:rPr lang="en-US" altLang="zh-CN" sz="29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2900" b="1" dirty="0">
                <a:solidFill>
                  <a:schemeClr val="bg1"/>
                </a:solidFill>
                <a:latin typeface="+mn-ea"/>
              </a:rPr>
              <a:t>自动切分出来的词语数</a:t>
            </a:r>
            <a:endParaRPr lang="en-US" altLang="zh-CN" sz="2900" b="1" dirty="0">
              <a:solidFill>
                <a:schemeClr val="bg1"/>
              </a:solidFill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300" b="1" dirty="0">
                <a:solidFill>
                  <a:schemeClr val="bg1"/>
                </a:solidFill>
                <a:latin typeface="+mn-ea"/>
              </a:rPr>
              <a:t>召回率</a:t>
            </a:r>
            <a:r>
              <a:rPr lang="en-US" altLang="zh-CN" sz="3300" b="1" dirty="0">
                <a:solidFill>
                  <a:schemeClr val="bg1"/>
                </a:solidFill>
                <a:latin typeface="+mn-ea"/>
              </a:rPr>
              <a:t>(recall)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900" b="1" dirty="0">
                <a:solidFill>
                  <a:schemeClr val="bg1"/>
                </a:solidFill>
                <a:latin typeface="+mn-ea"/>
              </a:rPr>
              <a:t>切分正确的词语数</a:t>
            </a:r>
            <a:r>
              <a:rPr lang="en-US" altLang="zh-CN" sz="29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2900" b="1" dirty="0">
                <a:solidFill>
                  <a:schemeClr val="bg1"/>
                </a:solidFill>
                <a:latin typeface="+mn-ea"/>
              </a:rPr>
              <a:t>答案中的词语数</a:t>
            </a:r>
            <a:endParaRPr lang="en-US" altLang="zh-CN" sz="2900" b="1" dirty="0">
              <a:solidFill>
                <a:schemeClr val="bg1"/>
              </a:solidFill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300" b="1" dirty="0">
                <a:solidFill>
                  <a:schemeClr val="bg1"/>
                </a:solidFill>
                <a:latin typeface="+mn-ea"/>
              </a:rPr>
              <a:t>F</a:t>
            </a:r>
            <a:r>
              <a:rPr lang="zh-CN" altLang="en-US" sz="3300" b="1" dirty="0">
                <a:solidFill>
                  <a:schemeClr val="bg1"/>
                </a:solidFill>
                <a:latin typeface="+mn-ea"/>
              </a:rPr>
              <a:t>值</a:t>
            </a:r>
            <a:r>
              <a:rPr lang="en-US" altLang="zh-CN" sz="3300" b="1" dirty="0">
                <a:solidFill>
                  <a:schemeClr val="bg1"/>
                </a:solidFill>
                <a:latin typeface="+mn-ea"/>
              </a:rPr>
              <a:t>(F-measure)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900" b="1" dirty="0">
                <a:solidFill>
                  <a:schemeClr val="bg1"/>
                </a:solidFill>
                <a:latin typeface="+mn-ea"/>
              </a:rPr>
              <a:t>正确率和召回率的调和平均值</a:t>
            </a:r>
            <a:endParaRPr lang="en-US" altLang="zh-CN" sz="2900" b="1" dirty="0">
              <a:solidFill>
                <a:schemeClr val="bg1"/>
              </a:solidFill>
              <a:latin typeface="+mn-ea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900" b="1" dirty="0">
                <a:solidFill>
                  <a:schemeClr val="bg1"/>
                </a:solidFill>
                <a:latin typeface="+mn-ea"/>
              </a:rPr>
              <a:t>F=(2</a:t>
            </a:r>
            <a:r>
              <a:rPr lang="zh-CN" altLang="en-US" sz="2900" b="1" dirty="0">
                <a:solidFill>
                  <a:schemeClr val="bg1"/>
                </a:solidFill>
                <a:latin typeface="+mn-ea"/>
              </a:rPr>
              <a:t>*</a:t>
            </a:r>
            <a:r>
              <a:rPr lang="en-US" altLang="zh-CN" sz="2900" b="1" dirty="0">
                <a:solidFill>
                  <a:schemeClr val="bg1"/>
                </a:solidFill>
                <a:latin typeface="+mn-ea"/>
              </a:rPr>
              <a:t>P*R)/(</a:t>
            </a:r>
            <a:r>
              <a:rPr lang="en-US" altLang="zh-CN" sz="2900" b="1" dirty="0" err="1">
                <a:solidFill>
                  <a:schemeClr val="bg1"/>
                </a:solidFill>
                <a:latin typeface="+mn-ea"/>
              </a:rPr>
              <a:t>P+R</a:t>
            </a:r>
            <a:r>
              <a:rPr lang="en-US" altLang="zh-CN" sz="29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>
              <a:spcBef>
                <a:spcPts val="600"/>
              </a:spcBef>
            </a:pPr>
            <a:endParaRPr lang="zh-CN" altLang="en-US" sz="3200" dirty="0"/>
          </a:p>
          <a:p>
            <a:pPr>
              <a:spcBef>
                <a:spcPts val="600"/>
              </a:spcBef>
            </a:pP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09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问题缘由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12541" y="263794"/>
            <a:ext cx="8019460" cy="653705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92541" y="245110"/>
            <a:ext cx="7620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3600" b="1" dirty="0">
                <a:solidFill>
                  <a:schemeClr val="bg1"/>
                </a:solidFill>
              </a:rPr>
              <a:t>中文分词是语言信息处理较为特殊的一个环节。</a:t>
            </a:r>
          </a:p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3600" b="1" dirty="0">
                <a:solidFill>
                  <a:schemeClr val="bg1"/>
                </a:solidFill>
              </a:rPr>
              <a:t>汉字书写系统不区分词，这与英语等西方文字系统不同。</a:t>
            </a:r>
          </a:p>
          <a:p>
            <a:pPr marL="571500" indent="-571500"/>
            <a:endParaRPr lang="zh-CN" altLang="en-US" sz="3600" b="1" dirty="0">
              <a:solidFill>
                <a:schemeClr val="bg1"/>
              </a:solidFill>
            </a:endParaRPr>
          </a:p>
          <a:p>
            <a:pPr lvl="2"/>
            <a:r>
              <a:rPr lang="zh-CN" altLang="en-US" sz="3600" b="1" i="1" dirty="0">
                <a:solidFill>
                  <a:schemeClr val="bg1"/>
                </a:solidFill>
              </a:rPr>
              <a:t>我</a:t>
            </a:r>
            <a:r>
              <a:rPr lang="en-US" altLang="zh-CN" sz="3600" b="1" i="1" dirty="0">
                <a:solidFill>
                  <a:schemeClr val="bg1"/>
                </a:solidFill>
              </a:rPr>
              <a:t>-</a:t>
            </a:r>
            <a:r>
              <a:rPr lang="zh-CN" altLang="en-US" sz="3600" b="1" i="1" dirty="0">
                <a:solidFill>
                  <a:schemeClr val="bg1"/>
                </a:solidFill>
              </a:rPr>
              <a:t>非常</a:t>
            </a:r>
            <a:r>
              <a:rPr lang="en-US" altLang="zh-CN" sz="3600" b="1" i="1" dirty="0">
                <a:solidFill>
                  <a:schemeClr val="bg1"/>
                </a:solidFill>
              </a:rPr>
              <a:t>-</a:t>
            </a:r>
            <a:r>
              <a:rPr lang="zh-CN" altLang="en-US" sz="3600" b="1" i="1" dirty="0">
                <a:solidFill>
                  <a:schemeClr val="bg1"/>
                </a:solidFill>
              </a:rPr>
              <a:t>开心。</a:t>
            </a:r>
          </a:p>
          <a:p>
            <a:pPr lvl="2"/>
            <a:r>
              <a:rPr lang="en-US" altLang="zh-CN" sz="3600" b="1" i="1" dirty="0">
                <a:solidFill>
                  <a:schemeClr val="bg1"/>
                </a:solidFill>
              </a:rPr>
              <a:t>I am very happy.</a:t>
            </a:r>
            <a:endParaRPr lang="zh-CN" altLang="en-US" sz="3600" b="1" i="1" dirty="0">
              <a:solidFill>
                <a:schemeClr val="bg1"/>
              </a:solidFill>
            </a:endParaRPr>
          </a:p>
          <a:p>
            <a:endParaRPr lang="zh-CN" altLang="en-US" sz="3600" b="1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3600" b="1" dirty="0">
                <a:solidFill>
                  <a:schemeClr val="bg1"/>
                </a:solidFill>
              </a:rPr>
              <a:t>现代汉语中，字和词偶尔一致，多数时候不一致。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3600" b="1" dirty="0">
                <a:solidFill>
                  <a:schemeClr val="bg1"/>
                </a:solidFill>
              </a:rPr>
              <a:t>离开词，早期的文本处理会非常困难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3068" y="1347107"/>
            <a:ext cx="10826749" cy="4625793"/>
          </a:xfrm>
          <a:prstGeom prst="rect">
            <a:avLst/>
          </a:prstGeom>
          <a:solidFill>
            <a:schemeClr val="lt1">
              <a:alpha val="38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2" name="内容占位符 7"/>
          <p:cNvSpPr>
            <a:spLocks noGrp="1"/>
          </p:cNvSpPr>
          <p:nvPr/>
        </p:nvSpPr>
        <p:spPr>
          <a:xfrm>
            <a:off x="1299845" y="541655"/>
            <a:ext cx="10826750" cy="5942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Ø"/>
            </a:pPr>
            <a:endParaRPr lang="zh-CN" altLang="en-US" sz="4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timg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76" y="1454908"/>
            <a:ext cx="10526931" cy="30114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33015" y="4881122"/>
            <a:ext cx="279400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indent="0" algn="ctr">
              <a:buFont typeface="Arial" panose="020B0604020202020204" pitchFamily="34" charset="0"/>
              <a:buNone/>
              <a:defRPr/>
            </a:pP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詹卫东（</a:t>
            </a:r>
            <a:r>
              <a:rPr lang="en-US" altLang="zh-CN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r>
              <a:rPr lang="zh-CN" altLang="en-US" sz="2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现有工具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31895" y="167640"/>
            <a:ext cx="8195310" cy="647446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31895" y="282575"/>
            <a:ext cx="8044815" cy="61563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lvl="0" indent="-571500"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、</a:t>
            </a:r>
            <a:r>
              <a:rPr lang="en-US" altLang="zh-CN" sz="2800" b="1" dirty="0" err="1">
                <a:solidFill>
                  <a:schemeClr val="bg1"/>
                </a:solidFill>
              </a:rPr>
              <a:t>jieba</a:t>
            </a:r>
            <a:r>
              <a:rPr lang="zh-CN" altLang="en-US" sz="2800" b="1" dirty="0">
                <a:solidFill>
                  <a:schemeClr val="bg1"/>
                </a:solidFill>
              </a:rPr>
              <a:t>分词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1028700" lvl="1" indent="-571500"/>
            <a:r>
              <a:rPr lang="en-US" altLang="zh-CN" sz="2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import </a:t>
            </a:r>
            <a:r>
              <a:rPr lang="en-US" altLang="zh-CN" sz="2800" kern="100" dirty="0" err="1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jieba</a:t>
            </a:r>
            <a:endParaRPr lang="en-US" altLang="zh-CN" sz="28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Microsoft Himalaya" panose="01010100010101010101" pitchFamily="2" charset="0"/>
            </a:endParaRPr>
          </a:p>
          <a:p>
            <a:pPr marL="1028700" lvl="1" indent="-571500"/>
            <a:r>
              <a:rPr lang="en-US" altLang="zh-CN" sz="2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test = '</a:t>
            </a:r>
            <a:r>
              <a:rPr lang="zh-CN" altLang="zh-CN" sz="2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五星红旗迎风飘扬</a:t>
            </a:r>
            <a:r>
              <a:rPr lang="en-US" altLang="zh-CN" sz="2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’</a:t>
            </a:r>
          </a:p>
          <a:p>
            <a:pPr marL="1028700" lvl="1" indent="-571500"/>
            <a:r>
              <a:rPr lang="en-US" altLang="zh-CN" sz="2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result = </a:t>
            </a:r>
            <a:r>
              <a:rPr lang="en-US" altLang="zh-CN" sz="2800" kern="100" dirty="0" err="1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jieba.lcut</a:t>
            </a:r>
            <a:r>
              <a:rPr lang="en-US" altLang="zh-CN" sz="2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(test)</a:t>
            </a:r>
          </a:p>
          <a:p>
            <a:pPr marL="1028700" lvl="1" indent="-571500"/>
            <a:r>
              <a:rPr lang="en-US" altLang="zh-CN" sz="2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print(result)</a:t>
            </a:r>
            <a:endParaRPr lang="zh-CN" altLang="zh-CN" sz="28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Microsoft Himalaya" panose="01010100010101010101" pitchFamily="2" charset="0"/>
            </a:endParaRPr>
          </a:p>
          <a:p>
            <a:pPr marL="571500" lvl="0" indent="-571500"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、</a:t>
            </a:r>
            <a:r>
              <a:rPr lang="en-US" altLang="zh-CN" sz="2800" b="1" i="0" u="none" strike="noStrike" dirty="0">
                <a:solidFill>
                  <a:schemeClr val="bg1"/>
                </a:solidFill>
                <a:effectLst/>
              </a:rPr>
              <a:t>SnowNLP</a:t>
            </a:r>
          </a:p>
          <a:p>
            <a:pPr lvl="1"/>
            <a:r>
              <a:rPr lang="en-US" altLang="zh-CN" sz="2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from </a:t>
            </a:r>
            <a:r>
              <a:rPr lang="en-US" altLang="zh-CN" sz="2800" kern="100" dirty="0" err="1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snownlp</a:t>
            </a:r>
            <a:r>
              <a:rPr lang="en-US" altLang="zh-CN" sz="2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 </a:t>
            </a:r>
            <a:r>
              <a:rPr lang="en-US" altLang="zh-CN" sz="2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import </a:t>
            </a:r>
            <a:r>
              <a:rPr lang="en-US" altLang="zh-CN" sz="2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SnowNLP</a:t>
            </a:r>
            <a:br>
              <a:rPr lang="en-US" altLang="zh-CN" sz="2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</a:br>
            <a:r>
              <a:rPr lang="en-US" altLang="zh-CN" sz="2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test = </a:t>
            </a:r>
            <a:r>
              <a:rPr lang="en-US" altLang="zh-CN" sz="2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'</a:t>
            </a:r>
            <a:r>
              <a:rPr lang="zh-CN" altLang="zh-CN" sz="2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五星红旗迎风飘扬</a:t>
            </a:r>
            <a:r>
              <a:rPr lang="en-US" altLang="zh-CN" sz="2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'</a:t>
            </a:r>
            <a:br>
              <a:rPr lang="en-US" altLang="zh-CN" sz="2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</a:br>
            <a:r>
              <a:rPr lang="en-US" altLang="zh-CN" sz="2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result = SnowNLP(test)</a:t>
            </a:r>
            <a:br>
              <a:rPr lang="en-US" altLang="zh-CN" sz="2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</a:br>
            <a:r>
              <a:rPr lang="en-US" altLang="zh-CN" sz="2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print(</a:t>
            </a:r>
            <a:r>
              <a:rPr lang="en-US" altLang="zh-CN" sz="2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' '</a:t>
            </a:r>
            <a:r>
              <a:rPr lang="en-US" altLang="zh-CN" sz="2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.join(</a:t>
            </a:r>
            <a:r>
              <a:rPr lang="en-US" altLang="zh-CN" sz="2800" kern="100" dirty="0" err="1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result.words</a:t>
            </a:r>
            <a:r>
              <a:rPr lang="en-US" altLang="zh-CN" sz="2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))</a:t>
            </a:r>
          </a:p>
          <a:p>
            <a:r>
              <a:rPr lang="en-US" altLang="zh-CN" sz="2800" b="1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3</a:t>
            </a:r>
            <a:r>
              <a:rPr lang="zh-CN" altLang="en-US" sz="2800" b="1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、</a:t>
            </a:r>
            <a:r>
              <a:rPr lang="en-US" altLang="zh-CN" sz="2800" b="1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 </a:t>
            </a:r>
            <a:r>
              <a:rPr lang="en-US" altLang="zh-CN" sz="2800" b="1" kern="100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THULAC</a:t>
            </a:r>
            <a:endParaRPr lang="en-US" altLang="zh-CN" sz="2800" b="1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Microsoft Himalaya" panose="01010100010101010101" pitchFamily="2" charset="0"/>
            </a:endParaRPr>
          </a:p>
          <a:p>
            <a:r>
              <a:rPr lang="en-US" altLang="zh-CN" sz="2800" b="1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4</a:t>
            </a:r>
            <a:r>
              <a:rPr lang="zh-CN" altLang="en-US" sz="2800" b="1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Himalaya" panose="01010100010101010101" pitchFamily="2" charset="0"/>
              </a:rPr>
              <a:t>、中国语言资源联盟</a:t>
            </a:r>
            <a:endParaRPr lang="en-US" altLang="zh-CN" sz="2800" b="1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Microsoft Himalaya" panose="01010100010101010101" pitchFamily="2" charset="0"/>
            </a:endParaRPr>
          </a:p>
          <a:p>
            <a:pPr lvl="0" indent="0"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5</a:t>
            </a:r>
            <a:r>
              <a:rPr lang="zh-CN" altLang="en-US" sz="2800" b="1" dirty="0">
                <a:solidFill>
                  <a:schemeClr val="bg1"/>
                </a:solidFill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</a:rPr>
              <a:t>https://zhuanlan.zhihu.com/p/42044315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8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89652" y="2095534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命名实体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31895" y="167640"/>
            <a:ext cx="8195310" cy="647446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31895" y="282575"/>
            <a:ext cx="8044815" cy="61563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1"/>
                </a:solidFill>
              </a:rPr>
              <a:t>命名实体识别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marL="1028700" lvl="1" indent="-571500"/>
            <a:r>
              <a:rPr lang="zh-CN" altLang="en-US" sz="2800" b="1" dirty="0">
                <a:solidFill>
                  <a:schemeClr val="bg1"/>
                </a:solidFill>
              </a:rPr>
              <a:t>人名、地名、组织机构名，等。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571500" lvl="0" indent="-571500">
              <a:buNone/>
            </a:pPr>
            <a:endParaRPr lang="zh-CN" altLang="en-US" sz="32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1"/>
                </a:solidFill>
                <a:latin typeface="+mn-ea"/>
                <a:sym typeface="+mn-ea"/>
              </a:rPr>
              <a:t>为什么要辨识姓名？</a:t>
            </a:r>
            <a:endParaRPr lang="zh-CN" altLang="en-US" sz="3200" b="1" dirty="0">
              <a:solidFill>
                <a:schemeClr val="bg1"/>
              </a:solidFill>
              <a:latin typeface="+mn-ea"/>
            </a:endParaRPr>
          </a:p>
          <a:p>
            <a:pPr marL="1028700" lvl="1" indent="-571500"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sym typeface="+mn-ea"/>
              </a:rPr>
              <a:t>不同于印欧语言姓名以大写字母开头，中文姓名没有标志；</a:t>
            </a:r>
            <a:endParaRPr lang="zh-CN" altLang="en-US" sz="2800" b="1" dirty="0">
              <a:solidFill>
                <a:schemeClr val="bg1"/>
              </a:solidFill>
              <a:latin typeface="楷体_GB2312" pitchFamily="49" charset="-122"/>
            </a:endParaRPr>
          </a:p>
          <a:p>
            <a:pPr marL="1028700" lvl="1" indent="-571500"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sym typeface="+mn-ea"/>
              </a:rPr>
              <a:t>许多姓名中使用的字也用在普通词中；</a:t>
            </a:r>
            <a:endParaRPr lang="zh-CN" altLang="en-US" sz="2800" b="1" dirty="0">
              <a:solidFill>
                <a:schemeClr val="bg1"/>
              </a:solidFill>
              <a:latin typeface="楷体_GB2312" pitchFamily="49" charset="-122"/>
            </a:endParaRPr>
          </a:p>
          <a:p>
            <a:pPr marL="1028700" lvl="1" indent="-571500"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sym typeface="+mn-ea"/>
              </a:rPr>
              <a:t>如果姓名识别错误，将给分词带来很大的影响</a:t>
            </a:r>
            <a:r>
              <a:rPr lang="zh-CN" altLang="en-US" sz="3200" b="1" dirty="0">
                <a:solidFill>
                  <a:schemeClr val="bg1"/>
                </a:solidFill>
                <a:latin typeface="楷体_GB2312" pitchFamily="49" charset="-122"/>
                <a:sym typeface="+mn-ea"/>
              </a:rPr>
              <a:t>。</a:t>
            </a:r>
            <a:endParaRPr lang="zh-CN" altLang="en-US" sz="3200" b="1" dirty="0">
              <a:solidFill>
                <a:schemeClr val="bg1"/>
              </a:solidFill>
              <a:latin typeface="楷体_GB2312" pitchFamily="49" charset="-122"/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1"/>
                </a:solidFill>
                <a:latin typeface="+mn-ea"/>
                <a:sym typeface="+mn-ea"/>
              </a:rPr>
              <a:t>姓名辨识中的可用资源：</a:t>
            </a:r>
            <a:endParaRPr lang="zh-CN" altLang="en-US" sz="3200" b="1" dirty="0">
              <a:solidFill>
                <a:schemeClr val="bg1"/>
              </a:solidFill>
              <a:latin typeface="+mn-ea"/>
            </a:endParaRPr>
          </a:p>
          <a:p>
            <a:pPr marL="1028700" lvl="1" indent="-571500"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sym typeface="+mn-ea"/>
              </a:rPr>
              <a:t>中文姓名的用字规律；</a:t>
            </a:r>
            <a:endParaRPr lang="zh-CN" altLang="en-US" sz="2800" b="1" dirty="0">
              <a:solidFill>
                <a:schemeClr val="bg1"/>
              </a:solidFill>
              <a:latin typeface="楷体_GB2312" pitchFamily="49" charset="-122"/>
            </a:endParaRPr>
          </a:p>
          <a:p>
            <a:pPr marL="1028700" lvl="1" indent="-571500"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sym typeface="+mn-ea"/>
              </a:rPr>
              <a:t>姓名用字的使用频率；</a:t>
            </a:r>
            <a:endParaRPr lang="zh-CN" altLang="en-US" sz="2800" b="1" dirty="0">
              <a:solidFill>
                <a:schemeClr val="bg1"/>
              </a:solidFill>
              <a:latin typeface="楷体_GB2312" pitchFamily="49" charset="-122"/>
            </a:endParaRPr>
          </a:p>
          <a:p>
            <a:pPr marL="1028700" lvl="1" indent="-571500"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sym typeface="+mn-ea"/>
              </a:rPr>
              <a:t>姓名上下文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pPr marL="571500" lvl="0" indent="-571500">
              <a:buNone/>
            </a:pP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06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90845" cy="1898015"/>
            <a:chOff x="676275" y="1709058"/>
            <a:chExt cx="1589901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736669" y="2095164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命名实体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31895" y="167640"/>
            <a:ext cx="8195310" cy="647446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31895" y="282575"/>
            <a:ext cx="8044815" cy="6156325"/>
          </a:xfrm>
          <a:prstGeom prst="rect">
            <a:avLst/>
          </a:prstGeom>
          <a:noFill/>
        </p:spPr>
        <p:txBody>
          <a:bodyPr wrap="square" rtlCol="0">
            <a:normAutofit fontScale="50000" lnSpcReduction="20000"/>
          </a:bodyPr>
          <a:lstStyle/>
          <a:p>
            <a:pPr marL="685800" indent="-685800">
              <a:lnSpc>
                <a:spcPct val="160000"/>
              </a:lnSpc>
              <a:spcBef>
                <a:spcPct val="25000"/>
              </a:spcBef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4900" b="1" dirty="0">
                <a:solidFill>
                  <a:schemeClr val="bg1"/>
                </a:solidFill>
                <a:sym typeface="+mn-ea"/>
              </a:rPr>
              <a:t>中文姓名的自动识别</a:t>
            </a:r>
            <a:endParaRPr lang="zh-CN" altLang="en-US" sz="4900" b="1" dirty="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  <a:spcBef>
                <a:spcPct val="25000"/>
              </a:spcBef>
              <a:spcAft>
                <a:spcPct val="15000"/>
              </a:spcAft>
            </a:pPr>
            <a:r>
              <a:rPr lang="zh-CN" altLang="en-US" sz="4300" b="1" dirty="0">
                <a:solidFill>
                  <a:schemeClr val="bg1"/>
                </a:solidFill>
                <a:latin typeface="+mn-ea"/>
                <a:sym typeface="+mn-ea"/>
              </a:rPr>
              <a:t>据孙茂松 等（</a:t>
            </a:r>
            <a:r>
              <a:rPr lang="en-US" altLang="zh-CN" sz="4300" b="1" dirty="0">
                <a:solidFill>
                  <a:schemeClr val="bg1"/>
                </a:solidFill>
                <a:latin typeface="+mn-ea"/>
                <a:sym typeface="+mn-ea"/>
              </a:rPr>
              <a:t>1995</a:t>
            </a:r>
            <a:r>
              <a:rPr lang="zh-CN" altLang="en-US" sz="4300" b="1" dirty="0">
                <a:solidFill>
                  <a:schemeClr val="bg1"/>
                </a:solidFill>
                <a:latin typeface="+mn-ea"/>
                <a:sym typeface="+mn-ea"/>
              </a:rPr>
              <a:t>）</a:t>
            </a:r>
          </a:p>
          <a:p>
            <a:pPr>
              <a:lnSpc>
                <a:spcPct val="160000"/>
              </a:lnSpc>
              <a:spcBef>
                <a:spcPct val="25000"/>
              </a:spcBef>
              <a:spcAft>
                <a:spcPct val="15000"/>
              </a:spcAft>
            </a:pPr>
            <a:r>
              <a:rPr lang="zh-CN" altLang="en-US" sz="4300" b="1" dirty="0">
                <a:solidFill>
                  <a:schemeClr val="bg1"/>
                </a:solidFill>
                <a:latin typeface="+mn-ea"/>
                <a:sym typeface="+mn-ea"/>
              </a:rPr>
              <a:t>姓氏频率表</a:t>
            </a:r>
            <a:r>
              <a:rPr lang="en-US" altLang="zh-CN" sz="4300" b="1" dirty="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en-US" altLang="zh-CN" sz="4300" b="1" dirty="0" err="1">
                <a:solidFill>
                  <a:schemeClr val="bg1"/>
                </a:solidFill>
                <a:latin typeface="+mn-ea"/>
                <a:sym typeface="+mn-ea"/>
              </a:rPr>
              <a:t>XFL</a:t>
            </a:r>
            <a:r>
              <a:rPr lang="en-US" altLang="zh-CN" sz="4300" b="1" dirty="0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 sz="43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60000"/>
              </a:lnSpc>
              <a:spcBef>
                <a:spcPct val="25000"/>
              </a:spcBef>
              <a:spcAft>
                <a:spcPct val="15000"/>
              </a:spcAft>
            </a:pPr>
            <a:r>
              <a:rPr lang="zh-CN" altLang="en-US" sz="4300" b="1" dirty="0">
                <a:solidFill>
                  <a:schemeClr val="bg1"/>
                </a:solidFill>
                <a:latin typeface="+mn-ea"/>
                <a:sym typeface="+mn-ea"/>
              </a:rPr>
              <a:t>姓氏仅</a:t>
            </a:r>
            <a:r>
              <a:rPr lang="en-US" altLang="zh-CN" sz="4300" b="1" dirty="0">
                <a:solidFill>
                  <a:schemeClr val="bg1"/>
                </a:solidFill>
                <a:latin typeface="+mn-ea"/>
                <a:sym typeface="+mn-ea"/>
              </a:rPr>
              <a:t>729</a:t>
            </a:r>
            <a:r>
              <a:rPr lang="zh-CN" altLang="en-US" sz="4300" b="1" dirty="0">
                <a:solidFill>
                  <a:schemeClr val="bg1"/>
                </a:solidFill>
                <a:latin typeface="+mn-ea"/>
                <a:sym typeface="+mn-ea"/>
              </a:rPr>
              <a:t>个，分布不均匀，前</a:t>
            </a:r>
            <a:r>
              <a:rPr lang="en-US" altLang="zh-CN" sz="4300" b="1" dirty="0">
                <a:solidFill>
                  <a:schemeClr val="bg1"/>
                </a:solidFill>
                <a:latin typeface="+mn-ea"/>
                <a:sym typeface="+mn-ea"/>
              </a:rPr>
              <a:t>5</a:t>
            </a:r>
            <a:r>
              <a:rPr lang="zh-CN" altLang="en-US" sz="4300" b="1" dirty="0">
                <a:solidFill>
                  <a:schemeClr val="bg1"/>
                </a:solidFill>
                <a:latin typeface="+mn-ea"/>
                <a:sym typeface="+mn-ea"/>
              </a:rPr>
              <a:t>大姓“王、张、李、赵、刘”占</a:t>
            </a:r>
            <a:r>
              <a:rPr lang="en-US" altLang="zh-CN" sz="4300" b="1" dirty="0">
                <a:solidFill>
                  <a:schemeClr val="bg1"/>
                </a:solidFill>
                <a:latin typeface="+mn-ea"/>
                <a:sym typeface="+mn-ea"/>
              </a:rPr>
              <a:t>32%</a:t>
            </a:r>
            <a:r>
              <a:rPr lang="zh-CN" altLang="en-US" sz="4300" b="1" dirty="0">
                <a:solidFill>
                  <a:schemeClr val="bg1"/>
                </a:solidFill>
                <a:latin typeface="+mn-ea"/>
                <a:sym typeface="+mn-ea"/>
              </a:rPr>
              <a:t>，前</a:t>
            </a:r>
            <a:r>
              <a:rPr lang="en-US" altLang="zh-CN" sz="4300" b="1" dirty="0">
                <a:solidFill>
                  <a:schemeClr val="bg1"/>
                </a:solidFill>
                <a:latin typeface="+mn-ea"/>
                <a:sym typeface="+mn-ea"/>
              </a:rPr>
              <a:t>365</a:t>
            </a:r>
            <a:r>
              <a:rPr lang="zh-CN" altLang="en-US" sz="4300" b="1" dirty="0">
                <a:solidFill>
                  <a:schemeClr val="bg1"/>
                </a:solidFill>
                <a:latin typeface="+mn-ea"/>
                <a:sym typeface="+mn-ea"/>
              </a:rPr>
              <a:t>个姓占</a:t>
            </a:r>
            <a:r>
              <a:rPr lang="en-US" altLang="zh-CN" sz="4300" b="1" dirty="0">
                <a:solidFill>
                  <a:schemeClr val="bg1"/>
                </a:solidFill>
                <a:latin typeface="+mn-ea"/>
                <a:sym typeface="+mn-ea"/>
              </a:rPr>
              <a:t>99%</a:t>
            </a:r>
            <a:r>
              <a:rPr lang="zh-CN" altLang="en-US" sz="4300" b="1" dirty="0">
                <a:solidFill>
                  <a:schemeClr val="bg1"/>
                </a:solidFill>
                <a:latin typeface="+mn-ea"/>
                <a:sym typeface="+mn-ea"/>
              </a:rPr>
              <a:t>，其余</a:t>
            </a:r>
            <a:r>
              <a:rPr lang="en-US" altLang="zh-CN" sz="4300" b="1" dirty="0">
                <a:solidFill>
                  <a:schemeClr val="bg1"/>
                </a:solidFill>
                <a:latin typeface="+mn-ea"/>
                <a:sym typeface="+mn-ea"/>
              </a:rPr>
              <a:t>364</a:t>
            </a:r>
            <a:r>
              <a:rPr lang="zh-CN" altLang="en-US" sz="4300" b="1" dirty="0">
                <a:solidFill>
                  <a:schemeClr val="bg1"/>
                </a:solidFill>
                <a:latin typeface="+mn-ea"/>
                <a:sym typeface="+mn-ea"/>
              </a:rPr>
              <a:t>个姓氏仅占不到</a:t>
            </a:r>
            <a:r>
              <a:rPr lang="en-US" altLang="zh-CN" sz="4300" b="1" dirty="0">
                <a:solidFill>
                  <a:schemeClr val="bg1"/>
                </a:solidFill>
                <a:latin typeface="+mn-ea"/>
                <a:sym typeface="+mn-ea"/>
              </a:rPr>
              <a:t>1%</a:t>
            </a:r>
            <a:r>
              <a:rPr lang="zh-CN" altLang="en-US" sz="4300" b="1" dirty="0">
                <a:solidFill>
                  <a:schemeClr val="bg1"/>
                </a:solidFill>
                <a:latin typeface="+mn-ea"/>
                <a:sym typeface="+mn-ea"/>
              </a:rPr>
              <a:t>。</a:t>
            </a:r>
            <a:endParaRPr lang="zh-CN" altLang="en-US" sz="43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60000"/>
              </a:lnSpc>
              <a:spcBef>
                <a:spcPct val="25000"/>
              </a:spcBef>
              <a:spcAft>
                <a:spcPct val="15000"/>
              </a:spcAft>
            </a:pPr>
            <a:r>
              <a:rPr lang="zh-CN" altLang="en-US" sz="4300" b="1" dirty="0">
                <a:solidFill>
                  <a:schemeClr val="bg1"/>
                </a:solidFill>
                <a:latin typeface="+mn-ea"/>
                <a:sym typeface="+mn-ea"/>
              </a:rPr>
              <a:t>某些姓氏可用作单字词，如：王、黄、马等</a:t>
            </a:r>
            <a:endParaRPr lang="zh-CN" altLang="en-US" sz="43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ct val="25000"/>
              </a:spcBef>
              <a:spcAft>
                <a:spcPct val="15000"/>
              </a:spcAft>
            </a:pPr>
            <a:r>
              <a:rPr lang="zh-CN" altLang="en-US" sz="4300" b="1" dirty="0">
                <a:solidFill>
                  <a:schemeClr val="bg1"/>
                </a:solidFill>
                <a:latin typeface="+mn-ea"/>
                <a:sym typeface="+mn-ea"/>
              </a:rPr>
              <a:t>名字用字频率表</a:t>
            </a:r>
            <a:r>
              <a:rPr lang="en-US" altLang="zh-CN" sz="4300" b="1" dirty="0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en-US" altLang="zh-CN" sz="4300" b="1" dirty="0" err="1">
                <a:solidFill>
                  <a:schemeClr val="bg1"/>
                </a:solidFill>
                <a:latin typeface="+mn-ea"/>
                <a:sym typeface="+mn-ea"/>
              </a:rPr>
              <a:t>MCFL</a:t>
            </a:r>
            <a:r>
              <a:rPr lang="en-US" altLang="zh-CN" sz="4300" b="1" dirty="0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 sz="43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60000"/>
              </a:lnSpc>
              <a:spcBef>
                <a:spcPct val="25000"/>
              </a:spcBef>
              <a:spcAft>
                <a:spcPct val="15000"/>
              </a:spcAft>
            </a:pPr>
            <a:r>
              <a:rPr lang="en-US" altLang="zh-CN" sz="4300" b="1" dirty="0">
                <a:solidFill>
                  <a:schemeClr val="bg1"/>
                </a:solidFill>
                <a:latin typeface="+mn-ea"/>
                <a:sym typeface="+mn-ea"/>
              </a:rPr>
              <a:t>3345</a:t>
            </a:r>
            <a:r>
              <a:rPr lang="zh-CN" altLang="en-US" sz="4300" b="1" dirty="0">
                <a:solidFill>
                  <a:schemeClr val="bg1"/>
                </a:solidFill>
                <a:latin typeface="+mn-ea"/>
                <a:sym typeface="+mn-ea"/>
              </a:rPr>
              <a:t>个名字用字，分布较缓，分散、范围广</a:t>
            </a:r>
            <a:endParaRPr lang="zh-CN" altLang="en-US" sz="43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60000"/>
              </a:lnSpc>
              <a:spcBef>
                <a:spcPct val="25000"/>
              </a:spcBef>
              <a:spcAft>
                <a:spcPct val="15000"/>
              </a:spcAft>
            </a:pPr>
            <a:r>
              <a:rPr lang="zh-CN" altLang="en-US" sz="4300" b="1" dirty="0">
                <a:solidFill>
                  <a:schemeClr val="bg1"/>
                </a:solidFill>
                <a:latin typeface="+mn-ea"/>
                <a:sym typeface="+mn-ea"/>
              </a:rPr>
              <a:t>某些字既可做姓氏，又可做名字，如“林、方”</a:t>
            </a:r>
            <a:endParaRPr lang="zh-CN" altLang="en-US" sz="43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60000"/>
              </a:lnSpc>
              <a:spcBef>
                <a:spcPct val="25000"/>
              </a:spcBef>
              <a:spcAft>
                <a:spcPct val="15000"/>
              </a:spcAft>
            </a:pPr>
            <a:r>
              <a:rPr lang="zh-CN" altLang="en-US" sz="4300" b="1" dirty="0">
                <a:solidFill>
                  <a:schemeClr val="bg1"/>
                </a:solidFill>
                <a:latin typeface="+mn-ea"/>
                <a:sym typeface="+mn-ea"/>
              </a:rPr>
              <a:t>名字用字的构词能力不同；名中也有特征字：逵、筱、蔾。</a:t>
            </a:r>
            <a:endParaRPr lang="zh-CN" altLang="en-US" sz="43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</a:pPr>
            <a:endParaRPr lang="zh-CN" altLang="en-US" sz="36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17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90845" cy="1898015"/>
            <a:chOff x="676275" y="1709058"/>
            <a:chExt cx="1589901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736669" y="2135116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命名实体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31895" y="167640"/>
            <a:ext cx="8195310" cy="647446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31895" y="282575"/>
            <a:ext cx="8044815" cy="6156325"/>
          </a:xfrm>
          <a:prstGeom prst="rect">
            <a:avLst/>
          </a:prstGeom>
          <a:noFill/>
        </p:spPr>
        <p:txBody>
          <a:bodyPr wrap="square" rtlCol="0">
            <a:normAutofit fontScale="25000" lnSpcReduction="20000"/>
          </a:bodyPr>
          <a:lstStyle/>
          <a:p>
            <a:pPr>
              <a:lnSpc>
                <a:spcPct val="170000"/>
              </a:lnSpc>
              <a:spcBef>
                <a:spcPct val="25000"/>
              </a:spcBef>
              <a:spcAft>
                <a:spcPct val="15000"/>
              </a:spcAft>
            </a:pPr>
            <a:r>
              <a:rPr lang="zh-CN" altLang="en-US" sz="9800" b="1" dirty="0">
                <a:solidFill>
                  <a:schemeClr val="bg1"/>
                </a:solidFill>
                <a:sym typeface="+mn-ea"/>
              </a:rPr>
              <a:t>中文姓名的自动识别</a:t>
            </a:r>
          </a:p>
          <a:p>
            <a:pPr>
              <a:lnSpc>
                <a:spcPct val="170000"/>
              </a:lnSpc>
              <a:spcBef>
                <a:spcPct val="25000"/>
              </a:spcBef>
              <a:spcAft>
                <a:spcPct val="15000"/>
              </a:spcAft>
            </a:pPr>
            <a:endParaRPr lang="zh-CN" altLang="en-US" sz="3600" b="1" dirty="0">
              <a:solidFill>
                <a:schemeClr val="bg1"/>
              </a:solidFill>
            </a:endParaRPr>
          </a:p>
          <a:p>
            <a:pPr lvl="1">
              <a:lnSpc>
                <a:spcPct val="170000"/>
              </a:lnSpc>
              <a:spcBef>
                <a:spcPct val="25000"/>
              </a:spcBef>
              <a:spcAft>
                <a:spcPct val="15000"/>
              </a:spcAft>
            </a:pPr>
            <a:r>
              <a:rPr lang="zh-CN" altLang="en-US" sz="7000" b="1" dirty="0">
                <a:solidFill>
                  <a:schemeClr val="bg1"/>
                </a:solidFill>
                <a:latin typeface="+mn-ea"/>
                <a:sym typeface="+mn-ea"/>
              </a:rPr>
              <a:t>一些上下文信息有助于姓名的辨识，主要有称谓、指界动词、匹配模式。这些上下文信息和姓氏频率表</a:t>
            </a:r>
            <a:r>
              <a:rPr lang="en-US" altLang="zh-CN" sz="7000" b="1" dirty="0">
                <a:solidFill>
                  <a:schemeClr val="bg1"/>
                </a:solidFill>
                <a:latin typeface="+mn-ea"/>
                <a:sym typeface="+mn-ea"/>
              </a:rPr>
              <a:t>XFL</a:t>
            </a:r>
            <a:r>
              <a:rPr lang="zh-CN" altLang="en-US" sz="7000" b="1" dirty="0">
                <a:solidFill>
                  <a:schemeClr val="bg1"/>
                </a:solidFill>
                <a:latin typeface="+mn-ea"/>
                <a:sym typeface="+mn-ea"/>
              </a:rPr>
              <a:t>与名字用字频率表一起构成中文姓名辨识的知识源。 </a:t>
            </a:r>
            <a:endParaRPr lang="zh-CN" altLang="en-US" sz="7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70000"/>
              </a:lnSpc>
              <a:spcBef>
                <a:spcPct val="25000"/>
              </a:spcBef>
              <a:spcAft>
                <a:spcPct val="15000"/>
              </a:spcAft>
            </a:pPr>
            <a:r>
              <a:rPr lang="zh-CN" altLang="en-US" sz="7000" b="1" dirty="0">
                <a:solidFill>
                  <a:schemeClr val="bg1"/>
                </a:solidFill>
                <a:latin typeface="+mn-ea"/>
                <a:sym typeface="+mn-ea"/>
              </a:rPr>
              <a:t>称谓：如 “</a:t>
            </a:r>
            <a:r>
              <a:rPr lang="en-US" altLang="zh-CN" sz="7000" b="1" dirty="0">
                <a:solidFill>
                  <a:schemeClr val="bg1"/>
                </a:solidFill>
                <a:latin typeface="+mn-ea"/>
                <a:sym typeface="+mn-ea"/>
              </a:rPr>
              <a:t>xxx</a:t>
            </a:r>
            <a:r>
              <a:rPr lang="zh-CN" altLang="en-US" sz="7000" b="1" dirty="0">
                <a:solidFill>
                  <a:schemeClr val="bg1"/>
                </a:solidFill>
                <a:latin typeface="+mn-ea"/>
                <a:sym typeface="+mn-ea"/>
              </a:rPr>
              <a:t>阁下”，“战士王</a:t>
            </a:r>
            <a:r>
              <a:rPr lang="en-US" altLang="zh-CN" sz="7000" b="1" dirty="0">
                <a:solidFill>
                  <a:schemeClr val="bg1"/>
                </a:solidFill>
                <a:latin typeface="+mn-ea"/>
                <a:sym typeface="+mn-ea"/>
              </a:rPr>
              <a:t>xx”</a:t>
            </a:r>
            <a:r>
              <a:rPr lang="zh-CN" altLang="en-US" sz="7000" b="1" dirty="0">
                <a:solidFill>
                  <a:schemeClr val="bg1"/>
                </a:solidFill>
                <a:latin typeface="+mn-ea"/>
                <a:sym typeface="+mn-ea"/>
              </a:rPr>
              <a:t>，“</a:t>
            </a:r>
            <a:r>
              <a:rPr lang="en-US" altLang="zh-CN" sz="7000" b="1" dirty="0">
                <a:solidFill>
                  <a:schemeClr val="bg1"/>
                </a:solidFill>
                <a:latin typeface="+mn-ea"/>
                <a:sym typeface="+mn-ea"/>
              </a:rPr>
              <a:t>xxx</a:t>
            </a:r>
            <a:r>
              <a:rPr lang="zh-CN" altLang="en-US" sz="7000" b="1" dirty="0">
                <a:solidFill>
                  <a:schemeClr val="bg1"/>
                </a:solidFill>
                <a:latin typeface="+mn-ea"/>
                <a:sym typeface="+mn-ea"/>
              </a:rPr>
              <a:t>先生”，“市长</a:t>
            </a:r>
            <a:r>
              <a:rPr lang="en-US" altLang="zh-CN" sz="7000" b="1" dirty="0">
                <a:solidFill>
                  <a:schemeClr val="bg1"/>
                </a:solidFill>
                <a:latin typeface="+mn-ea"/>
                <a:sym typeface="+mn-ea"/>
              </a:rPr>
              <a:t>xxx”</a:t>
            </a:r>
            <a:r>
              <a:rPr lang="zh-CN" altLang="en-US" sz="7000" b="1" dirty="0">
                <a:solidFill>
                  <a:schemeClr val="bg1"/>
                </a:solidFill>
                <a:latin typeface="+mn-ea"/>
                <a:sym typeface="+mn-ea"/>
              </a:rPr>
              <a:t>等，可构成姓名的左或右边界。</a:t>
            </a:r>
            <a:endParaRPr lang="zh-CN" altLang="en-US" sz="7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70000"/>
              </a:lnSpc>
              <a:spcBef>
                <a:spcPct val="25000"/>
              </a:spcBef>
              <a:spcAft>
                <a:spcPct val="15000"/>
              </a:spcAft>
            </a:pPr>
            <a:r>
              <a:rPr lang="zh-CN" altLang="en-US" sz="7000" b="1" dirty="0">
                <a:solidFill>
                  <a:schemeClr val="bg1"/>
                </a:solidFill>
                <a:latin typeface="+mn-ea"/>
                <a:sym typeface="+mn-ea"/>
              </a:rPr>
              <a:t>一些动词</a:t>
            </a:r>
            <a:r>
              <a:rPr lang="en-US" altLang="zh-CN" sz="7000" b="1" dirty="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7000" b="1" dirty="0">
                <a:solidFill>
                  <a:schemeClr val="bg1"/>
                </a:solidFill>
                <a:latin typeface="+mn-ea"/>
                <a:sym typeface="+mn-ea"/>
              </a:rPr>
              <a:t>如“说、是、指出、认为、表示、参加”等，可以用来帮助确定姓名的右边界。如“胡锦涛指出</a:t>
            </a:r>
            <a:r>
              <a:rPr lang="en-US" altLang="zh-CN" sz="7000" b="1" dirty="0">
                <a:solidFill>
                  <a:schemeClr val="bg1"/>
                </a:solidFill>
                <a:latin typeface="+mn-ea"/>
                <a:sym typeface="+mn-ea"/>
              </a:rPr>
              <a:t>……” </a:t>
            </a:r>
            <a:endParaRPr lang="en-US" altLang="zh-CN" sz="7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70000"/>
              </a:lnSpc>
              <a:spcBef>
                <a:spcPct val="25000"/>
              </a:spcBef>
              <a:spcAft>
                <a:spcPct val="15000"/>
              </a:spcAft>
            </a:pPr>
            <a:r>
              <a:rPr lang="zh-CN" altLang="en-US" sz="7000" b="1" dirty="0">
                <a:solidFill>
                  <a:schemeClr val="bg1"/>
                </a:solidFill>
                <a:latin typeface="+mn-ea"/>
                <a:sym typeface="+mn-ea"/>
              </a:rPr>
              <a:t>某些模式</a:t>
            </a:r>
            <a:r>
              <a:rPr lang="en-US" altLang="zh-CN" sz="7000" b="1" dirty="0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 sz="7000" b="1" dirty="0">
                <a:solidFill>
                  <a:schemeClr val="bg1"/>
                </a:solidFill>
                <a:latin typeface="+mn-ea"/>
                <a:sym typeface="+mn-ea"/>
              </a:rPr>
              <a:t>如“</a:t>
            </a:r>
            <a:r>
              <a:rPr lang="en-US" altLang="zh-CN" sz="7000" b="1" dirty="0">
                <a:solidFill>
                  <a:schemeClr val="bg1"/>
                </a:solidFill>
                <a:latin typeface="+mn-ea"/>
                <a:sym typeface="+mn-ea"/>
              </a:rPr>
              <a:t>……</a:t>
            </a:r>
            <a:r>
              <a:rPr lang="zh-CN" altLang="en-US" sz="7000" b="1" dirty="0">
                <a:solidFill>
                  <a:schemeClr val="bg1"/>
                </a:solidFill>
                <a:latin typeface="+mn-ea"/>
                <a:sym typeface="+mn-ea"/>
              </a:rPr>
              <a:t>的＜姓名＞”，“以＜姓名＞为＜称谓＞”等 ，如“以胡锦涛为代表的党中央”。</a:t>
            </a:r>
          </a:p>
        </p:txBody>
      </p:sp>
    </p:spTree>
    <p:extLst>
      <p:ext uri="{BB962C8B-B14F-4D97-AF65-F5344CB8AC3E}">
        <p14:creationId xmlns:p14="http://schemas.microsoft.com/office/powerpoint/2010/main" val="145278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89652" y="2085176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命名实体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680069" y="1528034"/>
            <a:ext cx="7683489" cy="363038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957" y="1850024"/>
            <a:ext cx="7431718" cy="3146519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marL="571500" indent="-571500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3300" b="1" dirty="0">
                <a:solidFill>
                  <a:schemeClr val="bg1"/>
                </a:solidFill>
              </a:rPr>
              <a:t>外文姓名译名</a:t>
            </a:r>
          </a:p>
          <a:p>
            <a:pPr lvl="2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</a:pPr>
            <a:r>
              <a:rPr lang="zh-CN" altLang="en-US" sz="2900" b="1" dirty="0">
                <a:solidFill>
                  <a:schemeClr val="bg1"/>
                </a:solidFill>
              </a:rPr>
              <a:t>埃及总统穆巴拉克访问叙利亚</a:t>
            </a:r>
          </a:p>
          <a:p>
            <a:pPr lvl="2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</a:pPr>
            <a:r>
              <a:rPr lang="zh-CN" altLang="en-US" sz="2900" b="1" dirty="0">
                <a:solidFill>
                  <a:schemeClr val="bg1"/>
                </a:solidFill>
              </a:rPr>
              <a:t>国际田联取消费尔南多参赛资格</a:t>
            </a:r>
          </a:p>
          <a:p>
            <a:pPr marL="571500" indent="-571500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Font typeface="Wingdings" panose="05000000000000000000" pitchFamily="2" charset="2"/>
              <a:buChar char="Ø"/>
            </a:pPr>
            <a:r>
              <a:rPr lang="zh-CN" altLang="en-US" sz="3300" b="1" dirty="0">
                <a:solidFill>
                  <a:schemeClr val="bg1"/>
                </a:solidFill>
              </a:rPr>
              <a:t>未登录词</a:t>
            </a:r>
          </a:p>
          <a:p>
            <a:pPr lvl="2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</a:pPr>
            <a:r>
              <a:rPr lang="zh-CN" altLang="en-US" sz="2900" b="1" dirty="0">
                <a:solidFill>
                  <a:schemeClr val="bg1"/>
                </a:solidFill>
                <a:latin typeface="+mn-ea"/>
              </a:rPr>
              <a:t>新词：</a:t>
            </a:r>
            <a:r>
              <a:rPr lang="zh-CN" altLang="en-US" sz="2900" b="1" dirty="0">
                <a:solidFill>
                  <a:schemeClr val="bg1"/>
                </a:solidFill>
                <a:latin typeface="+mn-ea"/>
                <a:sym typeface="+mn-ea"/>
              </a:rPr>
              <a:t>美眉、蓝瘦、勇武派</a:t>
            </a:r>
            <a:endParaRPr lang="zh-CN" altLang="en-US" sz="29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</a:pPr>
            <a:endParaRPr lang="zh-CN" altLang="en-US" sz="36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</a:pPr>
            <a:endParaRPr lang="zh-CN" altLang="en-US" sz="36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094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88315" y="843186"/>
            <a:ext cx="3544842" cy="562730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None/>
            </a:pPr>
            <a:r>
              <a:rPr lang="zh-CN" sz="3600" b="1" dirty="0">
                <a:latin typeface="+mn-ea"/>
                <a:sym typeface="Arial" panose="020B0604020202020204" pitchFamily="34" charset="0"/>
              </a:rPr>
              <a:t>分词方法</a:t>
            </a: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zh-CN" sz="3600" b="1" dirty="0">
                <a:latin typeface="+mn-ea"/>
                <a:sym typeface="Arial" panose="020B0604020202020204" pitchFamily="34" charset="0"/>
              </a:rPr>
              <a:t>正向最大匹配</a:t>
            </a: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zh-CN" sz="3600" b="1" dirty="0">
                <a:latin typeface="+mn-ea"/>
                <a:sym typeface="Arial" panose="020B0604020202020204" pitchFamily="34" charset="0"/>
              </a:rPr>
              <a:t>逆向最大匹配</a:t>
            </a: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zh-CN" sz="3600" b="1" dirty="0">
                <a:latin typeface="+mn-ea"/>
                <a:sym typeface="Arial" panose="020B0604020202020204" pitchFamily="34" charset="0"/>
              </a:rPr>
              <a:t>邻近匹配</a:t>
            </a: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zh-CN" sz="3600" b="1" dirty="0">
                <a:latin typeface="+mn-ea"/>
                <a:sym typeface="Arial" panose="020B0604020202020204" pitchFamily="34" charset="0"/>
              </a:rPr>
              <a:t>最短路径匹配</a:t>
            </a: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zh-CN" altLang="en-US" sz="3600" b="1" dirty="0">
                <a:latin typeface="+mn-ea"/>
                <a:sym typeface="Arial" panose="020B0604020202020204" pitchFamily="34" charset="0"/>
              </a:rPr>
              <a:t>统计分词</a:t>
            </a:r>
            <a:endParaRPr lang="en-US" altLang="zh-CN" sz="3600" b="1" dirty="0">
              <a:latin typeface="+mn-ea"/>
              <a:sym typeface="Arial" panose="020B0604020202020204" pitchFamily="34" charset="0"/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zh-CN" sz="3600" b="1" dirty="0">
              <a:latin typeface="+mn-ea"/>
              <a:sym typeface="Arial" panose="020B0604020202020204" pitchFamily="34" charset="0"/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zh-CN" sz="3600" b="1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723765" y="285433"/>
            <a:ext cx="292290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Summary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734695" y="562610"/>
            <a:ext cx="4320000" cy="0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7244080" y="509905"/>
            <a:ext cx="4320000" cy="31750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320811" y="3791730"/>
            <a:ext cx="3732261" cy="2780837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/>
              <a:t>消歧手段</a:t>
            </a: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zh-CN" altLang="en-US" sz="3600" b="1" dirty="0"/>
              <a:t>专用规则</a:t>
            </a: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zh-CN" altLang="en-US" sz="3600" b="1" dirty="0"/>
              <a:t>通用规则</a:t>
            </a: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zh-CN" altLang="en-US" sz="3600" b="1" dirty="0"/>
              <a:t>词频</a:t>
            </a: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US" altLang="zh-CN" sz="3600" b="1" dirty="0"/>
              <a:t>N</a:t>
            </a:r>
            <a:r>
              <a:rPr lang="zh-CN" altLang="en-US" sz="3600" b="1" dirty="0"/>
              <a:t>元文法</a:t>
            </a:r>
          </a:p>
        </p:txBody>
      </p:sp>
      <p:sp>
        <p:nvSpPr>
          <p:cNvPr id="5" name="Rectangle 33"/>
          <p:cNvSpPr/>
          <p:nvPr/>
        </p:nvSpPr>
        <p:spPr>
          <a:xfrm>
            <a:off x="4320811" y="843187"/>
            <a:ext cx="3732261" cy="2780837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None/>
            </a:pPr>
            <a:r>
              <a:rPr lang="zh-CN" sz="3600" b="1" dirty="0">
                <a:latin typeface="+mn-ea"/>
                <a:sym typeface="Arial" panose="020B0604020202020204" pitchFamily="34" charset="0"/>
              </a:rPr>
              <a:t>分词歧义类型</a:t>
            </a: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zh-CN" sz="3600" b="1" dirty="0">
                <a:latin typeface="+mn-ea"/>
                <a:sym typeface="Arial" panose="020B0604020202020204" pitchFamily="34" charset="0"/>
              </a:rPr>
              <a:t>交集型</a:t>
            </a: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zh-CN" sz="3600" b="1" dirty="0">
                <a:latin typeface="+mn-ea"/>
                <a:sym typeface="Arial" panose="020B0604020202020204" pitchFamily="34" charset="0"/>
              </a:rPr>
              <a:t>组合型</a:t>
            </a: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zh-CN" sz="3600" b="1" dirty="0">
                <a:latin typeface="+mn-ea"/>
                <a:sym typeface="Arial" panose="020B0604020202020204" pitchFamily="34" charset="0"/>
              </a:rPr>
              <a:t>混合型</a:t>
            </a:r>
          </a:p>
          <a:p>
            <a:pPr marL="571500" indent="-571500" algn="l">
              <a:buFont typeface="Wingdings" panose="05000000000000000000" charset="0"/>
              <a:buChar char="Ø"/>
            </a:pPr>
            <a:endParaRPr lang="zh-CN" sz="3600" b="1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8" name="Rectangle 33">
            <a:extLst>
              <a:ext uri="{FF2B5EF4-FFF2-40B4-BE49-F238E27FC236}">
                <a16:creationId xmlns:a16="http://schemas.microsoft.com/office/drawing/2014/main" id="{D0047551-E283-4007-AA11-8996F4D08E13}"/>
              </a:ext>
            </a:extLst>
          </p:cNvPr>
          <p:cNvSpPr/>
          <p:nvPr/>
        </p:nvSpPr>
        <p:spPr>
          <a:xfrm>
            <a:off x="8241665" y="843185"/>
            <a:ext cx="3544842" cy="562730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None/>
            </a:pPr>
            <a:r>
              <a:rPr lang="zh-CN" altLang="en-US" sz="3600" b="1" dirty="0">
                <a:latin typeface="+mn-ea"/>
                <a:sym typeface="Arial" panose="020B0604020202020204" pitchFamily="34" charset="0"/>
              </a:rPr>
              <a:t>其他</a:t>
            </a:r>
            <a:endParaRPr lang="zh-CN" sz="3600" b="1" dirty="0">
              <a:latin typeface="+mn-ea"/>
              <a:sym typeface="Arial" panose="020B0604020202020204" pitchFamily="34" charset="0"/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zh-CN" altLang="en-US" sz="3600" b="1" dirty="0">
                <a:latin typeface="+mn-ea"/>
                <a:sym typeface="Arial" panose="020B0604020202020204" pitchFamily="34" charset="0"/>
              </a:rPr>
              <a:t>分词测评</a:t>
            </a:r>
            <a:endParaRPr lang="en-US" altLang="zh-CN" sz="3600" b="1" dirty="0">
              <a:latin typeface="+mn-ea"/>
              <a:sym typeface="Arial" panose="020B0604020202020204" pitchFamily="34" charset="0"/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zh-CN" altLang="en-US" sz="3600" b="1" dirty="0">
                <a:latin typeface="+mn-ea"/>
                <a:sym typeface="Arial" panose="020B0604020202020204" pitchFamily="34" charset="0"/>
              </a:rPr>
              <a:t>现有工具</a:t>
            </a:r>
            <a:endParaRPr lang="en-US" altLang="zh-CN" sz="3600" b="1" dirty="0">
              <a:latin typeface="+mn-ea"/>
              <a:sym typeface="Arial" panose="020B0604020202020204" pitchFamily="34" charset="0"/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zh-CN" altLang="en-US" sz="3600" b="1">
                <a:latin typeface="+mn-ea"/>
                <a:sym typeface="Arial" panose="020B0604020202020204" pitchFamily="34" charset="0"/>
              </a:rPr>
              <a:t>命名实体</a:t>
            </a:r>
            <a:endParaRPr lang="zh-CN" sz="3600" b="1" dirty="0">
              <a:latin typeface="+mn-ea"/>
              <a:sym typeface="Arial" panose="020B0604020202020204" pitchFamily="34" charset="0"/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zh-CN" sz="3600" b="1" dirty="0"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4" grpId="1" animBg="1"/>
      <p:bldP spid="22" grpId="0" bldLvl="0" animBg="1"/>
      <p:bldP spid="22" grpId="1" animBg="1"/>
      <p:bldP spid="5" grpId="0" bldLvl="0" animBg="1"/>
      <p:bldP spid="5" grpId="1" animBg="1"/>
      <p:bldP spid="8" grpId="0" bldLvl="0" animBg="1"/>
      <p:bldP spid="8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47737" y="3361312"/>
            <a:ext cx="5083294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5400" b="1" spc="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2022</a:t>
            </a:r>
            <a:endParaRPr lang="en-US" altLang="zh-CN" sz="5400" b="1" spc="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6892" y="1432559"/>
            <a:ext cx="4241800" cy="1737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自动分词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06190" y="1310005"/>
            <a:ext cx="7765415" cy="423735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66845" y="1760219"/>
            <a:ext cx="7604760" cy="3636373"/>
          </a:xfrm>
          <a:prstGeom prst="rect">
            <a:avLst/>
          </a:prstGeom>
          <a:noFill/>
        </p:spPr>
        <p:txBody>
          <a:bodyPr wrap="square" rtlCol="0"/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3200" b="1" dirty="0">
                <a:solidFill>
                  <a:schemeClr val="bg1"/>
                </a:solidFill>
                <a:ea typeface="楷体_GB2312" pitchFamily="49" charset="-122"/>
                <a:sym typeface="+mn-ea"/>
              </a:rPr>
              <a:t>自动分词</a:t>
            </a:r>
            <a:endParaRPr lang="zh-CN" altLang="en-US" sz="3200" b="1" dirty="0">
              <a:solidFill>
                <a:schemeClr val="bg1"/>
              </a:solidFill>
              <a:ea typeface="楷体_GB2312" pitchFamily="49" charset="-122"/>
            </a:endParaRPr>
          </a:p>
          <a:p>
            <a:pPr lvl="1"/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利用计算机把中文文本字串转化为词串的过程。</a:t>
            </a:r>
            <a:endParaRPr lang="zh-CN" altLang="en-US" sz="3200" b="1" dirty="0">
              <a:solidFill>
                <a:schemeClr val="bg1"/>
              </a:solidFill>
            </a:endParaRPr>
          </a:p>
          <a:p>
            <a:pPr lvl="2"/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例：他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/ 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明天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/ 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将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/ 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来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/ 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上海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/ 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3200" b="1" dirty="0">
                <a:solidFill>
                  <a:schemeClr val="bg1"/>
                </a:solidFill>
                <a:ea typeface="楷体_GB2312" pitchFamily="49" charset="-122"/>
                <a:sym typeface="+mn-ea"/>
              </a:rPr>
              <a:t>研究意义</a:t>
            </a:r>
            <a:endParaRPr lang="zh-CN" altLang="en-US" sz="3200" b="1" dirty="0">
              <a:solidFill>
                <a:schemeClr val="bg1"/>
              </a:solidFill>
              <a:ea typeface="楷体_GB2312" pitchFamily="49" charset="-122"/>
            </a:endParaRPr>
          </a:p>
          <a:p>
            <a:pPr lvl="1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几乎是所有早期文本信息处理技术的基础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自动分词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620225" y="1016359"/>
            <a:ext cx="7973060" cy="4576268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20225" y="1016359"/>
            <a:ext cx="7787005" cy="4226836"/>
          </a:xfrm>
          <a:prstGeom prst="rect">
            <a:avLst/>
          </a:prstGeom>
          <a:noFill/>
        </p:spPr>
        <p:txBody>
          <a:bodyPr wrap="square" rtlCol="0"/>
          <a:lstStyle/>
          <a:p>
            <a:pPr lvl="0" indent="-457200">
              <a:buFont typeface="Wingdings" panose="05000000000000000000" charset="0"/>
              <a:buChar char="Ø"/>
            </a:pP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分词依据</a:t>
            </a:r>
          </a:p>
          <a:p>
            <a:pPr lvl="2" indent="-457200">
              <a:buFont typeface="Wingdings" panose="05000000000000000000" charset="0"/>
              <a:buChar char="Ø"/>
            </a:pPr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什么是中文词？</a:t>
            </a:r>
          </a:p>
          <a:p>
            <a:pPr lvl="3" indent="-457200"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鸡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鸭；白菜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白墙；小雨伞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雨伞厂。</a:t>
            </a:r>
          </a:p>
          <a:p>
            <a:pPr lvl="2" indent="-457200">
              <a:buFont typeface="Wingdings" panose="05000000000000000000" charset="0"/>
              <a:buChar char="Ø"/>
            </a:pPr>
            <a:r>
              <a:rPr lang="en-US" altLang="zh-CN" sz="3200" b="1" dirty="0">
                <a:solidFill>
                  <a:schemeClr val="bg1"/>
                </a:solidFill>
                <a:latin typeface="+mn-ea"/>
                <a:sym typeface="+mn-ea"/>
              </a:rPr>
              <a:t>《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sym typeface="+mn-ea"/>
              </a:rPr>
              <a:t>信息处理用现代汉语分词规范</a:t>
            </a:r>
            <a:r>
              <a:rPr lang="en-US" altLang="zh-CN" sz="3200" b="1" dirty="0">
                <a:solidFill>
                  <a:schemeClr val="bg1"/>
                </a:solidFill>
                <a:latin typeface="+mn-ea"/>
                <a:sym typeface="+mn-ea"/>
              </a:rPr>
              <a:t>》GB13715 1993</a:t>
            </a:r>
          </a:p>
          <a:p>
            <a:pPr lvl="2" indent="-457200">
              <a:buFont typeface="Wingdings" panose="05000000000000000000" charset="0"/>
              <a:buChar char="Ø"/>
            </a:pPr>
            <a:r>
              <a:rPr lang="zh-CN" altLang="en-US" sz="32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北京市、星期二、开会</a:t>
            </a:r>
            <a:r>
              <a:rPr lang="en-US" altLang="zh-CN" sz="32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-</a:t>
            </a:r>
            <a:r>
              <a:rPr lang="zh-CN" altLang="en-US" sz="32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吃鱼</a:t>
            </a:r>
            <a:endParaRPr lang="en-US" altLang="zh-CN" sz="320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lvl="2" indent="-457200">
              <a:buFont typeface="Wingdings" panose="05000000000000000000" charset="0"/>
              <a:buChar char="Ø"/>
            </a:pPr>
            <a:endParaRPr lang="en-US" altLang="zh-CN" sz="36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2062611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分词方法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26181" y="714375"/>
            <a:ext cx="7925820" cy="5874204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27646" y="786575"/>
            <a:ext cx="7624354" cy="5532936"/>
          </a:xfrm>
          <a:prstGeom prst="rect">
            <a:avLst/>
          </a:prstGeom>
          <a:noFill/>
        </p:spPr>
        <p:txBody>
          <a:bodyPr wrap="square" rtlCol="0"/>
          <a:lstStyle/>
          <a:p>
            <a:pPr lvl="0" indent="-457200">
              <a:buFont typeface="Wingdings" panose="05000000000000000000" charset="0"/>
              <a:buChar char="Ø"/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苗夺谦 等（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2015:31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）将分词方法分为两大类： </a:t>
            </a:r>
          </a:p>
          <a:p>
            <a:pPr indent="-457200"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基于词典的分词方法</a:t>
            </a: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lvl="2" indent="-457200">
              <a:buFont typeface="Wingdings" panose="05000000000000000000" charset="0"/>
              <a:buChar char="Ø"/>
            </a:pPr>
            <a:r>
              <a:rPr lang="zh-CN" alt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逆向最大匹配（</a:t>
            </a:r>
            <a:r>
              <a:rPr lang="en-US" altLang="zh-CN" sz="3200" b="1" dirty="0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RMM</a:t>
            </a:r>
            <a:r>
              <a:rPr lang="zh-CN" alt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）</a:t>
            </a:r>
          </a:p>
          <a:p>
            <a:pPr lvl="2" indent="-457200">
              <a:buFont typeface="Wingdings" panose="05000000000000000000" charset="0"/>
              <a:buChar char="Ø"/>
            </a:pPr>
            <a:r>
              <a:rPr lang="zh-CN" alt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正向最大匹配（</a:t>
            </a:r>
            <a:r>
              <a:rPr lang="en-US" altLang="zh-CN" sz="3200" b="1" dirty="0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MM</a:t>
            </a:r>
            <a:r>
              <a:rPr lang="zh-CN" alt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）</a:t>
            </a:r>
          </a:p>
          <a:p>
            <a:pPr lvl="2" indent="-457200">
              <a:buFont typeface="Wingdings" panose="05000000000000000000" charset="0"/>
              <a:buChar char="Ø"/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邻近匹配</a:t>
            </a: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lvl="2" indent="-457200">
              <a:buFont typeface="Wingdings" panose="05000000000000000000" charset="0"/>
              <a:buChar char="Ø"/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最短路径匹配法</a:t>
            </a:r>
          </a:p>
          <a:p>
            <a:pPr indent="-457200">
              <a:buFont typeface="Wingdings" panose="05000000000000000000" charset="0"/>
              <a:buChar char="Ø"/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基于语料库的分词方法</a:t>
            </a:r>
          </a:p>
          <a:p>
            <a:pPr lvl="2" indent="-457200">
              <a:buFont typeface="Wingdings" panose="05000000000000000000" charset="0"/>
              <a:buChar char="Ø"/>
            </a:pPr>
            <a:r>
              <a:rPr lang="zh-CN" alt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隐马尔可夫模型（</a:t>
            </a:r>
            <a:r>
              <a:rPr lang="en-US" altLang="zh-CN" sz="3200" b="1" dirty="0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HMM</a:t>
            </a:r>
            <a:r>
              <a:rPr lang="zh-CN" alt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）</a:t>
            </a:r>
          </a:p>
          <a:p>
            <a:pPr lvl="2" indent="-457200">
              <a:buFont typeface="Wingdings" panose="05000000000000000000" charset="0"/>
              <a:buChar char="Ø"/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条件随机场分词</a:t>
            </a: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lvl="2" indent="-457200">
              <a:buFont typeface="Wingdings" panose="05000000000000000000" charset="0"/>
              <a:buChar char="Ø"/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神经网络模型</a:t>
            </a:r>
          </a:p>
          <a:p>
            <a:pPr marL="857250" lvl="0" indent="-857250">
              <a:buNone/>
            </a:pPr>
            <a:endParaRPr lang="zh-CN" altLang="en-US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00" y="419735"/>
            <a:ext cx="504000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000" y="282575"/>
            <a:ext cx="504000" cy="5040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9325" y="2479675"/>
            <a:ext cx="2417445" cy="1898015"/>
            <a:chOff x="676275" y="1709058"/>
            <a:chExt cx="1543050" cy="1105719"/>
          </a:xfrm>
        </p:grpSpPr>
        <p:sp>
          <p:nvSpPr>
            <p:cNvPr id="3" name="对角圆角矩形 1"/>
            <p:cNvSpPr/>
            <p:nvPr/>
          </p:nvSpPr>
          <p:spPr>
            <a:xfrm>
              <a:off x="676275" y="1709058"/>
              <a:ext cx="1543050" cy="1105719"/>
            </a:xfrm>
            <a:prstGeom prst="round2Diag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10"/>
            <p:cNvSpPr txBox="1"/>
            <p:nvPr/>
          </p:nvSpPr>
          <p:spPr>
            <a:xfrm>
              <a:off x="676276" y="1845832"/>
              <a:ext cx="1529507" cy="253916"/>
            </a:xfrm>
            <a:prstGeom prst="rect">
              <a:avLst/>
            </a:prstGeom>
            <a:noFill/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正向</a:t>
              </a:r>
            </a:p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最大匹配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726180" y="108585"/>
            <a:ext cx="8333740" cy="673608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6180" y="108585"/>
            <a:ext cx="8334375" cy="6645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正向最大匹配（</a:t>
            </a:r>
            <a:r>
              <a:rPr lang="en-US" altLang="zh-CN" sz="3200" b="1" dirty="0">
                <a:solidFill>
                  <a:schemeClr val="bg1"/>
                </a:solidFill>
              </a:rPr>
              <a:t>The Maxismum Match</a:t>
            </a:r>
            <a:r>
              <a:rPr lang="zh-CN" altLang="en-US" sz="3200" b="1" dirty="0">
                <a:solidFill>
                  <a:schemeClr val="bg1"/>
                </a:solidFill>
              </a:rPr>
              <a:t>）</a:t>
            </a:r>
          </a:p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3200" b="1" dirty="0">
                <a:solidFill>
                  <a:schemeClr val="bg1"/>
                </a:solidFill>
              </a:rPr>
              <a:t>前苏联学者提出。俄汉机器翻译（</a:t>
            </a:r>
            <a:r>
              <a:rPr lang="en-US" altLang="zh-CN" sz="3200" b="1" dirty="0">
                <a:solidFill>
                  <a:schemeClr val="bg1"/>
                </a:solidFill>
              </a:rPr>
              <a:t>1959</a:t>
            </a:r>
            <a:r>
              <a:rPr lang="zh-CN" altLang="en-US" sz="3200" b="1" dirty="0">
                <a:solidFill>
                  <a:schemeClr val="bg1"/>
                </a:solidFill>
              </a:rPr>
              <a:t>）</a:t>
            </a:r>
          </a:p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苗夺谦 等（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2015:47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）介绍其思路：</a:t>
            </a:r>
          </a:p>
          <a:p>
            <a:pPr marL="571500" indent="-571500">
              <a:buFont typeface="Wingdings" panose="05000000000000000000" charset="0"/>
              <a:buChar char="Ø"/>
            </a:pPr>
            <a:endParaRPr lang="zh-CN" altLang="en-US" sz="2400" b="1" dirty="0">
              <a:solidFill>
                <a:schemeClr val="bg1"/>
              </a:solidFill>
            </a:endParaRPr>
          </a:p>
          <a:p>
            <a:pPr lvl="1" indent="0">
              <a:spcBef>
                <a:spcPts val="600"/>
              </a:spcBef>
              <a:buFont typeface="+mj-lt"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输入：带切分的字串</a:t>
            </a:r>
            <a:r>
              <a:rPr lang="en-US" altLang="zh-CN" sz="2400" b="1" dirty="0">
                <a:solidFill>
                  <a:schemeClr val="bg1"/>
                </a:solidFill>
              </a:rPr>
              <a:t>S</a:t>
            </a:r>
            <a:r>
              <a:rPr lang="zh-CN" altLang="en-US" sz="2400" b="1" dirty="0">
                <a:solidFill>
                  <a:schemeClr val="bg1"/>
                </a:solidFill>
              </a:rPr>
              <a:t>，最大词长</a:t>
            </a:r>
            <a:r>
              <a:rPr lang="en-US" altLang="zh-CN" sz="2400" b="1" dirty="0">
                <a:solidFill>
                  <a:schemeClr val="bg1"/>
                </a:solidFill>
              </a:rPr>
              <a:t>L</a:t>
            </a:r>
            <a:r>
              <a:rPr lang="zh-CN" altLang="en-US" sz="2400" b="1" dirty="0">
                <a:solidFill>
                  <a:schemeClr val="bg1"/>
                </a:solidFill>
              </a:rPr>
              <a:t>；</a:t>
            </a:r>
          </a:p>
          <a:p>
            <a:pPr lvl="1" indent="0">
              <a:spcBef>
                <a:spcPts val="600"/>
              </a:spcBef>
              <a:buFont typeface="+mj-lt"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输出：切分后的词串</a:t>
            </a:r>
            <a:r>
              <a:rPr lang="en-US" altLang="zh-CN" sz="2400" b="1" dirty="0">
                <a:solidFill>
                  <a:schemeClr val="bg1"/>
                </a:solidFill>
              </a:rPr>
              <a:t>S’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</a:rPr>
              <a:t>令</a:t>
            </a:r>
            <a:r>
              <a:rPr lang="en-US" altLang="zh-CN" sz="2400" b="1" dirty="0">
                <a:solidFill>
                  <a:schemeClr val="bg1"/>
                </a:solidFill>
              </a:rPr>
              <a:t>p</a:t>
            </a:r>
            <a:r>
              <a:rPr lang="zh-CN" altLang="en-US" sz="2400" b="1" dirty="0">
                <a:solidFill>
                  <a:schemeClr val="bg1"/>
                </a:solidFill>
              </a:rPr>
              <a:t>指向</a:t>
            </a:r>
            <a:r>
              <a:rPr lang="en-US" altLang="zh-CN" sz="2400" b="1" dirty="0">
                <a:solidFill>
                  <a:schemeClr val="bg1"/>
                </a:solidFill>
              </a:rPr>
              <a:t>S</a:t>
            </a:r>
            <a:r>
              <a:rPr lang="zh-CN" altLang="en-US" sz="2400" b="1" dirty="0">
                <a:solidFill>
                  <a:schemeClr val="bg1"/>
                </a:solidFill>
              </a:rPr>
              <a:t>首部，</a:t>
            </a:r>
            <a:r>
              <a:rPr lang="en-US" altLang="zh-CN" sz="2400" b="1" dirty="0">
                <a:solidFill>
                  <a:schemeClr val="bg1"/>
                </a:solidFill>
              </a:rPr>
              <a:t>S’</a:t>
            </a:r>
            <a:r>
              <a:rPr lang="zh-CN" altLang="en-US" sz="2400" b="1" dirty="0">
                <a:solidFill>
                  <a:schemeClr val="bg1"/>
                </a:solidFill>
              </a:rPr>
              <a:t>初始化为空；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</a:rPr>
              <a:t>计算从</a:t>
            </a:r>
            <a:r>
              <a:rPr lang="en-US" altLang="zh-CN" sz="2400" b="1" dirty="0">
                <a:solidFill>
                  <a:schemeClr val="bg1"/>
                </a:solidFill>
              </a:rPr>
              <a:t>p</a:t>
            </a:r>
            <a:r>
              <a:rPr lang="zh-CN" altLang="en-US" sz="2400" b="1" dirty="0">
                <a:solidFill>
                  <a:schemeClr val="bg1"/>
                </a:solidFill>
              </a:rPr>
              <a:t>到</a:t>
            </a:r>
            <a:r>
              <a:rPr lang="en-US" altLang="zh-CN" sz="2400" b="1" dirty="0">
                <a:solidFill>
                  <a:schemeClr val="bg1"/>
                </a:solidFill>
              </a:rPr>
              <a:t>S</a:t>
            </a:r>
            <a:r>
              <a:rPr lang="zh-CN" altLang="en-US" sz="2400" b="1" dirty="0">
                <a:solidFill>
                  <a:schemeClr val="bg1"/>
                </a:solidFill>
              </a:rPr>
              <a:t>尾部的字串长度</a:t>
            </a:r>
            <a:r>
              <a:rPr lang="en-US" altLang="zh-CN" sz="2400" b="1" dirty="0">
                <a:solidFill>
                  <a:schemeClr val="bg1"/>
                </a:solidFill>
              </a:rPr>
              <a:t>len</a:t>
            </a:r>
            <a:r>
              <a:rPr lang="zh-CN" altLang="en-US" sz="2400" b="1" dirty="0">
                <a:solidFill>
                  <a:schemeClr val="bg1"/>
                </a:solidFill>
              </a:rPr>
              <a:t>；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</a:rPr>
              <a:t>如果</a:t>
            </a:r>
            <a:r>
              <a:rPr lang="en-US" altLang="zh-CN" sz="2400" b="1" dirty="0">
                <a:solidFill>
                  <a:schemeClr val="bg1"/>
                </a:solidFill>
              </a:rPr>
              <a:t>len=0</a:t>
            </a:r>
            <a:r>
              <a:rPr lang="zh-CN" altLang="en-US" sz="2400" b="1" dirty="0">
                <a:solidFill>
                  <a:schemeClr val="bg1"/>
                </a:solidFill>
              </a:rPr>
              <a:t>，则跳至步骤</a:t>
            </a:r>
            <a:r>
              <a:rPr lang="en-US" altLang="zh-CN" sz="2400" b="1" dirty="0">
                <a:solidFill>
                  <a:schemeClr val="bg1"/>
                </a:solidFill>
              </a:rPr>
              <a:t>6</a:t>
            </a:r>
            <a:r>
              <a:rPr lang="zh-CN" altLang="en-US" sz="2400" b="1" dirty="0">
                <a:solidFill>
                  <a:schemeClr val="bg1"/>
                </a:solidFill>
              </a:rPr>
              <a:t>；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</a:rPr>
              <a:t>如果</a:t>
            </a:r>
            <a:r>
              <a:rPr lang="en-US" altLang="zh-CN" sz="2400" b="1" dirty="0">
                <a:solidFill>
                  <a:schemeClr val="bg1"/>
                </a:solidFill>
              </a:rPr>
              <a:t>len≥L</a:t>
            </a:r>
            <a:r>
              <a:rPr lang="zh-CN" altLang="en-US" sz="2400" b="1" dirty="0">
                <a:solidFill>
                  <a:schemeClr val="bg1"/>
                </a:solidFill>
              </a:rPr>
              <a:t>，则令</a:t>
            </a:r>
            <a:r>
              <a:rPr lang="en-US" altLang="zh-CN" sz="2400" b="1" dirty="0">
                <a:solidFill>
                  <a:schemeClr val="bg1"/>
                </a:solidFill>
              </a:rPr>
              <a:t>len=L</a:t>
            </a:r>
            <a:r>
              <a:rPr lang="zh-CN" altLang="en-US" sz="2400" b="1" dirty="0">
                <a:solidFill>
                  <a:schemeClr val="bg1"/>
                </a:solidFill>
              </a:rPr>
              <a:t>；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</a:rPr>
              <a:t>令</a:t>
            </a:r>
            <a:r>
              <a:rPr lang="en-US" altLang="zh-CN" sz="2400" b="1" dirty="0">
                <a:solidFill>
                  <a:schemeClr val="bg1"/>
                </a:solidFill>
              </a:rPr>
              <a:t>i</a:t>
            </a:r>
            <a:r>
              <a:rPr lang="zh-CN" altLang="en-US" sz="2400" b="1" dirty="0">
                <a:solidFill>
                  <a:schemeClr val="bg1"/>
                </a:solidFill>
              </a:rPr>
              <a:t>从</a:t>
            </a:r>
            <a:r>
              <a:rPr lang="en-US" altLang="zh-CN" sz="2400" b="1" dirty="0">
                <a:solidFill>
                  <a:schemeClr val="bg1"/>
                </a:solidFill>
              </a:rPr>
              <a:t>len</a:t>
            </a:r>
            <a:r>
              <a:rPr lang="zh-CN" altLang="en-US" sz="2400" b="1" dirty="0">
                <a:solidFill>
                  <a:schemeClr val="bg1"/>
                </a:solidFill>
              </a:rPr>
              <a:t>到</a:t>
            </a:r>
            <a:r>
              <a:rPr lang="en-US" altLang="zh-CN" sz="2400" b="1" dirty="0">
                <a:solidFill>
                  <a:schemeClr val="bg1"/>
                </a:solidFill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</a:rPr>
              <a:t>，在</a:t>
            </a:r>
            <a:r>
              <a:rPr lang="en-US" altLang="zh-CN" sz="2400" b="1" dirty="0">
                <a:solidFill>
                  <a:schemeClr val="bg1"/>
                </a:solidFill>
              </a:rPr>
              <a:t>p</a:t>
            </a:r>
            <a:r>
              <a:rPr lang="zh-CN" altLang="en-US" sz="2400" b="1" dirty="0">
                <a:solidFill>
                  <a:schemeClr val="bg1"/>
                </a:solidFill>
              </a:rPr>
              <a:t>之后提出长度为</a:t>
            </a:r>
            <a:r>
              <a:rPr lang="en-US" altLang="zh-CN" sz="2400" b="1" dirty="0">
                <a:solidFill>
                  <a:schemeClr val="bg1"/>
                </a:solidFill>
              </a:rPr>
              <a:t>i</a:t>
            </a:r>
            <a:r>
              <a:rPr lang="zh-CN" altLang="en-US" sz="2400" b="1" dirty="0">
                <a:solidFill>
                  <a:schemeClr val="bg1"/>
                </a:solidFill>
              </a:rPr>
              <a:t>的字符串</a:t>
            </a:r>
            <a:r>
              <a:rPr lang="en-US" altLang="zh-CN" sz="2400" b="1" dirty="0">
                <a:solidFill>
                  <a:schemeClr val="bg1"/>
                </a:solidFill>
              </a:rPr>
              <a:t>t</a:t>
            </a:r>
            <a:r>
              <a:rPr lang="zh-CN" altLang="en-US" sz="2400" b="1" dirty="0">
                <a:solidFill>
                  <a:schemeClr val="bg1"/>
                </a:solidFill>
              </a:rPr>
              <a:t>，如果</a:t>
            </a:r>
            <a:r>
              <a:rPr lang="en-US" altLang="zh-CN" sz="2400" b="1" dirty="0">
                <a:solidFill>
                  <a:schemeClr val="bg1"/>
                </a:solidFill>
              </a:rPr>
              <a:t>t</a:t>
            </a:r>
            <a:r>
              <a:rPr lang="zh-CN" altLang="en-US" sz="2400" b="1" dirty="0">
                <a:solidFill>
                  <a:schemeClr val="bg1"/>
                </a:solidFill>
              </a:rPr>
              <a:t>是词（含单字），则在</a:t>
            </a:r>
            <a:r>
              <a:rPr lang="en-US" altLang="zh-CN" sz="2400" b="1" dirty="0">
                <a:solidFill>
                  <a:schemeClr val="bg1"/>
                </a:solidFill>
              </a:rPr>
              <a:t>S'</a:t>
            </a:r>
            <a:r>
              <a:rPr lang="zh-CN" altLang="en-US" sz="2400" b="1" dirty="0">
                <a:solidFill>
                  <a:schemeClr val="bg1"/>
                </a:solidFill>
              </a:rPr>
              <a:t>尾部追加</a:t>
            </a:r>
            <a:r>
              <a:rPr lang="en-US" altLang="zh-CN" sz="2400" b="1" dirty="0">
                <a:solidFill>
                  <a:schemeClr val="bg1"/>
                </a:solidFill>
              </a:rPr>
              <a:t>t</a:t>
            </a:r>
            <a:r>
              <a:rPr lang="zh-CN" altLang="en-US" sz="2400" b="1" dirty="0">
                <a:solidFill>
                  <a:schemeClr val="bg1"/>
                </a:solidFill>
              </a:rPr>
              <a:t>和切分标示符，且</a:t>
            </a:r>
            <a:r>
              <a:rPr lang="en-US" altLang="zh-CN" sz="2400" b="1" dirty="0">
                <a:solidFill>
                  <a:schemeClr val="bg1"/>
                </a:solidFill>
              </a:rPr>
              <a:t>p</a:t>
            </a:r>
            <a:r>
              <a:rPr lang="zh-CN" altLang="en-US" sz="2400" b="1" dirty="0">
                <a:solidFill>
                  <a:schemeClr val="bg1"/>
                </a:solidFill>
              </a:rPr>
              <a:t>后移</a:t>
            </a:r>
            <a:r>
              <a:rPr lang="en-US" altLang="zh-CN" sz="2400" b="1" dirty="0">
                <a:solidFill>
                  <a:schemeClr val="bg1"/>
                </a:solidFill>
              </a:rPr>
              <a:t>i</a:t>
            </a:r>
            <a:r>
              <a:rPr lang="zh-CN" altLang="en-US" sz="2400" b="1" dirty="0">
                <a:solidFill>
                  <a:schemeClr val="bg1"/>
                </a:solidFill>
              </a:rPr>
              <a:t>个字的长度，返回步骤</a:t>
            </a:r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</a:rPr>
              <a:t>；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</a:rPr>
              <a:t>返回切分后得到的字串</a:t>
            </a:r>
            <a:r>
              <a:rPr lang="en-US" altLang="zh-CN" sz="2400" b="1" dirty="0">
                <a:solidFill>
                  <a:schemeClr val="bg1"/>
                </a:solidFill>
              </a:rPr>
              <a:t>S'</a:t>
            </a:r>
            <a:r>
              <a:rPr lang="zh-CN" altLang="en-US" sz="2400" b="1" dirty="0">
                <a:solidFill>
                  <a:schemeClr val="bg1"/>
                </a:solidFill>
              </a:rPr>
              <a:t>。</a:t>
            </a:r>
          </a:p>
          <a:p>
            <a:pPr lvl="1" indent="0">
              <a:spcBef>
                <a:spcPts val="600"/>
              </a:spcBef>
              <a:buFont typeface="+mj-lt"/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举例：五星红旗迎风飘扬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600" b="1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3784</Words>
  <Application>Microsoft Office PowerPoint</Application>
  <PresentationFormat>宽屏</PresentationFormat>
  <Paragraphs>549</Paragraphs>
  <Slides>57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1" baseType="lpstr">
      <vt:lpstr>等线</vt:lpstr>
      <vt:lpstr>等线 Light</vt:lpstr>
      <vt:lpstr>楷体_GB2312</vt:lpstr>
      <vt:lpstr>宋体</vt:lpstr>
      <vt:lpstr>微软雅黑</vt:lpstr>
      <vt:lpstr>Arial</vt:lpstr>
      <vt:lpstr>Calibri</vt:lpstr>
      <vt:lpstr>Impact</vt:lpstr>
      <vt:lpstr>Tahoma</vt:lpstr>
      <vt:lpstr>Times New Roman</vt:lpstr>
      <vt:lpstr>Wingdings</vt:lpstr>
      <vt:lpstr>第一PPT，www.1ppt.com</vt:lpstr>
      <vt:lpstr>Office 主题​​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第一PPT</dc:creator>
  <cp:keywords>www.1ppt.com</cp:keywords>
  <dc:description>www.1ppt.com</dc:description>
  <cp:lastModifiedBy>Sun Shun</cp:lastModifiedBy>
  <cp:revision>2631</cp:revision>
  <dcterms:created xsi:type="dcterms:W3CDTF">2017-07-07T15:43:00Z</dcterms:created>
  <dcterms:modified xsi:type="dcterms:W3CDTF">2022-03-23T01:50:14Z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