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488" r:id="rId3"/>
    <p:sldId id="257" r:id="rId4"/>
    <p:sldId id="258" r:id="rId5"/>
    <p:sldId id="863" r:id="rId6"/>
    <p:sldId id="864" r:id="rId7"/>
    <p:sldId id="685" r:id="rId8"/>
    <p:sldId id="693" r:id="rId9"/>
    <p:sldId id="689" r:id="rId10"/>
    <p:sldId id="690" r:id="rId11"/>
    <p:sldId id="865" r:id="rId12"/>
    <p:sldId id="866" r:id="rId13"/>
    <p:sldId id="867" r:id="rId14"/>
    <p:sldId id="883" r:id="rId15"/>
    <p:sldId id="896" r:id="rId16"/>
    <p:sldId id="884" r:id="rId17"/>
    <p:sldId id="893" r:id="rId18"/>
    <p:sldId id="894" r:id="rId19"/>
    <p:sldId id="897" r:id="rId20"/>
    <p:sldId id="899" r:id="rId21"/>
    <p:sldId id="900" r:id="rId22"/>
    <p:sldId id="932" r:id="rId23"/>
    <p:sldId id="933" r:id="rId24"/>
    <p:sldId id="1101" r:id="rId25"/>
    <p:sldId id="1102" r:id="rId26"/>
    <p:sldId id="935" r:id="rId27"/>
    <p:sldId id="1099" r:id="rId28"/>
    <p:sldId id="828" r:id="rId29"/>
    <p:sldId id="297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3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" y="52"/>
      </p:cViewPr>
      <p:guideLst>
        <p:guide orient="horz" pos="2180"/>
        <p:guide pos="3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F67BC-BC70-47E3-9920-B32EAADB9F16}" type="datetimeFigureOut">
              <a:rPr lang="zh-CN" altLang="en-US" smtClean="0"/>
              <a:pPr/>
              <a:t>2022/3/2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38958-0A5F-41DA-A109-3DA1F62D05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58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79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6640" y="0"/>
            <a:ext cx="9779861" cy="6858000"/>
          </a:xfrm>
          <a:prstGeom prst="rect">
            <a:avLst/>
          </a:prstGeom>
        </p:spPr>
      </p:pic>
    </p:spTree>
  </p:cSld>
  <p:clrMapOvr>
    <a:masterClrMapping/>
  </p:clrMapOvr>
  <p:transition spd="slow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3215" y="183053"/>
            <a:ext cx="579120" cy="528320"/>
            <a:chOff x="3667760" y="203200"/>
            <a:chExt cx="579120" cy="528320"/>
          </a:xfrm>
        </p:grpSpPr>
        <p:sp>
          <p:nvSpPr>
            <p:cNvPr id="4" name="矩形 3"/>
            <p:cNvSpPr/>
            <p:nvPr/>
          </p:nvSpPr>
          <p:spPr>
            <a:xfrm>
              <a:off x="3667760" y="203200"/>
              <a:ext cx="447040" cy="447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830320" y="314960"/>
              <a:ext cx="416560" cy="41656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10"/>
          <p:cNvSpPr txBox="1"/>
          <p:nvPr userDrawn="1"/>
        </p:nvSpPr>
        <p:spPr>
          <a:xfrm>
            <a:off x="1995805" y="1332230"/>
            <a:ext cx="9892665" cy="5525770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 eaLnBrk="1" hangingPunct="1">
              <a:buFont typeface="Wingdings" panose="05000000000000000000" charset="0"/>
              <a:buChar char="Ø"/>
              <a:defRPr/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了解中文信息处理领域的主要工作内容。</a:t>
            </a:r>
          </a:p>
          <a:p>
            <a:pPr marL="1200150" lvl="1" indent="-742950" algn="l" eaLnBrk="1" hangingPunct="1">
              <a:buFont typeface="Wingdings" panose="05000000000000000000" charset="0"/>
              <a:buChar char="Ø"/>
              <a:defRPr/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1</a:t>
            </a:r>
          </a:p>
          <a:p>
            <a:pPr marL="1200150" lvl="1" indent="-742950" algn="l" eaLnBrk="1" hangingPunct="1">
              <a:buFont typeface="Wingdings" panose="05000000000000000000" charset="0"/>
              <a:buChar char="Ø"/>
              <a:defRPr/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2</a:t>
            </a:r>
          </a:p>
          <a:p>
            <a:pPr marL="1200150" lvl="1" indent="-742950" algn="l" eaLnBrk="1" hangingPunct="1">
              <a:buFont typeface="Wingdings" panose="05000000000000000000" charset="0"/>
              <a:buChar char="Ø"/>
              <a:defRPr/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  <a:p>
            <a:pPr marL="742950" indent="-742950" algn="l" eaLnBrk="1" hangingPunct="1">
              <a:buFont typeface="Wingdings" panose="05000000000000000000" charset="0"/>
              <a:buChar char="Ø"/>
              <a:defRPr/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了解中文信息处理的基础原理。</a:t>
            </a:r>
            <a:endParaRPr lang="zh-CN" altLang="en-US" sz="4400" b="1" dirty="0">
              <a:solidFill>
                <a:schemeClr val="bg1"/>
              </a:solidFill>
            </a:endParaRPr>
          </a:p>
          <a:p>
            <a:pPr marL="742950" indent="-742950" algn="l" eaLnBrk="1" hangingPunct="1">
              <a:buFont typeface="Wingdings" panose="05000000000000000000" charset="0"/>
              <a:buChar char="Ø"/>
              <a:defRPr/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熟悉一些中文信息处理工具和语料库。</a:t>
            </a:r>
            <a:endParaRPr lang="zh-CN" altLang="en-US" sz="4400" b="1" dirty="0">
              <a:solidFill>
                <a:schemeClr val="bg1"/>
              </a:solidFill>
            </a:endParaRPr>
          </a:p>
          <a:p>
            <a:pPr marL="742950" indent="-742950" algn="l" eaLnBrk="1" hangingPunct="1">
              <a:buFont typeface="Wingdings" panose="05000000000000000000" charset="0"/>
              <a:buChar char="Ø"/>
              <a:defRPr/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掌握中文信息处理的一些基础操作。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ea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697865" y="3227705"/>
            <a:ext cx="8775065" cy="3370580"/>
          </a:xfrm>
          <a:prstGeom prst="rect">
            <a:avLst/>
          </a:prstGeom>
          <a:solidFill>
            <a:schemeClr val="lt1">
              <a:alpha val="38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</p:spTree>
  </p:cSld>
  <p:clrMapOvr>
    <a:masterClrMapping/>
  </p:clrMapOvr>
  <p:transition spd="slow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>
    <p:pull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90500" y="3652520"/>
            <a:ext cx="956945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6000" b="1" spc="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第二讲 </a:t>
            </a:r>
          </a:p>
          <a:p>
            <a:pPr algn="ctr">
              <a:defRPr/>
            </a:pPr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繁简转换</a:t>
            </a:r>
            <a:endParaRPr lang="zh-CN" altLang="en-US" sz="6000" b="1" spc="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18415" y="580390"/>
            <a:ext cx="77584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8800" b="1" dirty="0">
                <a:solidFill>
                  <a:schemeClr val="bg1"/>
                </a:solidFill>
                <a:latin typeface="+mn-ea"/>
              </a:rPr>
              <a:t>中文信息处理</a:t>
            </a:r>
          </a:p>
        </p:txBody>
      </p:sp>
    </p:spTree>
  </p:cSld>
  <p:clrMapOvr>
    <a:masterClrMapping/>
  </p:clrMapOvr>
  <p:transition spd="slow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3"/>
          <p:cNvSpPr/>
          <p:nvPr/>
        </p:nvSpPr>
        <p:spPr>
          <a:xfrm>
            <a:off x="1121410" y="419735"/>
            <a:ext cx="2936240" cy="1297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65" y="21600"/>
                </a:moveTo>
                <a:cubicBezTo>
                  <a:pt x="15986" y="21600"/>
                  <a:pt x="16105" y="21513"/>
                  <a:pt x="16210" y="21347"/>
                </a:cubicBezTo>
                <a:lnTo>
                  <a:pt x="21600" y="10793"/>
                </a:lnTo>
                <a:lnTo>
                  <a:pt x="16208" y="237"/>
                </a:lnTo>
                <a:cubicBezTo>
                  <a:pt x="16110" y="83"/>
                  <a:pt x="15996" y="0"/>
                  <a:pt x="15880" y="0"/>
                </a:cubicBezTo>
                <a:cubicBezTo>
                  <a:pt x="15616" y="0"/>
                  <a:pt x="15391" y="416"/>
                  <a:pt x="15377" y="920"/>
                </a:cubicBezTo>
                <a:lnTo>
                  <a:pt x="15382" y="3373"/>
                </a:lnTo>
                <a:lnTo>
                  <a:pt x="10620" y="3373"/>
                </a:lnTo>
                <a:cubicBezTo>
                  <a:pt x="10261" y="3372"/>
                  <a:pt x="9818" y="3433"/>
                  <a:pt x="9416" y="3585"/>
                </a:cubicBezTo>
                <a:cubicBezTo>
                  <a:pt x="9014" y="3737"/>
                  <a:pt x="8652" y="3981"/>
                  <a:pt x="8455" y="4347"/>
                </a:cubicBezTo>
                <a:cubicBezTo>
                  <a:pt x="8387" y="4483"/>
                  <a:pt x="834" y="18287"/>
                  <a:pt x="517" y="19016"/>
                </a:cubicBezTo>
                <a:cubicBezTo>
                  <a:pt x="224" y="19690"/>
                  <a:pt x="48" y="20667"/>
                  <a:pt x="0" y="21293"/>
                </a:cubicBezTo>
                <a:cubicBezTo>
                  <a:pt x="181" y="20284"/>
                  <a:pt x="554" y="19528"/>
                  <a:pt x="1048" y="19024"/>
                </a:cubicBezTo>
                <a:cubicBezTo>
                  <a:pt x="1541" y="18521"/>
                  <a:pt x="2154" y="18269"/>
                  <a:pt x="2814" y="18269"/>
                </a:cubicBezTo>
                <a:lnTo>
                  <a:pt x="15383" y="18257"/>
                </a:lnTo>
                <a:lnTo>
                  <a:pt x="15377" y="20664"/>
                </a:lnTo>
                <a:cubicBezTo>
                  <a:pt x="15390" y="21192"/>
                  <a:pt x="15600" y="21600"/>
                  <a:pt x="15865" y="216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sz="3200" b="1" dirty="0">
                <a:solidFill>
                  <a:schemeClr val="bg1"/>
                </a:solidFill>
                <a:cs typeface="+mn-ea"/>
                <a:sym typeface="+mn-lt"/>
              </a:rPr>
              <a:t>任务分解</a:t>
            </a:r>
          </a:p>
        </p:txBody>
      </p:sp>
      <p:sp>
        <p:nvSpPr>
          <p:cNvPr id="12" name="矩形 11"/>
          <p:cNvSpPr/>
          <p:nvPr/>
        </p:nvSpPr>
        <p:spPr>
          <a:xfrm>
            <a:off x="552450" y="1838960"/>
            <a:ext cx="11420475" cy="5056505"/>
          </a:xfrm>
          <a:prstGeom prst="rect">
            <a:avLst/>
          </a:prstGeom>
          <a:solidFill>
            <a:schemeClr val="lt1">
              <a:alpha val="2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0"/>
          <p:cNvSpPr txBox="1"/>
          <p:nvPr/>
        </p:nvSpPr>
        <p:spPr>
          <a:xfrm>
            <a:off x="635000" y="1872615"/>
            <a:ext cx="11477625" cy="4945380"/>
          </a:xfrm>
          <a:prstGeom prst="rect">
            <a:avLst/>
          </a:prstGeom>
          <a:noFill/>
        </p:spPr>
        <p:txBody>
          <a:bodyPr wrap="square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44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一、给机器背景知识。</a:t>
            </a:r>
          </a:p>
          <a:p>
            <a:pPr marL="1143000" lvl="1" indent="-6858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1.1 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制作一个对应表。（用</a:t>
            </a:r>
            <a:r>
              <a:rPr lang="en-US" altLang="zh-CN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excel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）</a:t>
            </a:r>
            <a:r>
              <a:rPr lang="en-US" altLang="zh-CN" sz="3600" b="1" dirty="0">
                <a:solidFill>
                  <a:schemeClr val="bg1"/>
                </a:solidFill>
                <a:latin typeface="华文琥珀" panose="02010800040101010101" charset="-122"/>
                <a:ea typeface="华文琥珀" panose="02010800040101010101" charset="-122"/>
                <a:cs typeface="+mn-ea"/>
                <a:sym typeface="+mn-ea"/>
              </a:rPr>
              <a:t>√</a:t>
            </a:r>
            <a:endParaRPr lang="zh-CN" altLang="en-US" sz="36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1143000" lvl="1" indent="-6858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1.2 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让机器阅读对应表，并储存。</a:t>
            </a:r>
            <a:r>
              <a:rPr lang="en-US" altLang="zh-CN" sz="3600" b="1" dirty="0">
                <a:solidFill>
                  <a:schemeClr val="bg1"/>
                </a:solidFill>
                <a:latin typeface="华文琥珀" panose="02010800040101010101" charset="-122"/>
                <a:ea typeface="华文琥珀" panose="02010800040101010101" charset="-122"/>
                <a:cs typeface="+mn-ea"/>
                <a:sym typeface="+mn-ea"/>
              </a:rPr>
              <a:t>√</a:t>
            </a:r>
            <a:endParaRPr lang="zh-CN" altLang="en-US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685800" indent="-6858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44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二、让机器选择正确的知识。</a:t>
            </a:r>
          </a:p>
          <a:p>
            <a:pPr marL="1143000" lvl="1" indent="-6858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让机器识读给定的繁体字。</a:t>
            </a:r>
            <a:r>
              <a:rPr lang="en-US" altLang="zh-CN" sz="3600" b="1" dirty="0">
                <a:solidFill>
                  <a:schemeClr val="bg1"/>
                </a:solidFill>
                <a:latin typeface="华文琥珀" panose="02010800040101010101" charset="-122"/>
                <a:ea typeface="华文琥珀" panose="02010800040101010101" charset="-122"/>
                <a:cs typeface="+mn-ea"/>
                <a:sym typeface="+mn-ea"/>
              </a:rPr>
              <a:t>√</a:t>
            </a:r>
            <a:endParaRPr lang="zh-CN" altLang="en-US" sz="36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1143000" lvl="1" indent="-6858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2.2 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让机器从列表中找出同样的繁体字。</a:t>
            </a:r>
            <a:r>
              <a:rPr lang="en-US" altLang="zh-CN" sz="3600" b="1" dirty="0">
                <a:solidFill>
                  <a:schemeClr val="bg1"/>
                </a:solidFill>
                <a:latin typeface="华文琥珀" panose="02010800040101010101" charset="-122"/>
                <a:ea typeface="华文琥珀" panose="02010800040101010101" charset="-122"/>
                <a:cs typeface="+mn-ea"/>
                <a:sym typeface="+mn-ea"/>
              </a:rPr>
              <a:t>√</a:t>
            </a:r>
            <a:endParaRPr lang="zh-CN" altLang="en-US" sz="36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1143000" lvl="1" indent="-6858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2.3 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让机器找出与列表中与该繁体字相对应的简体字。</a:t>
            </a:r>
            <a:r>
              <a:rPr lang="en-US" altLang="zh-CN" sz="3600" b="1" dirty="0">
                <a:solidFill>
                  <a:schemeClr val="bg1"/>
                </a:solidFill>
                <a:latin typeface="华文琥珀" panose="02010800040101010101" charset="-122"/>
                <a:ea typeface="华文琥珀" panose="02010800040101010101" charset="-122"/>
                <a:cs typeface="+mn-ea"/>
                <a:sym typeface="+mn-ea"/>
              </a:rPr>
              <a:t>√</a:t>
            </a:r>
            <a:endParaRPr lang="zh-CN" altLang="en-US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685800" indent="-685800" algn="l">
              <a:buFont typeface="Wingdings" panose="05000000000000000000" charset="0"/>
              <a:buChar char="Ø"/>
            </a:pPr>
            <a:endParaRPr lang="zh-CN" altLang="en-US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4887595" y="2108200"/>
            <a:ext cx="2417445" cy="1898015"/>
            <a:chOff x="676275" y="1709058"/>
            <a:chExt cx="1543050" cy="1105719"/>
          </a:xfrm>
        </p:grpSpPr>
        <p:sp>
          <p:nvSpPr>
            <p:cNvPr id="3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400" b="1">
                  <a:solidFill>
                    <a:schemeClr val="bg1"/>
                  </a:solidFill>
                  <a:cs typeface="+mn-ea"/>
                  <a:sym typeface="+mn-lt"/>
                </a:rPr>
                <a:t>编程实现</a:t>
              </a:r>
            </a:p>
          </p:txBody>
        </p: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3"/>
          <p:cNvSpPr txBox="1"/>
          <p:nvPr/>
        </p:nvSpPr>
        <p:spPr>
          <a:xfrm>
            <a:off x="5071745" y="2566670"/>
            <a:ext cx="2172970" cy="711835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cs typeface="+mn-ea"/>
                <a:sym typeface="+mn-lt"/>
              </a:rPr>
              <a:t>程序实现</a:t>
            </a:r>
          </a:p>
        </p:txBody>
      </p:sp>
      <p:sp>
        <p:nvSpPr>
          <p:cNvPr id="4" name="Freeform: Shape 6"/>
          <p:cNvSpPr/>
          <p:nvPr/>
        </p:nvSpPr>
        <p:spPr>
          <a:xfrm>
            <a:off x="6969760" y="2520950"/>
            <a:ext cx="880745" cy="1942465"/>
          </a:xfrm>
          <a:custGeom>
            <a:avLst/>
            <a:gdLst>
              <a:gd name="connsiteX0" fmla="*/ 806043 w 880668"/>
              <a:gd name="connsiteY0" fmla="*/ 0 h 1942506"/>
              <a:gd name="connsiteX1" fmla="*/ 843783 w 880668"/>
              <a:gd name="connsiteY1" fmla="*/ 146778 h 1942506"/>
              <a:gd name="connsiteX2" fmla="*/ 880668 w 880668"/>
              <a:gd name="connsiteY2" fmla="*/ 512666 h 1942506"/>
              <a:gd name="connsiteX3" fmla="*/ 219991 w 880668"/>
              <a:gd name="connsiteY3" fmla="*/ 1913602 h 1942506"/>
              <a:gd name="connsiteX4" fmla="*/ 181339 w 880668"/>
              <a:gd name="connsiteY4" fmla="*/ 1942506 h 1942506"/>
              <a:gd name="connsiteX5" fmla="*/ 0 w 880668"/>
              <a:gd name="connsiteY5" fmla="*/ 837071 h 1942506"/>
              <a:gd name="connsiteX6" fmla="*/ 766028 w 880668"/>
              <a:gd name="connsiteY6" fmla="*/ 53786 h 1942506"/>
              <a:gd name="connsiteX7" fmla="*/ 806043 w 880668"/>
              <a:gd name="connsiteY7" fmla="*/ 0 h 194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0668" h="1942506">
                <a:moveTo>
                  <a:pt x="806043" y="0"/>
                </a:moveTo>
                <a:lnTo>
                  <a:pt x="843783" y="146778"/>
                </a:lnTo>
                <a:cubicBezTo>
                  <a:pt x="867968" y="264963"/>
                  <a:pt x="880668" y="387331"/>
                  <a:pt x="880668" y="512666"/>
                </a:cubicBezTo>
                <a:cubicBezTo>
                  <a:pt x="880668" y="1076673"/>
                  <a:pt x="623483" y="1580611"/>
                  <a:pt x="219991" y="1913602"/>
                </a:cubicBezTo>
                <a:lnTo>
                  <a:pt x="181339" y="1942506"/>
                </a:lnTo>
                <a:lnTo>
                  <a:pt x="0" y="837071"/>
                </a:lnTo>
                <a:lnTo>
                  <a:pt x="766028" y="53786"/>
                </a:lnTo>
                <a:lnTo>
                  <a:pt x="806043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Freeform: Shape 24"/>
          <p:cNvSpPr/>
          <p:nvPr/>
        </p:nvSpPr>
        <p:spPr>
          <a:xfrm>
            <a:off x="6178550" y="1236345"/>
            <a:ext cx="1577975" cy="1158875"/>
          </a:xfrm>
          <a:custGeom>
            <a:avLst/>
            <a:gdLst>
              <a:gd name="connsiteX0" fmla="*/ 0 w 1577932"/>
              <a:gd name="connsiteY0" fmla="*/ 0 h 1159027"/>
              <a:gd name="connsiteX1" fmla="*/ 70214 w 1577932"/>
              <a:gd name="connsiteY1" fmla="*/ 3545 h 1159027"/>
              <a:gd name="connsiteX2" fmla="*/ 1557427 w 1577932"/>
              <a:gd name="connsiteY2" fmla="*/ 1103004 h 1159027"/>
              <a:gd name="connsiteX3" fmla="*/ 1577932 w 1577932"/>
              <a:gd name="connsiteY3" fmla="*/ 1159027 h 1159027"/>
              <a:gd name="connsiteX4" fmla="*/ 1573850 w 1577932"/>
              <a:gd name="connsiteY4" fmla="*/ 1156643 h 1159027"/>
              <a:gd name="connsiteX5" fmla="*/ 1522151 w 1577932"/>
              <a:gd name="connsiteY5" fmla="*/ 1142818 h 1159027"/>
              <a:gd name="connsiteX6" fmla="*/ 462794 w 1577932"/>
              <a:gd name="connsiteY6" fmla="*/ 981301 h 1159027"/>
              <a:gd name="connsiteX7" fmla="*/ 0 w 1577932"/>
              <a:gd name="connsiteY7" fmla="*/ 0 h 1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32" h="1159027">
                <a:moveTo>
                  <a:pt x="0" y="0"/>
                </a:moveTo>
                <a:lnTo>
                  <a:pt x="70214" y="3545"/>
                </a:lnTo>
                <a:cubicBezTo>
                  <a:pt x="741568" y="71725"/>
                  <a:pt x="1304785" y="505691"/>
                  <a:pt x="1557427" y="1103004"/>
                </a:cubicBezTo>
                <a:lnTo>
                  <a:pt x="1577932" y="1159027"/>
                </a:lnTo>
                <a:lnTo>
                  <a:pt x="1573850" y="1156643"/>
                </a:lnTo>
                <a:cubicBezTo>
                  <a:pt x="1559078" y="1150744"/>
                  <a:pt x="1541845" y="1146135"/>
                  <a:pt x="1522151" y="1142818"/>
                </a:cubicBezTo>
                <a:lnTo>
                  <a:pt x="462794" y="9813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159375" y="4029710"/>
            <a:ext cx="1873250" cy="778510"/>
          </a:xfrm>
          <a:custGeom>
            <a:avLst/>
            <a:gdLst>
              <a:gd name="connsiteX0" fmla="*/ 936665 w 1873324"/>
              <a:gd name="connsiteY0" fmla="*/ 0 h 778623"/>
              <a:gd name="connsiteX1" fmla="*/ 1873324 w 1873324"/>
              <a:gd name="connsiteY1" fmla="*/ 516199 h 778623"/>
              <a:gd name="connsiteX2" fmla="*/ 1802046 w 1873324"/>
              <a:gd name="connsiteY2" fmla="*/ 559501 h 778623"/>
              <a:gd name="connsiteX3" fmla="*/ 936666 w 1873324"/>
              <a:gd name="connsiteY3" fmla="*/ 778623 h 778623"/>
              <a:gd name="connsiteX4" fmla="*/ 71286 w 1873324"/>
              <a:gd name="connsiteY4" fmla="*/ 559501 h 778623"/>
              <a:gd name="connsiteX5" fmla="*/ 0 w 1873324"/>
              <a:gd name="connsiteY5" fmla="*/ 516193 h 778623"/>
              <a:gd name="connsiteX6" fmla="*/ 936665 w 1873324"/>
              <a:gd name="connsiteY6" fmla="*/ 0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3324" h="778623">
                <a:moveTo>
                  <a:pt x="936665" y="0"/>
                </a:moveTo>
                <a:lnTo>
                  <a:pt x="1873324" y="516199"/>
                </a:lnTo>
                <a:lnTo>
                  <a:pt x="1802046" y="559501"/>
                </a:lnTo>
                <a:cubicBezTo>
                  <a:pt x="1544800" y="699245"/>
                  <a:pt x="1250003" y="778623"/>
                  <a:pt x="936666" y="778623"/>
                </a:cubicBezTo>
                <a:cubicBezTo>
                  <a:pt x="623329" y="778623"/>
                  <a:pt x="328532" y="699245"/>
                  <a:pt x="71286" y="559501"/>
                </a:cubicBezTo>
                <a:lnTo>
                  <a:pt x="0" y="516193"/>
                </a:lnTo>
                <a:lnTo>
                  <a:pt x="936665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Freeform: Shape 4"/>
          <p:cNvSpPr/>
          <p:nvPr/>
        </p:nvSpPr>
        <p:spPr>
          <a:xfrm>
            <a:off x="4468495" y="1236345"/>
            <a:ext cx="1577975" cy="1158875"/>
          </a:xfrm>
          <a:custGeom>
            <a:avLst/>
            <a:gdLst>
              <a:gd name="connsiteX0" fmla="*/ 1577927 w 1577927"/>
              <a:gd name="connsiteY0" fmla="*/ 0 h 1159021"/>
              <a:gd name="connsiteX1" fmla="*/ 1115133 w 1577927"/>
              <a:gd name="connsiteY1" fmla="*/ 981301 h 1159021"/>
              <a:gd name="connsiteX2" fmla="*/ 55775 w 1577927"/>
              <a:gd name="connsiteY2" fmla="*/ 1142818 h 1159021"/>
              <a:gd name="connsiteX3" fmla="*/ 4070 w 1577927"/>
              <a:gd name="connsiteY3" fmla="*/ 1156643 h 1159021"/>
              <a:gd name="connsiteX4" fmla="*/ 0 w 1577927"/>
              <a:gd name="connsiteY4" fmla="*/ 1159021 h 1159021"/>
              <a:gd name="connsiteX5" fmla="*/ 20502 w 1577927"/>
              <a:gd name="connsiteY5" fmla="*/ 1103004 h 1159021"/>
              <a:gd name="connsiteX6" fmla="*/ 1507715 w 1577927"/>
              <a:gd name="connsiteY6" fmla="*/ 3545 h 1159021"/>
              <a:gd name="connsiteX7" fmla="*/ 1577927 w 1577927"/>
              <a:gd name="connsiteY7" fmla="*/ 0 h 115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27" h="1159021">
                <a:moveTo>
                  <a:pt x="1577927" y="0"/>
                </a:moveTo>
                <a:lnTo>
                  <a:pt x="1115133" y="981301"/>
                </a:lnTo>
                <a:lnTo>
                  <a:pt x="55775" y="1142818"/>
                </a:lnTo>
                <a:cubicBezTo>
                  <a:pt x="36077" y="1146135"/>
                  <a:pt x="18842" y="1150744"/>
                  <a:pt x="4070" y="1156643"/>
                </a:cubicBezTo>
                <a:lnTo>
                  <a:pt x="0" y="1159021"/>
                </a:lnTo>
                <a:lnTo>
                  <a:pt x="20502" y="1103004"/>
                </a:lnTo>
                <a:cubicBezTo>
                  <a:pt x="273144" y="505691"/>
                  <a:pt x="836362" y="71725"/>
                  <a:pt x="1507715" y="3545"/>
                </a:cubicBezTo>
                <a:lnTo>
                  <a:pt x="1577927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Freeform: Shape 5"/>
          <p:cNvSpPr/>
          <p:nvPr/>
        </p:nvSpPr>
        <p:spPr>
          <a:xfrm>
            <a:off x="4351655" y="2520950"/>
            <a:ext cx="880745" cy="1942465"/>
          </a:xfrm>
          <a:custGeom>
            <a:avLst/>
            <a:gdLst>
              <a:gd name="connsiteX0" fmla="*/ 74673 w 880665"/>
              <a:gd name="connsiteY0" fmla="*/ 0 h 1942688"/>
              <a:gd name="connsiteX1" fmla="*/ 112520 w 880665"/>
              <a:gd name="connsiteY1" fmla="*/ 53970 h 1942688"/>
              <a:gd name="connsiteX2" fmla="*/ 880665 w 880665"/>
              <a:gd name="connsiteY2" fmla="*/ 837255 h 1942688"/>
              <a:gd name="connsiteX3" fmla="*/ 699327 w 880665"/>
              <a:gd name="connsiteY3" fmla="*/ 1942688 h 1942688"/>
              <a:gd name="connsiteX4" fmla="*/ 660677 w 880665"/>
              <a:gd name="connsiteY4" fmla="*/ 1913786 h 1942688"/>
              <a:gd name="connsiteX5" fmla="*/ 0 w 880665"/>
              <a:gd name="connsiteY5" fmla="*/ 512850 h 1942688"/>
              <a:gd name="connsiteX6" fmla="*/ 36885 w 880665"/>
              <a:gd name="connsiteY6" fmla="*/ 146962 h 1942688"/>
              <a:gd name="connsiteX7" fmla="*/ 74673 w 880665"/>
              <a:gd name="connsiteY7" fmla="*/ 0 h 194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0665" h="1942688">
                <a:moveTo>
                  <a:pt x="74673" y="0"/>
                </a:moveTo>
                <a:lnTo>
                  <a:pt x="112520" y="53970"/>
                </a:lnTo>
                <a:lnTo>
                  <a:pt x="880665" y="837255"/>
                </a:lnTo>
                <a:lnTo>
                  <a:pt x="699327" y="1942688"/>
                </a:lnTo>
                <a:lnTo>
                  <a:pt x="660677" y="1913786"/>
                </a:lnTo>
                <a:cubicBezTo>
                  <a:pt x="257185" y="1580795"/>
                  <a:pt x="0" y="1076857"/>
                  <a:pt x="0" y="512850"/>
                </a:cubicBezTo>
                <a:cubicBezTo>
                  <a:pt x="0" y="387515"/>
                  <a:pt x="12701" y="265147"/>
                  <a:pt x="36885" y="146962"/>
                </a:cubicBezTo>
                <a:lnTo>
                  <a:pt x="74673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Rectangle 27"/>
          <p:cNvSpPr/>
          <p:nvPr/>
        </p:nvSpPr>
        <p:spPr>
          <a:xfrm>
            <a:off x="2474595" y="1104265"/>
            <a:ext cx="1993900" cy="685165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pPr algn="r"/>
            <a:r>
              <a:rPr lang="en-US" altLang="zh-CN" sz="3600" b="1">
                <a:solidFill>
                  <a:schemeClr val="bg1"/>
                </a:solidFill>
                <a:cs typeface="+mn-ea"/>
                <a:sym typeface="+mn-lt"/>
              </a:rPr>
              <a:t>1.1 </a:t>
            </a:r>
            <a:r>
              <a:rPr lang="zh-CN" altLang="en-US" sz="3600" b="1">
                <a:solidFill>
                  <a:schemeClr val="bg1"/>
                </a:solidFill>
                <a:cs typeface="+mn-ea"/>
                <a:sym typeface="+mn-lt"/>
              </a:rPr>
              <a:t>制表</a:t>
            </a:r>
          </a:p>
        </p:txBody>
      </p:sp>
      <p:sp>
        <p:nvSpPr>
          <p:cNvPr id="25" name="Rectangle 29"/>
          <p:cNvSpPr/>
          <p:nvPr/>
        </p:nvSpPr>
        <p:spPr>
          <a:xfrm>
            <a:off x="716280" y="3257550"/>
            <a:ext cx="3465830" cy="88455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2.3 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对应简体</a:t>
            </a:r>
          </a:p>
        </p:txBody>
      </p:sp>
      <p:sp>
        <p:nvSpPr>
          <p:cNvPr id="27" name="Rectangle 31"/>
          <p:cNvSpPr/>
          <p:nvPr/>
        </p:nvSpPr>
        <p:spPr>
          <a:xfrm>
            <a:off x="7543917" y="1104284"/>
            <a:ext cx="2551247" cy="600164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cs typeface="+mn-ea"/>
                <a:sym typeface="+mn-lt"/>
              </a:rPr>
              <a:t>1.2 </a:t>
            </a:r>
            <a:r>
              <a:rPr lang="zh-CN" altLang="en-US" sz="3600" b="1">
                <a:solidFill>
                  <a:schemeClr val="bg1"/>
                </a:solidFill>
                <a:cs typeface="+mn-ea"/>
                <a:sym typeface="+mn-lt"/>
              </a:rPr>
              <a:t>读表</a:t>
            </a:r>
          </a:p>
        </p:txBody>
      </p:sp>
      <p:sp>
        <p:nvSpPr>
          <p:cNvPr id="29" name="Rectangle 33"/>
          <p:cNvSpPr/>
          <p:nvPr/>
        </p:nvSpPr>
        <p:spPr>
          <a:xfrm>
            <a:off x="8174990" y="3257550"/>
            <a:ext cx="3174365" cy="77216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读繁体字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31" name="Rectangle 35"/>
          <p:cNvSpPr/>
          <p:nvPr/>
        </p:nvSpPr>
        <p:spPr>
          <a:xfrm>
            <a:off x="4351655" y="4945380"/>
            <a:ext cx="3460750" cy="758825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2.2 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繁体字位置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9" grpId="0" animBg="1"/>
      <p:bldP spid="9" grpId="1" animBg="1"/>
      <p:bldP spid="12" grpId="0" animBg="1"/>
      <p:bldP spid="12" grpId="1" animBg="1"/>
      <p:bldP spid="15" grpId="0" animBg="1"/>
      <p:bldP spid="15" grpId="1" animBg="1"/>
      <p:bldP spid="18" grpId="0" animBg="1"/>
      <p:bldP spid="18" grpId="1" animBg="1"/>
      <p:bldP spid="22" grpId="0"/>
      <p:bldP spid="22" grpId="1"/>
      <p:bldP spid="25" grpId="0"/>
      <p:bldP spid="25" grpId="1"/>
      <p:bldP spid="27" grpId="0"/>
      <p:bldP spid="27" grpId="1"/>
      <p:bldP spid="29" grpId="0"/>
      <p:bldP spid="29" grpId="1"/>
      <p:bldP spid="31" grpId="0"/>
      <p:bldP spid="3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62405" y="162560"/>
            <a:ext cx="10651490" cy="6605905"/>
          </a:xfrm>
          <a:prstGeom prst="rect">
            <a:avLst/>
          </a:prstGeom>
          <a:solidFill>
            <a:schemeClr val="lt1">
              <a:alpha val="2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0"/>
          <p:cNvSpPr txBox="1"/>
          <p:nvPr/>
        </p:nvSpPr>
        <p:spPr>
          <a:xfrm>
            <a:off x="1462405" y="513715"/>
            <a:ext cx="10573385" cy="617410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anose="05000000000000000000" charset="0"/>
              <a:buChar char="Ø"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1.1 繁简对照表</a:t>
            </a:r>
          </a:p>
          <a:p>
            <a:pPr marL="1143000" lvl="1" indent="-685800" algn="l"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常用字表，《方言调查字表》</a:t>
            </a:r>
          </a:p>
          <a:p>
            <a:pPr marL="1143000" lvl="1" indent="-685800" algn="l"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大字符集表，《汉字简化字与繁体字对照字典》（苏培成）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685800" indent="-685800" algn="l">
              <a:buFont typeface="Wingdings" panose="05000000000000000000" charset="0"/>
              <a:buChar char="Ø"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1.2 读取Excel表</a:t>
            </a:r>
          </a:p>
          <a:p>
            <a:pPr marL="1143000" lvl="1" indent="-685800" algn="l"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调用[num text raw]=xlsread(filename)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685800" lvl="0" indent="-685800" algn="l">
              <a:buFont typeface="Wingdings" panose="05000000000000000000" charset="0"/>
              <a:buChar char="Ø"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2.1 让机器识读给定的繁体字</a:t>
            </a:r>
          </a:p>
          <a:p>
            <a:pPr marL="685800" indent="-6858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2.2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让机器从列表中找出同样的繁体字</a:t>
            </a:r>
          </a:p>
          <a:p>
            <a:pPr lvl="2" indent="-6858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逐条对比：循环语句</a:t>
            </a:r>
          </a:p>
          <a:p>
            <a:pPr lvl="2" indent="-6858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数据行列的引用（访问）</a:t>
            </a:r>
          </a:p>
          <a:p>
            <a:pPr lvl="2" indent="-6858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判断字符串是否相同</a:t>
            </a:r>
          </a:p>
          <a:p>
            <a:pPr lvl="2" indent="-6858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找到数据位置</a:t>
            </a:r>
            <a:endParaRPr lang="en-US" altLang="zh-CN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1143000" lvl="1" indent="-685800" algn="l">
              <a:buFont typeface="Wingdings" panose="05000000000000000000" charset="0"/>
              <a:buChar char="Ø"/>
            </a:pPr>
            <a:endParaRPr lang="zh-CN" altLang="en-US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1143000" lvl="1" indent="-685800" algn="l">
              <a:buFont typeface="Wingdings" panose="05000000000000000000" charset="0"/>
              <a:buChar char="Ø"/>
            </a:pPr>
            <a:endParaRPr lang="zh-CN" altLang="en-US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62405" y="162560"/>
            <a:ext cx="10651490" cy="6605905"/>
          </a:xfrm>
          <a:prstGeom prst="rect">
            <a:avLst/>
          </a:prstGeom>
          <a:solidFill>
            <a:schemeClr val="lt1">
              <a:alpha val="2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0"/>
          <p:cNvSpPr txBox="1"/>
          <p:nvPr/>
        </p:nvSpPr>
        <p:spPr>
          <a:xfrm>
            <a:off x="1462405" y="513715"/>
            <a:ext cx="10573385" cy="6174105"/>
          </a:xfrm>
          <a:prstGeom prst="rect">
            <a:avLst/>
          </a:prstGeom>
          <a:noFill/>
        </p:spPr>
        <p:txBody>
          <a:bodyPr wrap="square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anose="05000000000000000000" charset="0"/>
              <a:buChar char="Ø"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全代码</a:t>
            </a:r>
          </a:p>
          <a:p>
            <a:pPr lvl="1" indent="0" algn="l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[num text raw]=xlsread('Simplified_Traditional.xlsx');%读对照表</a:t>
            </a:r>
          </a:p>
          <a:p>
            <a:pPr lvl="1" indent="0" algn="l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test='遠';%测试所用繁字体</a:t>
            </a:r>
          </a:p>
          <a:p>
            <a:pPr lvl="1" indent="0" algn="l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char_num=length(raw(:,1));%对应表长度</a:t>
            </a:r>
          </a:p>
          <a:p>
            <a:pPr lvl="1" indent="0" algn="l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for i=1:char_num</a:t>
            </a:r>
          </a:p>
          <a:p>
            <a:pPr lvl="1" indent="0" algn="l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 campare(i)=strcmp(test,raw(i,4));%逐个匹配</a:t>
            </a:r>
          </a:p>
          <a:p>
            <a:pPr lvl="1" indent="0" algn="l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end</a:t>
            </a:r>
          </a:p>
          <a:p>
            <a:pPr lvl="1" indent="0" algn="l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index=find(campare==1);%匹配行</a:t>
            </a:r>
          </a:p>
          <a:p>
            <a:pPr lvl="1" indent="0" algn="l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simplifychar=raw(index,3);%匹配简体字</a:t>
            </a:r>
          </a:p>
          <a:p>
            <a:pPr lvl="1" indent="0" algn="l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xlswrite('traditionchar.xlsx',simplifychar)%保存</a:t>
            </a:r>
            <a:endParaRPr lang="zh-CN" altLang="en-US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95" y="2341245"/>
            <a:ext cx="2417445" cy="1898015"/>
            <a:chOff x="676275" y="1709058"/>
            <a:chExt cx="1543050" cy="1105719"/>
          </a:xfrm>
        </p:grpSpPr>
        <p:sp>
          <p:nvSpPr>
            <p:cNvPr id="4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400" b="1">
                  <a:solidFill>
                    <a:schemeClr val="bg1"/>
                  </a:solidFill>
                  <a:cs typeface="+mn-ea"/>
                  <a:sym typeface="+mn-lt"/>
                </a:rPr>
                <a:t>新问题</a:t>
              </a:r>
            </a:p>
          </p:txBody>
        </p: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62405" y="162560"/>
            <a:ext cx="10651490" cy="6605905"/>
          </a:xfrm>
          <a:prstGeom prst="rect">
            <a:avLst/>
          </a:prstGeom>
          <a:solidFill>
            <a:schemeClr val="lt1">
              <a:alpha val="2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0"/>
          <p:cNvSpPr txBox="1"/>
          <p:nvPr/>
        </p:nvSpPr>
        <p:spPr>
          <a:xfrm>
            <a:off x="1462405" y="295729"/>
            <a:ext cx="10573385" cy="617410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anose="05000000000000000000" charset="0"/>
              <a:buChar char="Ø"/>
            </a:pPr>
            <a:r>
              <a:rPr lang="zh-CN" altLang="en-US" sz="44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新问题：如果一个字不出现在对照表中，系统会报错。</a:t>
            </a:r>
          </a:p>
          <a:p>
            <a:pPr marL="1143000" lvl="1" indent="-685800" algn="l"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示例</a:t>
            </a:r>
            <a:endParaRPr lang="zh-CN" altLang="en-US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685800" indent="-685800" algn="l">
              <a:buFont typeface="Wingdings" panose="05000000000000000000" charset="0"/>
              <a:buChar char="Ø"/>
            </a:pPr>
            <a:r>
              <a:rPr lang="zh-CN" altLang="en-US" sz="44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解决方法：</a:t>
            </a:r>
          </a:p>
          <a:p>
            <a:pPr marL="1657350" lvl="2" indent="-742950" algn="l">
              <a:buFont typeface="+mj-lt"/>
              <a:buAutoNum type="arabicPeriod"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完善对照表，添加上新的字。</a:t>
            </a:r>
          </a:p>
          <a:p>
            <a:pPr marL="1657350" lvl="2" indent="-742950" algn="l">
              <a:buFont typeface="+mj-lt"/>
              <a:buAutoNum type="arabicPeriod"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忽略这次错误，改成不做处理，照抄，或其他方案。</a:t>
            </a:r>
            <a:endParaRPr lang="en-US" altLang="zh-CN" sz="36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zh-CN" altLang="en-US" sz="44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条件语句</a:t>
            </a:r>
          </a:p>
          <a:p>
            <a:pPr marL="1657350" lvl="2" indent="-742950" algn="l">
              <a:buFont typeface="+mj-lt"/>
              <a:buAutoNum type="arabicPeriod"/>
            </a:pPr>
            <a:endParaRPr lang="zh-CN" altLang="en-US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50315" y="151765"/>
            <a:ext cx="10798810" cy="6619240"/>
          </a:xfrm>
          <a:prstGeom prst="rect">
            <a:avLst/>
          </a:prstGeom>
          <a:solidFill>
            <a:schemeClr val="lt1">
              <a:alpha val="2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0"/>
          <p:cNvSpPr txBox="1"/>
          <p:nvPr/>
        </p:nvSpPr>
        <p:spPr>
          <a:xfrm>
            <a:off x="1315085" y="151765"/>
            <a:ext cx="10734040" cy="6618605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anose="05000000000000000000" charset="0"/>
              <a:buChar char="Ø"/>
            </a:pPr>
            <a:r>
              <a:rPr lang="zh-CN" altLang="en-US" sz="44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全代码</a:t>
            </a:r>
          </a:p>
          <a:p>
            <a:pPr lvl="1" indent="0" algn="l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[num text raw]=xlsread('Simplified_Traditional.xlsx');%读对照表</a:t>
            </a:r>
          </a:p>
          <a:p>
            <a:pPr lvl="1" indent="0" algn="l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test='饕';%测试所用繁字体</a:t>
            </a:r>
          </a:p>
          <a:p>
            <a:pPr lvl="1" indent="0" algn="l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char_num=length(raw(:,1));%对应表长度</a:t>
            </a:r>
          </a:p>
          <a:p>
            <a:pPr lvl="1" indent="0" algn="l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for i=1:char_num</a:t>
            </a:r>
          </a:p>
          <a:p>
            <a:pPr lvl="1" indent="0" algn="l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 campare(i)=strcmp(test,raw(i,4));%逐个匹配</a:t>
            </a:r>
          </a:p>
          <a:p>
            <a:pPr lvl="1" indent="0" algn="l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end</a:t>
            </a:r>
          </a:p>
          <a:p>
            <a:pPr lvl="1" indent="0" algn="l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index=find(campare==1)%匹配行</a:t>
            </a:r>
          </a:p>
          <a:p>
            <a:pPr lvl="1" indent="0" algn="l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if isempty(index)==1</a:t>
            </a:r>
          </a:p>
          <a:p>
            <a:pPr lvl="1" indent="0" algn="l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 simplifychar={''}%简化字为空</a:t>
            </a:r>
          </a:p>
          <a:p>
            <a:pPr lvl="1" indent="0" algn="l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% simplifychar=test;%简化字与test相同，与上一句选一个。</a:t>
            </a:r>
          </a:p>
          <a:p>
            <a:pPr lvl="1" indent="0" algn="l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else</a:t>
            </a:r>
          </a:p>
          <a:p>
            <a:pPr lvl="1" indent="0" algn="l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 simplifychar=raw(index,3);%匹配简体字</a:t>
            </a:r>
          </a:p>
          <a:p>
            <a:pPr lvl="1" indent="0" algn="l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end</a:t>
            </a:r>
          </a:p>
          <a:p>
            <a:pPr lvl="1" indent="0" algn="l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xlswrite('traditionchar.xlsx',simplifychar)%保存</a:t>
            </a:r>
          </a:p>
          <a:p>
            <a:pPr marL="1200150" lvl="1" indent="-742950" algn="l">
              <a:buFont typeface="+mj-lt"/>
              <a:buAutoNum type="arabicPeriod"/>
            </a:pPr>
            <a:endParaRPr lang="zh-CN" altLang="en-US" sz="36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1145652" y="1051590"/>
            <a:ext cx="2807020" cy="3129857"/>
            <a:chOff x="4693878" y="-802178"/>
            <a:chExt cx="2807022" cy="3129860"/>
          </a:xfrm>
        </p:grpSpPr>
        <p:sp>
          <p:nvSpPr>
            <p:cNvPr id="3" name="Freeform: Shape 25"/>
            <p:cNvSpPr/>
            <p:nvPr/>
          </p:nvSpPr>
          <p:spPr>
            <a:xfrm>
              <a:off x="4693878" y="-802178"/>
              <a:ext cx="2807022" cy="312986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Freeform: Shape 24"/>
            <p:cNvSpPr/>
            <p:nvPr/>
          </p:nvSpPr>
          <p:spPr>
            <a:xfrm>
              <a:off x="5081623" y="-368288"/>
              <a:ext cx="2028752" cy="226208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Freeform: Shape 19"/>
            <p:cNvSpPr/>
            <p:nvPr/>
          </p:nvSpPr>
          <p:spPr>
            <a:xfrm>
              <a:off x="5411924" y="0"/>
              <a:ext cx="1368152" cy="1525504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/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sz="6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Rectangle 27"/>
          <p:cNvSpPr/>
          <p:nvPr/>
        </p:nvSpPr>
        <p:spPr>
          <a:xfrm>
            <a:off x="638026" y="4209736"/>
            <a:ext cx="3822272" cy="734493"/>
          </a:xfrm>
          <a:prstGeom prst="rect">
            <a:avLst/>
          </a:prstGeom>
        </p:spPr>
        <p:txBody>
          <a:bodyPr wrap="none" lIns="192000" tIns="0" rIns="192000" bIns="0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单字</a:t>
            </a:r>
            <a:r>
              <a:rPr 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简转繁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95" y="2341245"/>
            <a:ext cx="2417445" cy="1898015"/>
            <a:chOff x="676275" y="1709058"/>
            <a:chExt cx="1543050" cy="1105719"/>
          </a:xfrm>
        </p:grpSpPr>
        <p:sp>
          <p:nvSpPr>
            <p:cNvPr id="4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400" b="1">
                  <a:solidFill>
                    <a:schemeClr val="bg1"/>
                  </a:solidFill>
                  <a:cs typeface="+mn-ea"/>
                  <a:sym typeface="+mn-lt"/>
                </a:rPr>
                <a:t>新问题</a:t>
              </a:r>
            </a:p>
          </p:txBody>
        </p:sp>
      </p:grpSp>
    </p:spTree>
  </p:cSld>
  <p:clrMapOvr>
    <a:masterClrMapping/>
  </p:clrMapOvr>
  <p:transition spd="slow">
    <p:diamond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093085" y="777875"/>
            <a:ext cx="4680000" cy="5922645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id-ID" sz="148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7860" y="777875"/>
            <a:ext cx="2186305" cy="2880000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+mn-ea"/>
                <a:sym typeface="Arial" panose="020B0604020202020204" pitchFamily="34" charset="0"/>
              </a:rPr>
              <a:t>中文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4723765" y="285433"/>
            <a:ext cx="29229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Review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602615" y="541655"/>
            <a:ext cx="4680000" cy="2095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7051040" y="509905"/>
            <a:ext cx="4680000" cy="3175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3"/>
          <p:cNvSpPr/>
          <p:nvPr/>
        </p:nvSpPr>
        <p:spPr>
          <a:xfrm>
            <a:off x="657860" y="3820795"/>
            <a:ext cx="2186305" cy="2880000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+mn-ea"/>
                <a:sym typeface="Arial" panose="020B0604020202020204" pitchFamily="34" charset="0"/>
              </a:rPr>
              <a:t>信息</a:t>
            </a:r>
          </a:p>
        </p:txBody>
      </p:sp>
      <p:sp>
        <p:nvSpPr>
          <p:cNvPr id="5" name="Rectangle 33"/>
          <p:cNvSpPr/>
          <p:nvPr/>
        </p:nvSpPr>
        <p:spPr>
          <a:xfrm>
            <a:off x="7880985" y="777875"/>
            <a:ext cx="3960000" cy="5922645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内容占位符 7"/>
          <p:cNvSpPr>
            <a:spLocks noGrp="1"/>
          </p:cNvSpPr>
          <p:nvPr/>
        </p:nvSpPr>
        <p:spPr>
          <a:xfrm>
            <a:off x="4458335" y="777875"/>
            <a:ext cx="1722755" cy="788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+mj-lt"/>
              <a:buNone/>
              <a:defRPr/>
            </a:pPr>
            <a:r>
              <a:rPr lang="zh-CN" sz="4400" b="1" dirty="0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内容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endParaRPr lang="zh-CN" altLang="en-US" sz="3150" b="1">
              <a:solidFill>
                <a:schemeClr val="bg1"/>
              </a:solidFill>
              <a:latin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15005" y="1566545"/>
            <a:ext cx="2138045" cy="49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文本</a:t>
            </a:r>
            <a:endParaRPr lang="en-US" altLang="zh-CN" sz="2800" b="1"/>
          </a:p>
          <a:p>
            <a:pPr algn="ctr"/>
            <a:r>
              <a:rPr lang="en-US" altLang="zh-CN" sz="2800" b="1"/>
              <a:t>文字编码</a:t>
            </a:r>
          </a:p>
          <a:p>
            <a:pPr algn="ctr"/>
            <a:r>
              <a:rPr lang="en-US" altLang="zh-CN" sz="2800" b="1"/>
              <a:t>中文分词</a:t>
            </a:r>
          </a:p>
          <a:p>
            <a:pPr algn="ctr"/>
            <a:r>
              <a:rPr lang="en-US" altLang="zh-CN" sz="2800" b="1"/>
              <a:t>语料库</a:t>
            </a:r>
          </a:p>
          <a:p>
            <a:pPr algn="ctr"/>
            <a:r>
              <a:rPr lang="en-US" altLang="zh-CN" sz="2800" b="1"/>
              <a:t>信息搜索</a:t>
            </a:r>
          </a:p>
          <a:p>
            <a:pPr algn="ctr"/>
            <a:r>
              <a:rPr lang="en-US" altLang="zh-CN" sz="2800" b="1"/>
              <a:t>问答系统</a:t>
            </a:r>
          </a:p>
          <a:p>
            <a:pPr algn="ctr"/>
            <a:r>
              <a:rPr lang="en-US" altLang="zh-CN" sz="2800" b="1"/>
              <a:t>自动文摘</a:t>
            </a:r>
          </a:p>
          <a:p>
            <a:pPr algn="ctr"/>
            <a:r>
              <a:rPr lang="en-US" altLang="zh-CN" sz="2800" b="1"/>
              <a:t>信息抽取</a:t>
            </a:r>
          </a:p>
          <a:p>
            <a:pPr algn="ctr"/>
            <a:r>
              <a:rPr lang="en-US" altLang="zh-CN" sz="2800" b="1"/>
              <a:t>机器翻译</a:t>
            </a:r>
          </a:p>
          <a:p>
            <a:pPr algn="ctr"/>
            <a:r>
              <a:rPr lang="en-US" altLang="zh-CN" sz="2800" b="1"/>
              <a:t>……</a:t>
            </a:r>
          </a:p>
        </p:txBody>
      </p:sp>
      <p:sp>
        <p:nvSpPr>
          <p:cNvPr id="23" name="矩形 22"/>
          <p:cNvSpPr/>
          <p:nvPr/>
        </p:nvSpPr>
        <p:spPr>
          <a:xfrm>
            <a:off x="5552440" y="1566545"/>
            <a:ext cx="2094865" cy="49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语音</a:t>
            </a:r>
            <a:endParaRPr lang="en-US" altLang="zh-CN" sz="2800" b="1"/>
          </a:p>
          <a:p>
            <a:pPr algn="ctr"/>
            <a:r>
              <a:rPr lang="en-US" altLang="zh-CN" sz="2800" b="1"/>
              <a:t>语音识别</a:t>
            </a:r>
          </a:p>
          <a:p>
            <a:pPr algn="ctr"/>
            <a:r>
              <a:rPr lang="en-US" altLang="zh-CN" sz="2800" b="1"/>
              <a:t>语音合成</a:t>
            </a:r>
          </a:p>
          <a:p>
            <a:pPr algn="ctr"/>
            <a:r>
              <a:rPr lang="en-US" altLang="zh-CN" sz="2800" b="1"/>
              <a:t>人机对话</a:t>
            </a:r>
          </a:p>
          <a:p>
            <a:pPr algn="ctr"/>
            <a:r>
              <a:rPr lang="en-US" altLang="zh-CN" sz="2800" b="1"/>
              <a:t>……</a:t>
            </a:r>
          </a:p>
          <a:p>
            <a:pPr algn="ctr"/>
            <a:endParaRPr lang="en-US" altLang="zh-CN" sz="3200"/>
          </a:p>
          <a:p>
            <a:pPr algn="ctr"/>
            <a:endParaRPr lang="en-US" altLang="zh-CN" sz="3200"/>
          </a:p>
          <a:p>
            <a:pPr algn="ctr"/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24" name="内容占位符 7"/>
          <p:cNvSpPr>
            <a:spLocks noGrp="1"/>
          </p:cNvSpPr>
          <p:nvPr/>
        </p:nvSpPr>
        <p:spPr>
          <a:xfrm>
            <a:off x="9155430" y="926465"/>
            <a:ext cx="1722755" cy="788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+mj-lt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charset="0"/>
              </a:rPr>
              <a:t>发展史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endParaRPr lang="zh-CN" altLang="en-US" sz="3150" b="1">
              <a:solidFill>
                <a:schemeClr val="bg1"/>
              </a:solidFill>
              <a:latin typeface="Times New Roman" panose="020206030504050203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36865" y="1566545"/>
            <a:ext cx="3794125" cy="49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计算机时代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914400" lvl="1" indent="-457200" algn="l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</a:rPr>
              <a:t>1946</a:t>
            </a:r>
          </a:p>
          <a:p>
            <a:pPr marL="914400" lvl="1" indent="-457200" algn="l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</a:rPr>
              <a:t>1959</a:t>
            </a:r>
          </a:p>
          <a:p>
            <a:pPr marL="914400" lvl="1" indent="-457200" algn="l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ASCII码</a:t>
            </a:r>
          </a:p>
          <a:p>
            <a:pPr marL="914400" lvl="1" indent="-457200" algn="l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语图仪</a:t>
            </a:r>
            <a:endParaRPr lang="zh-CN" altLang="en-US" sz="3200" b="1">
              <a:solidFill>
                <a:schemeClr val="bg1"/>
              </a:solidFill>
            </a:endParaRPr>
          </a:p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互联网时代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914400" lvl="1" indent="-457200" algn="l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</a:rPr>
              <a:t>1992</a:t>
            </a:r>
          </a:p>
          <a:p>
            <a:pPr marL="914400" lvl="1" indent="-457200" algn="l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</a:rPr>
              <a:t>1994</a:t>
            </a:r>
            <a:endParaRPr lang="zh-CN" altLang="en-US" sz="3200" b="1">
              <a:solidFill>
                <a:schemeClr val="bg1"/>
              </a:solidFill>
            </a:endParaRPr>
          </a:p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大数据时代</a:t>
            </a:r>
            <a:endParaRPr lang="zh-CN" altLang="en-US" sz="3200" b="1">
              <a:solidFill>
                <a:schemeClr val="bg1"/>
              </a:solidFill>
            </a:endParaRPr>
          </a:p>
          <a:p>
            <a:pPr algn="ctr"/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34" grpId="0" animBg="1"/>
      <p:bldP spid="34" grpId="1" animBg="1"/>
      <p:bldP spid="4" grpId="0" animBg="1"/>
      <p:bldP spid="4" grpId="1" animBg="1"/>
      <p:bldP spid="5" grpId="0" animBg="1"/>
      <p:bldP spid="5" grpId="1" animBg="1"/>
      <p:bldP spid="12" grpId="0"/>
      <p:bldP spid="12" grpId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 animBg="1"/>
      <p:bldP spid="2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timg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60" y="189230"/>
            <a:ext cx="4255107" cy="6480000"/>
          </a:xfrm>
          <a:prstGeom prst="rect">
            <a:avLst/>
          </a:prstGeom>
        </p:spPr>
      </p:pic>
      <p:pic>
        <p:nvPicPr>
          <p:cNvPr id="8" name="图片 7" descr="timg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970" y="189230"/>
            <a:ext cx="4897558" cy="6480000"/>
          </a:xfrm>
          <a:prstGeom prst="rect">
            <a:avLst/>
          </a:prstGeom>
        </p:spPr>
      </p:pic>
    </p:spTree>
  </p:cSld>
  <p:clrMapOvr>
    <a:masterClrMapping/>
  </p:clrMapOvr>
  <p:transition spd="slow">
    <p:diamond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98765" y="632460"/>
            <a:ext cx="4092575" cy="5561965"/>
          </a:xfrm>
          <a:prstGeom prst="rect">
            <a:avLst/>
          </a:prstGeom>
          <a:solidFill>
            <a:schemeClr val="bg1">
              <a:alpha val="73000"/>
            </a:schemeClr>
          </a:solidFill>
          <a:ln w="127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87030" y="632460"/>
            <a:ext cx="416941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altLang="en-US" sz="4000" b="1" dirty="0">
                <a:solidFill>
                  <a:srgbClr val="FF0000"/>
                </a:solidFill>
                <a:sym typeface="+mn-ea"/>
              </a:rPr>
              <a:t>後</a:t>
            </a:r>
            <a:r>
              <a:rPr lang="zh-CN" altLang="en-US" sz="4000" b="1" dirty="0">
                <a:sym typeface="+mn-ea"/>
              </a:rPr>
              <a:t>面</a:t>
            </a:r>
            <a:r>
              <a:rPr lang="en-US" altLang="zh-CN" sz="4000" b="1" dirty="0">
                <a:sym typeface="+mn-ea"/>
              </a:rPr>
              <a:t>-</a:t>
            </a:r>
            <a:r>
              <a:rPr lang="zh-CN" altLang="en-US" sz="4000" b="1" dirty="0">
                <a:sym typeface="+mn-ea"/>
              </a:rPr>
              <a:t>影</a:t>
            </a:r>
            <a:r>
              <a:rPr lang="zh-CN" altLang="en-US" sz="4000" b="1" dirty="0">
                <a:solidFill>
                  <a:srgbClr val="0070C0"/>
                </a:solidFill>
                <a:sym typeface="+mn-ea"/>
              </a:rPr>
              <a:t>后</a:t>
            </a:r>
            <a:endParaRPr lang="en-US" altLang="zh-CN" sz="4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4000" b="1" dirty="0">
                <a:sym typeface="+mn-ea"/>
              </a:rPr>
              <a:t>很</a:t>
            </a:r>
            <a:r>
              <a:rPr lang="zh-CN" altLang="en-US" sz="4000" b="1" dirty="0">
                <a:solidFill>
                  <a:srgbClr val="FF0000"/>
                </a:solidFill>
                <a:sym typeface="+mn-ea"/>
              </a:rPr>
              <a:t>醜</a:t>
            </a:r>
            <a:r>
              <a:rPr lang="en-US" altLang="zh-CN" sz="4000" b="1" dirty="0">
                <a:sym typeface="+mn-ea"/>
              </a:rPr>
              <a:t>-</a:t>
            </a:r>
            <a:r>
              <a:rPr lang="zh-CN" altLang="en-US" sz="4000" b="1" dirty="0">
                <a:sym typeface="+mn-ea"/>
              </a:rPr>
              <a:t>子</a:t>
            </a:r>
            <a:r>
              <a:rPr lang="zh-CN" altLang="en-US" sz="4000" b="1" dirty="0">
                <a:solidFill>
                  <a:srgbClr val="0070C0"/>
                </a:solidFill>
                <a:sym typeface="+mn-ea"/>
              </a:rPr>
              <a:t>丑</a:t>
            </a:r>
            <a:r>
              <a:rPr lang="zh-CN" altLang="en-US" sz="4000" b="1" dirty="0">
                <a:sym typeface="+mn-ea"/>
              </a:rPr>
              <a:t>寅卯</a:t>
            </a:r>
            <a:endParaRPr lang="en-US" altLang="zh-CN" sz="4000" b="1" dirty="0"/>
          </a:p>
          <a:p>
            <a:pPr marL="0" indent="0">
              <a:buNone/>
            </a:pPr>
            <a:r>
              <a:rPr lang="zh-CN" altLang="en-US" sz="4000" b="1" dirty="0">
                <a:sym typeface="+mn-ea"/>
              </a:rPr>
              <a:t>山</a:t>
            </a:r>
            <a:r>
              <a:rPr lang="zh-CN" altLang="en-US" sz="4000" b="1" dirty="0">
                <a:solidFill>
                  <a:srgbClr val="FF0000"/>
                </a:solidFill>
                <a:sym typeface="+mn-ea"/>
              </a:rPr>
              <a:t>谷</a:t>
            </a:r>
            <a:r>
              <a:rPr lang="en-US" altLang="zh-CN" sz="4000" b="1" dirty="0">
                <a:sym typeface="+mn-ea"/>
              </a:rPr>
              <a:t>-</a:t>
            </a:r>
            <a:r>
              <a:rPr lang="zh-CN" altLang="en-US" sz="4000" b="1" dirty="0">
                <a:sym typeface="+mn-ea"/>
              </a:rPr>
              <a:t>稻</a:t>
            </a:r>
            <a:r>
              <a:rPr lang="zh-CN" altLang="en-US" sz="4000" b="1" dirty="0">
                <a:solidFill>
                  <a:srgbClr val="0070C0"/>
                </a:solidFill>
                <a:sym typeface="+mn-ea"/>
              </a:rPr>
              <a:t>穀</a:t>
            </a:r>
            <a:endParaRPr lang="en-US" altLang="zh-CN" sz="4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4000" b="1" dirty="0">
                <a:sym typeface="+mn-ea"/>
              </a:rPr>
              <a:t>蠶</a:t>
            </a:r>
            <a:r>
              <a:rPr lang="zh-CN" altLang="en-US" sz="4000" b="1" dirty="0">
                <a:solidFill>
                  <a:srgbClr val="FF0000"/>
                </a:solidFill>
                <a:sym typeface="+mn-ea"/>
              </a:rPr>
              <a:t>繭</a:t>
            </a:r>
            <a:r>
              <a:rPr lang="en-US" altLang="zh-CN" sz="4000" b="1" dirty="0">
                <a:sym typeface="+mn-ea"/>
              </a:rPr>
              <a:t>-</a:t>
            </a:r>
            <a:r>
              <a:rPr lang="zh-CN" altLang="en-US" sz="4000" b="1" dirty="0">
                <a:sym typeface="+mn-ea"/>
              </a:rPr>
              <a:t>老</a:t>
            </a:r>
            <a:r>
              <a:rPr lang="zh-CN" altLang="en-US" sz="4000" b="1" dirty="0">
                <a:solidFill>
                  <a:srgbClr val="0070C0"/>
                </a:solidFill>
                <a:sym typeface="+mn-ea"/>
              </a:rPr>
              <a:t>趼</a:t>
            </a:r>
            <a:endParaRPr lang="en-US" altLang="zh-CN" sz="4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4000" b="1" dirty="0">
                <a:sym typeface="+mn-ea"/>
              </a:rPr>
              <a:t>脸</a:t>
            </a:r>
            <a:r>
              <a:rPr lang="zh-CN" altLang="en-US" sz="4000" b="1" dirty="0">
                <a:solidFill>
                  <a:srgbClr val="FF0000"/>
                </a:solidFill>
                <a:sym typeface="+mn-ea"/>
              </a:rPr>
              <a:t>面</a:t>
            </a:r>
            <a:r>
              <a:rPr lang="en-US" altLang="zh-CN" sz="4000" b="1" dirty="0">
                <a:sym typeface="+mn-ea"/>
              </a:rPr>
              <a:t>-</a:t>
            </a:r>
            <a:r>
              <a:rPr lang="zh-CN" altLang="en-US" sz="4000" b="1" dirty="0">
                <a:sym typeface="+mn-ea"/>
              </a:rPr>
              <a:t>和</a:t>
            </a:r>
            <a:r>
              <a:rPr lang="zh-CN" altLang="en-US" sz="4000" b="1" dirty="0">
                <a:solidFill>
                  <a:srgbClr val="0070C0"/>
                </a:solidFill>
                <a:sym typeface="+mn-ea"/>
              </a:rPr>
              <a:t>麵</a:t>
            </a:r>
            <a:endParaRPr lang="en-US" altLang="zh-CN" sz="4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4000" b="1" dirty="0">
                <a:sym typeface="+mn-ea"/>
              </a:rPr>
              <a:t>輕</a:t>
            </a:r>
            <a:r>
              <a:rPr lang="zh-CN" altLang="en-US" sz="4000" b="1" dirty="0">
                <a:solidFill>
                  <a:srgbClr val="FF0000"/>
                </a:solidFill>
                <a:sym typeface="+mn-ea"/>
              </a:rPr>
              <a:t>鬆</a:t>
            </a:r>
            <a:r>
              <a:rPr lang="en-US" altLang="zh-CN" sz="4000" b="1" dirty="0">
                <a:sym typeface="+mn-ea"/>
              </a:rPr>
              <a:t>-</a:t>
            </a:r>
            <a:r>
              <a:rPr lang="zh-CN" altLang="en-US" sz="4000" b="1" dirty="0">
                <a:solidFill>
                  <a:srgbClr val="0070C0"/>
                </a:solidFill>
                <a:sym typeface="+mn-ea"/>
              </a:rPr>
              <a:t>松</a:t>
            </a:r>
            <a:r>
              <a:rPr lang="zh-CN" altLang="en-US" sz="4000" b="1" dirty="0">
                <a:sym typeface="+mn-ea"/>
              </a:rPr>
              <a:t>樹</a:t>
            </a:r>
          </a:p>
          <a:p>
            <a:pPr marL="0" indent="0">
              <a:buNone/>
            </a:pPr>
            <a:r>
              <a:rPr lang="en-US" altLang="zh-CN" sz="4000" b="1" dirty="0">
                <a:sym typeface="+mn-ea"/>
              </a:rPr>
              <a:t>……</a:t>
            </a:r>
          </a:p>
        </p:txBody>
      </p:sp>
      <p:sp>
        <p:nvSpPr>
          <p:cNvPr id="12" name="矩形 11"/>
          <p:cNvSpPr/>
          <p:nvPr/>
        </p:nvSpPr>
        <p:spPr>
          <a:xfrm>
            <a:off x="1351280" y="632460"/>
            <a:ext cx="6329045" cy="5624830"/>
          </a:xfrm>
          <a:prstGeom prst="rect">
            <a:avLst/>
          </a:prstGeom>
          <a:solidFill>
            <a:schemeClr val="lt1">
              <a:alpha val="2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81145" y="763270"/>
            <a:ext cx="1628140" cy="666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69390" y="786765"/>
            <a:ext cx="6091555" cy="54082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4000" b="1" dirty="0">
                <a:solidFill>
                  <a:schemeClr val="bg1"/>
                </a:solidFill>
              </a:rPr>
              <a:t>繁对简是</a:t>
            </a:r>
            <a:r>
              <a:rPr lang="zh-CN" altLang="en-US" sz="4000" b="1" dirty="0">
                <a:solidFill>
                  <a:srgbClr val="FF0000"/>
                </a:solidFill>
              </a:rPr>
              <a:t>多对一</a:t>
            </a:r>
            <a:r>
              <a:rPr lang="zh-CN" altLang="en-US" sz="4000" b="1" dirty="0">
                <a:solidFill>
                  <a:schemeClr val="bg1"/>
                </a:solidFill>
              </a:rPr>
              <a:t>的关系，即一个简体字对应多个繁体字。</a:t>
            </a:r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4000" b="1" dirty="0">
                <a:solidFill>
                  <a:schemeClr val="bg1"/>
                </a:solidFill>
              </a:rPr>
              <a:t>导致的结果：搜索到多个匹配项。</a:t>
            </a:r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4000" b="1" dirty="0">
                <a:solidFill>
                  <a:schemeClr val="bg1"/>
                </a:solidFill>
              </a:rPr>
              <a:t>处理方式</a:t>
            </a:r>
          </a:p>
          <a:p>
            <a:pPr marL="1028700" lvl="1" indent="-5715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</a:rPr>
              <a:t>单个字，程序几乎相同，但结果不同。</a:t>
            </a:r>
          </a:p>
          <a:p>
            <a:pPr marL="1028700" lvl="1" indent="-5715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</a:rPr>
              <a:t>词和句子中呢？</a:t>
            </a:r>
          </a:p>
        </p:txBody>
      </p:sp>
    </p:spTree>
  </p:cSld>
  <p:clrMapOvr>
    <a:masterClrMapping/>
  </p:clrMapOvr>
  <p:transition spd="slow">
    <p:diamond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50315" y="151765"/>
            <a:ext cx="10798810" cy="6619240"/>
          </a:xfrm>
          <a:prstGeom prst="rect">
            <a:avLst/>
          </a:prstGeom>
          <a:solidFill>
            <a:schemeClr val="lt1">
              <a:alpha val="2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0"/>
          <p:cNvSpPr txBox="1"/>
          <p:nvPr/>
        </p:nvSpPr>
        <p:spPr>
          <a:xfrm>
            <a:off x="1315085" y="151765"/>
            <a:ext cx="10734040" cy="6618605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anose="05000000000000000000" charset="0"/>
              <a:buChar char="Ø"/>
            </a:pPr>
            <a:r>
              <a:rPr lang="zh-CN" altLang="en-US" sz="44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全代码</a:t>
            </a:r>
          </a:p>
          <a:p>
            <a:pPr lvl="1" indent="0" algn="l"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[num text raw]=xlsread('Simplified_Traditional.xlsx');%读对照表</a:t>
            </a:r>
          </a:p>
          <a:p>
            <a:pPr lvl="1" indent="0" algn="l"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test='松';%测试所用简字体</a:t>
            </a:r>
          </a:p>
          <a:p>
            <a:pPr lvl="1" indent="0" algn="l"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char_num=length(raw(:,1));%对应表长度</a:t>
            </a:r>
          </a:p>
          <a:p>
            <a:pPr lvl="1" indent="0" algn="l"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for i=1:char_num</a:t>
            </a:r>
          </a:p>
          <a:p>
            <a:pPr lvl="1" indent="0" algn="l"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 campare(i)=strcmp(test,raw(i,3));%逐个匹配</a:t>
            </a:r>
          </a:p>
          <a:p>
            <a:pPr lvl="1" indent="0" algn="l"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end</a:t>
            </a:r>
          </a:p>
          <a:p>
            <a:pPr lvl="1" indent="0" algn="l"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index=find(campare==1)%匹配行</a:t>
            </a:r>
          </a:p>
          <a:p>
            <a:pPr lvl="1" indent="0" algn="l"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if isempty(index)==1</a:t>
            </a:r>
          </a:p>
          <a:p>
            <a:pPr lvl="1" indent="0" algn="l"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 simplifychar={''}%简化字为空</a:t>
            </a:r>
          </a:p>
          <a:p>
            <a:pPr lvl="1" indent="0" algn="l"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% simplifychar=test;%简化字与test相同，与上一句选一个。</a:t>
            </a:r>
          </a:p>
          <a:p>
            <a:pPr lvl="1" indent="0" algn="l"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else</a:t>
            </a:r>
          </a:p>
          <a:p>
            <a:pPr lvl="1" indent="0" algn="l"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 simplifychar=raw(index,4);%匹配简体字</a:t>
            </a:r>
          </a:p>
          <a:p>
            <a:pPr lvl="1" indent="0" algn="l"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end</a:t>
            </a:r>
          </a:p>
          <a:p>
            <a:pPr lvl="1" indent="0" algn="l"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xlswrite('traditionchar.xlsx',simplifychar)%保存</a:t>
            </a:r>
          </a:p>
        </p:txBody>
      </p:sp>
    </p:spTree>
  </p:cSld>
  <p:clrMapOvr>
    <a:masterClrMapping/>
  </p:clrMapOvr>
  <p:transition spd="slow">
    <p:diamond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37740" y="397510"/>
            <a:ext cx="8653780" cy="6062980"/>
          </a:xfrm>
          <a:prstGeom prst="rect">
            <a:avLst/>
          </a:prstGeom>
          <a:solidFill>
            <a:schemeClr val="lt1">
              <a:alpha val="2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0"/>
          <p:cNvSpPr txBox="1"/>
          <p:nvPr/>
        </p:nvSpPr>
        <p:spPr>
          <a:xfrm>
            <a:off x="2454275" y="610870"/>
            <a:ext cx="8046720" cy="536511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繁转简与简繁转稍有不同</a:t>
            </a:r>
          </a:p>
          <a:p>
            <a:pPr marL="457200" indent="-4572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一对多的时候，由多找一相对简单，由一找多相对复杂。前者测试项只会匹配到一个相同的结果。后者由于匹配到多个，它还面临一个后续工作：从匹配到的多个结果中选择最适合的结果。</a:t>
            </a:r>
          </a:p>
          <a:p>
            <a:pPr marL="457200" indent="-45720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36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457200" indent="-45720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36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diamond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1145652" y="1051590"/>
            <a:ext cx="2807020" cy="3129857"/>
            <a:chOff x="4693878" y="-802178"/>
            <a:chExt cx="2807022" cy="3129860"/>
          </a:xfrm>
        </p:grpSpPr>
        <p:sp>
          <p:nvSpPr>
            <p:cNvPr id="3" name="Freeform: Shape 25"/>
            <p:cNvSpPr/>
            <p:nvPr/>
          </p:nvSpPr>
          <p:spPr>
            <a:xfrm>
              <a:off x="4693878" y="-802178"/>
              <a:ext cx="2807022" cy="312986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Freeform: Shape 24"/>
            <p:cNvSpPr/>
            <p:nvPr/>
          </p:nvSpPr>
          <p:spPr>
            <a:xfrm>
              <a:off x="5081623" y="-368288"/>
              <a:ext cx="2028752" cy="226208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Freeform: Shape 19"/>
            <p:cNvSpPr/>
            <p:nvPr/>
          </p:nvSpPr>
          <p:spPr>
            <a:xfrm>
              <a:off x="5411924" y="0"/>
              <a:ext cx="1368152" cy="1525504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/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sz="6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Rectangle 27"/>
          <p:cNvSpPr/>
          <p:nvPr/>
        </p:nvSpPr>
        <p:spPr>
          <a:xfrm>
            <a:off x="638026" y="4209736"/>
            <a:ext cx="3822272" cy="734493"/>
          </a:xfrm>
          <a:prstGeom prst="rect">
            <a:avLst/>
          </a:prstGeom>
        </p:spPr>
        <p:txBody>
          <a:bodyPr wrap="none" lIns="192000" tIns="0" rIns="192000" bIns="0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多字</a:t>
            </a:r>
            <a:r>
              <a:rPr 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简转繁</a:t>
            </a:r>
          </a:p>
        </p:txBody>
      </p:sp>
    </p:spTree>
    <p:extLst>
      <p:ext uri="{BB962C8B-B14F-4D97-AF65-F5344CB8AC3E}">
        <p14:creationId xmlns:p14="http://schemas.microsoft.com/office/powerpoint/2010/main" val="2133800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74354" y="397509"/>
            <a:ext cx="10710817" cy="6313534"/>
          </a:xfrm>
          <a:prstGeom prst="rect">
            <a:avLst/>
          </a:prstGeom>
          <a:solidFill>
            <a:schemeClr val="lt1">
              <a:alpha val="2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0"/>
          <p:cNvSpPr txBox="1"/>
          <p:nvPr/>
        </p:nvSpPr>
        <p:spPr>
          <a:xfrm>
            <a:off x="1490890" y="610870"/>
            <a:ext cx="6983639" cy="5849621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多字繁简转换与单字简繁转有所不同。</a:t>
            </a: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一对多的时候，由多找一相对简单，由一找多相对复杂。前者测试项只会匹配到一个相同的结果。后者由于匹配到多个，它还面临一个后续工作：从匹配到的多个结果中选择最适合的结果。</a:t>
            </a:r>
          </a:p>
          <a:p>
            <a:pPr marL="457200" indent="-4572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繁转简的时候是否存在一对多？</a:t>
            </a:r>
          </a:p>
          <a:p>
            <a:pPr marL="457200" indent="-45720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36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3CAECF-C9CF-441F-9D93-6A1C6A3C6A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454" y="1436051"/>
            <a:ext cx="3160225" cy="42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41739"/>
      </p:ext>
    </p:extLst>
  </p:cSld>
  <p:clrMapOvr>
    <a:masterClrMapping/>
  </p:clrMapOvr>
  <p:transition spd="slow">
    <p:diamond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50315" y="151765"/>
            <a:ext cx="10798810" cy="6619240"/>
          </a:xfrm>
          <a:prstGeom prst="rect">
            <a:avLst/>
          </a:prstGeom>
          <a:solidFill>
            <a:schemeClr val="lt1">
              <a:alpha val="2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0"/>
          <p:cNvSpPr txBox="1"/>
          <p:nvPr/>
        </p:nvSpPr>
        <p:spPr>
          <a:xfrm>
            <a:off x="1315085" y="151765"/>
            <a:ext cx="10734040" cy="6618605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anose="05000000000000000000" charset="0"/>
              <a:buChar char="Ø"/>
            </a:pPr>
            <a:r>
              <a:rPr lang="zh-CN" altLang="en-US" sz="44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全代码（次程序）</a:t>
            </a:r>
          </a:p>
          <a:p>
            <a:r>
              <a:rPr lang="en-US" altLang="zh-CN" sz="3300" b="1" dirty="0">
                <a:solidFill>
                  <a:schemeClr val="bg1"/>
                </a:solidFill>
              </a:rPr>
              <a:t>function </a:t>
            </a:r>
            <a:r>
              <a:rPr lang="en-US" altLang="zh-CN" sz="3300" b="1" dirty="0" err="1">
                <a:solidFill>
                  <a:schemeClr val="bg1"/>
                </a:solidFill>
              </a:rPr>
              <a:t>trad_char</a:t>
            </a:r>
            <a:r>
              <a:rPr lang="en-US" altLang="zh-CN" sz="3300" b="1" dirty="0">
                <a:solidFill>
                  <a:schemeClr val="bg1"/>
                </a:solidFill>
              </a:rPr>
              <a:t>=</a:t>
            </a:r>
            <a:r>
              <a:rPr lang="en-US" altLang="zh-CN" sz="3300" b="1" dirty="0" err="1">
                <a:solidFill>
                  <a:schemeClr val="bg1"/>
                </a:solidFill>
              </a:rPr>
              <a:t>Simplified_to_Traditiona_condition_sub</a:t>
            </a:r>
            <a:r>
              <a:rPr lang="en-US" altLang="zh-CN" sz="3300" b="1" dirty="0">
                <a:solidFill>
                  <a:schemeClr val="bg1"/>
                </a:solidFill>
              </a:rPr>
              <a:t>(</a:t>
            </a:r>
            <a:r>
              <a:rPr lang="en-US" altLang="zh-CN" sz="3300" b="1" dirty="0" err="1">
                <a:solidFill>
                  <a:schemeClr val="bg1"/>
                </a:solidFill>
              </a:rPr>
              <a:t>testchar,raw</a:t>
            </a:r>
            <a:r>
              <a:rPr lang="en-US" altLang="zh-CN" sz="3300" b="1" dirty="0">
                <a:solidFill>
                  <a:schemeClr val="bg1"/>
                </a:solidFill>
              </a:rPr>
              <a:t>)</a:t>
            </a:r>
          </a:p>
          <a:p>
            <a:r>
              <a:rPr lang="zh-CN" altLang="en-US" sz="3300" b="1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3300" b="1" dirty="0" err="1">
                <a:solidFill>
                  <a:schemeClr val="bg1"/>
                </a:solidFill>
              </a:rPr>
              <a:t>char_num</a:t>
            </a:r>
            <a:r>
              <a:rPr lang="en-US" altLang="zh-CN" sz="3300" b="1" dirty="0">
                <a:solidFill>
                  <a:schemeClr val="bg1"/>
                </a:solidFill>
              </a:rPr>
              <a:t>=length(raw(:,1));%</a:t>
            </a:r>
            <a:r>
              <a:rPr lang="zh-CN" altLang="en-US" sz="3300" b="1" dirty="0">
                <a:solidFill>
                  <a:schemeClr val="bg1"/>
                </a:solidFill>
              </a:rPr>
              <a:t>对应表长度</a:t>
            </a:r>
          </a:p>
          <a:p>
            <a:r>
              <a:rPr lang="en-US" altLang="zh-CN" sz="3300" b="1" dirty="0">
                <a:solidFill>
                  <a:schemeClr val="bg1"/>
                </a:solidFill>
              </a:rPr>
              <a:t>for </a:t>
            </a:r>
            <a:r>
              <a:rPr lang="en-US" altLang="zh-CN" sz="3300" b="1" dirty="0" err="1">
                <a:solidFill>
                  <a:schemeClr val="bg1"/>
                </a:solidFill>
              </a:rPr>
              <a:t>i</a:t>
            </a:r>
            <a:r>
              <a:rPr lang="en-US" altLang="zh-CN" sz="3300" b="1" dirty="0">
                <a:solidFill>
                  <a:schemeClr val="bg1"/>
                </a:solidFill>
              </a:rPr>
              <a:t>=1:char_num</a:t>
            </a:r>
          </a:p>
          <a:p>
            <a:r>
              <a:rPr lang="en-US" altLang="zh-CN" sz="3300" b="1" dirty="0">
                <a:solidFill>
                  <a:schemeClr val="bg1"/>
                </a:solidFill>
              </a:rPr>
              <a:t>    </a:t>
            </a:r>
            <a:r>
              <a:rPr lang="en-US" altLang="zh-CN" sz="3300" b="1" dirty="0" err="1">
                <a:solidFill>
                  <a:schemeClr val="bg1"/>
                </a:solidFill>
              </a:rPr>
              <a:t>campare</a:t>
            </a:r>
            <a:r>
              <a:rPr lang="en-US" altLang="zh-CN" sz="3300" b="1" dirty="0">
                <a:solidFill>
                  <a:schemeClr val="bg1"/>
                </a:solidFill>
              </a:rPr>
              <a:t>(</a:t>
            </a:r>
            <a:r>
              <a:rPr lang="en-US" altLang="zh-CN" sz="3300" b="1" dirty="0" err="1">
                <a:solidFill>
                  <a:schemeClr val="bg1"/>
                </a:solidFill>
              </a:rPr>
              <a:t>i</a:t>
            </a:r>
            <a:r>
              <a:rPr lang="en-US" altLang="zh-CN" sz="3300" b="1" dirty="0">
                <a:solidFill>
                  <a:schemeClr val="bg1"/>
                </a:solidFill>
              </a:rPr>
              <a:t>)=</a:t>
            </a:r>
            <a:r>
              <a:rPr lang="en-US" altLang="zh-CN" sz="3300" b="1" dirty="0" err="1">
                <a:solidFill>
                  <a:schemeClr val="bg1"/>
                </a:solidFill>
              </a:rPr>
              <a:t>strcmp</a:t>
            </a:r>
            <a:r>
              <a:rPr lang="en-US" altLang="zh-CN" sz="3300" b="1" dirty="0">
                <a:solidFill>
                  <a:schemeClr val="bg1"/>
                </a:solidFill>
              </a:rPr>
              <a:t>(</a:t>
            </a:r>
            <a:r>
              <a:rPr lang="en-US" altLang="zh-CN" sz="3300" b="1" dirty="0" err="1">
                <a:solidFill>
                  <a:schemeClr val="bg1"/>
                </a:solidFill>
              </a:rPr>
              <a:t>testchar,raw</a:t>
            </a:r>
            <a:r>
              <a:rPr lang="en-US" altLang="zh-CN" sz="3300" b="1" dirty="0">
                <a:solidFill>
                  <a:schemeClr val="bg1"/>
                </a:solidFill>
              </a:rPr>
              <a:t>(i,3));%</a:t>
            </a:r>
            <a:r>
              <a:rPr lang="zh-CN" altLang="en-US" sz="3300" b="1" dirty="0">
                <a:solidFill>
                  <a:schemeClr val="bg1"/>
                </a:solidFill>
              </a:rPr>
              <a:t>逐个匹配</a:t>
            </a:r>
          </a:p>
          <a:p>
            <a:r>
              <a:rPr lang="en-US" altLang="zh-CN" sz="3300" b="1" dirty="0">
                <a:solidFill>
                  <a:schemeClr val="bg1"/>
                </a:solidFill>
              </a:rPr>
              <a:t>end</a:t>
            </a:r>
          </a:p>
          <a:p>
            <a:r>
              <a:rPr lang="en-US" altLang="zh-CN" sz="3300" b="1" dirty="0">
                <a:solidFill>
                  <a:schemeClr val="bg1"/>
                </a:solidFill>
              </a:rPr>
              <a:t>index=find(</a:t>
            </a:r>
            <a:r>
              <a:rPr lang="en-US" altLang="zh-CN" sz="3300" b="1" dirty="0" err="1">
                <a:solidFill>
                  <a:schemeClr val="bg1"/>
                </a:solidFill>
              </a:rPr>
              <a:t>campare</a:t>
            </a:r>
            <a:r>
              <a:rPr lang="en-US" altLang="zh-CN" sz="3300" b="1" dirty="0">
                <a:solidFill>
                  <a:schemeClr val="bg1"/>
                </a:solidFill>
              </a:rPr>
              <a:t>==1);%</a:t>
            </a:r>
            <a:r>
              <a:rPr lang="zh-CN" altLang="en-US" sz="3300" b="1" dirty="0">
                <a:solidFill>
                  <a:schemeClr val="bg1"/>
                </a:solidFill>
              </a:rPr>
              <a:t>匹配行</a:t>
            </a:r>
          </a:p>
          <a:p>
            <a:r>
              <a:rPr lang="en-US" altLang="zh-CN" sz="3300" b="1" dirty="0">
                <a:solidFill>
                  <a:schemeClr val="bg1"/>
                </a:solidFill>
              </a:rPr>
              <a:t>if </a:t>
            </a:r>
            <a:r>
              <a:rPr lang="en-US" altLang="zh-CN" sz="3300" b="1" dirty="0" err="1">
                <a:solidFill>
                  <a:schemeClr val="bg1"/>
                </a:solidFill>
              </a:rPr>
              <a:t>isempty</a:t>
            </a:r>
            <a:r>
              <a:rPr lang="en-US" altLang="zh-CN" sz="3300" b="1" dirty="0">
                <a:solidFill>
                  <a:schemeClr val="bg1"/>
                </a:solidFill>
              </a:rPr>
              <a:t>(index)==1</a:t>
            </a:r>
          </a:p>
          <a:p>
            <a:r>
              <a:rPr lang="en-US" altLang="zh-CN" sz="3300" b="1" dirty="0">
                <a:solidFill>
                  <a:schemeClr val="bg1"/>
                </a:solidFill>
              </a:rPr>
              <a:t>   </a:t>
            </a:r>
            <a:r>
              <a:rPr lang="en-US" altLang="zh-CN" sz="3300" b="1" dirty="0" err="1">
                <a:solidFill>
                  <a:schemeClr val="bg1"/>
                </a:solidFill>
              </a:rPr>
              <a:t>tradchar</a:t>
            </a:r>
            <a:r>
              <a:rPr lang="en-US" altLang="zh-CN" sz="3300" b="1" dirty="0">
                <a:solidFill>
                  <a:schemeClr val="bg1"/>
                </a:solidFill>
              </a:rPr>
              <a:t>=</a:t>
            </a:r>
            <a:r>
              <a:rPr lang="en-US" altLang="zh-CN" sz="3300" b="1" dirty="0" err="1">
                <a:solidFill>
                  <a:schemeClr val="bg1"/>
                </a:solidFill>
              </a:rPr>
              <a:t>testchar</a:t>
            </a:r>
            <a:r>
              <a:rPr lang="en-US" altLang="zh-CN" sz="3300" b="1" dirty="0">
                <a:solidFill>
                  <a:schemeClr val="bg1"/>
                </a:solidFill>
              </a:rPr>
              <a:t>;%</a:t>
            </a:r>
            <a:r>
              <a:rPr lang="zh-CN" altLang="en-US" sz="3300" b="1" dirty="0">
                <a:solidFill>
                  <a:schemeClr val="bg1"/>
                </a:solidFill>
              </a:rPr>
              <a:t>繁体字与</a:t>
            </a:r>
            <a:r>
              <a:rPr lang="en-US" altLang="zh-CN" sz="3300" b="1" dirty="0" err="1">
                <a:solidFill>
                  <a:schemeClr val="bg1"/>
                </a:solidFill>
              </a:rPr>
              <a:t>testchar</a:t>
            </a:r>
            <a:r>
              <a:rPr lang="zh-CN" altLang="en-US" sz="3300" b="1" dirty="0">
                <a:solidFill>
                  <a:schemeClr val="bg1"/>
                </a:solidFill>
              </a:rPr>
              <a:t>相同，与上一句选一个。</a:t>
            </a:r>
          </a:p>
          <a:p>
            <a:r>
              <a:rPr lang="en-US" altLang="zh-CN" sz="3300" b="1" dirty="0">
                <a:solidFill>
                  <a:schemeClr val="bg1"/>
                </a:solidFill>
              </a:rPr>
              <a:t>else</a:t>
            </a:r>
          </a:p>
          <a:p>
            <a:r>
              <a:rPr lang="en-US" altLang="zh-CN" sz="3300" b="1" dirty="0">
                <a:solidFill>
                  <a:schemeClr val="bg1"/>
                </a:solidFill>
              </a:rPr>
              <a:t>    </a:t>
            </a:r>
            <a:r>
              <a:rPr lang="en-US" altLang="zh-CN" sz="3300" b="1" dirty="0" err="1">
                <a:solidFill>
                  <a:schemeClr val="bg1"/>
                </a:solidFill>
              </a:rPr>
              <a:t>tradchar</a:t>
            </a:r>
            <a:r>
              <a:rPr lang="en-US" altLang="zh-CN" sz="3300" b="1" dirty="0">
                <a:solidFill>
                  <a:schemeClr val="bg1"/>
                </a:solidFill>
              </a:rPr>
              <a:t>=raw(index,4);%</a:t>
            </a:r>
            <a:r>
              <a:rPr lang="zh-CN" altLang="en-US" sz="3300" b="1" dirty="0">
                <a:solidFill>
                  <a:schemeClr val="bg1"/>
                </a:solidFill>
              </a:rPr>
              <a:t>匹配繁体字</a:t>
            </a:r>
          </a:p>
          <a:p>
            <a:r>
              <a:rPr lang="en-US" altLang="zh-CN" sz="3300" b="1" dirty="0">
                <a:solidFill>
                  <a:schemeClr val="bg1"/>
                </a:solidFill>
              </a:rPr>
              <a:t>end</a:t>
            </a:r>
          </a:p>
          <a:p>
            <a:r>
              <a:rPr lang="zh-CN" altLang="en-US" sz="3300" b="1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3300" b="1" dirty="0" err="1">
                <a:solidFill>
                  <a:schemeClr val="bg1"/>
                </a:solidFill>
              </a:rPr>
              <a:t>trad_char</a:t>
            </a:r>
            <a:r>
              <a:rPr lang="en-US" altLang="zh-CN" sz="3300" b="1" dirty="0">
                <a:solidFill>
                  <a:schemeClr val="bg1"/>
                </a:solidFill>
              </a:rPr>
              <a:t>=</a:t>
            </a:r>
            <a:r>
              <a:rPr lang="en-US" altLang="zh-CN" sz="3300" b="1" dirty="0" err="1">
                <a:solidFill>
                  <a:schemeClr val="bg1"/>
                </a:solidFill>
              </a:rPr>
              <a:t>tradchar</a:t>
            </a:r>
            <a:r>
              <a:rPr lang="en-US" altLang="zh-CN" sz="3300" b="1" dirty="0">
                <a:solidFill>
                  <a:schemeClr val="bg1"/>
                </a:solidFill>
              </a:rPr>
              <a:t>(1,1);</a:t>
            </a:r>
          </a:p>
          <a:p>
            <a:r>
              <a:rPr lang="zh-CN" altLang="en-US" sz="3300" b="1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3300" b="1" dirty="0">
                <a:solidFill>
                  <a:schemeClr val="bg1"/>
                </a:solidFill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 dir="r"/>
      </p:transition>
    </mc:Choice>
    <mc:Fallback xmlns="">
      <p:transition spd="slow">
        <p:pull dir="r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50315" y="151765"/>
            <a:ext cx="10798810" cy="6619240"/>
          </a:xfrm>
          <a:prstGeom prst="rect">
            <a:avLst/>
          </a:prstGeom>
          <a:solidFill>
            <a:schemeClr val="lt1">
              <a:alpha val="2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0"/>
          <p:cNvSpPr txBox="1"/>
          <p:nvPr/>
        </p:nvSpPr>
        <p:spPr>
          <a:xfrm>
            <a:off x="1315085" y="151765"/>
            <a:ext cx="10734040" cy="6618605"/>
          </a:xfrm>
          <a:prstGeom prst="rect">
            <a:avLst/>
          </a:prstGeom>
          <a:noFill/>
        </p:spPr>
        <p:txBody>
          <a:bodyPr wrap="square">
            <a:normAutofit fontScale="7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anose="05000000000000000000" charset="0"/>
              <a:buChar char="Ø"/>
            </a:pPr>
            <a:r>
              <a:rPr lang="zh-CN" altLang="en-US" sz="44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全代码（主程序）</a:t>
            </a:r>
            <a:endParaRPr lang="en-US" altLang="zh-CN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[num text raw]=</a:t>
            </a:r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xlsread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('Simplified_Traditional.xlsx');%</a:t>
            </a:r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读对照表</a:t>
            </a:r>
          </a:p>
          <a:p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 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f=</a:t>
            </a:r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fopen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('11.txt','rt');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txt=</a:t>
            </a:r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fread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(f,'*char');</a:t>
            </a:r>
          </a:p>
          <a:p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=length(txt);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y=[];</a:t>
            </a:r>
          </a:p>
          <a:p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 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for </a:t>
            </a:r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=1:len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    x{</a:t>
            </a:r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}=</a:t>
            </a:r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Simplified_to_Traditiona_condition_sub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(txt(</a:t>
            </a:r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),raw); 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    y=[</a:t>
            </a:r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y,x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{</a:t>
            </a:r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}];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end</a:t>
            </a:r>
          </a:p>
          <a:p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txt_f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=</a:t>
            </a:r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strjoin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(y,'')</a:t>
            </a:r>
          </a:p>
          <a:p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 </a:t>
            </a:r>
          </a:p>
          <a:p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txtsave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=</a:t>
            </a:r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fopen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('</a:t>
            </a:r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繁体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txt','wt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')</a:t>
            </a:r>
          </a:p>
          <a:p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fprintf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4400" b="1" dirty="0" err="1">
                <a:solidFill>
                  <a:schemeClr val="bg1"/>
                </a:solidFill>
                <a:latin typeface="+mn-ea"/>
              </a:rPr>
              <a:t>txtsave,'%s',txt_f</a:t>
            </a:r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685800" indent="-685800" algn="l">
              <a:buFont typeface="Wingdings" panose="05000000000000000000" charset="0"/>
              <a:buChar char="Ø"/>
            </a:pPr>
            <a:endParaRPr lang="zh-CN" altLang="en-US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 dir="r"/>
      </p:transition>
    </mc:Choice>
    <mc:Fallback xmlns="">
      <p:transition spd="slow">
        <p:pull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382696" y="1344838"/>
            <a:ext cx="4148733" cy="3439427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zh-CN" sz="3600" b="1" dirty="0">
                <a:latin typeface="+mn-ea"/>
                <a:sym typeface="Arial" panose="020B0604020202020204" pitchFamily="34" charset="0"/>
              </a:rPr>
              <a:t>单字繁简转换</a:t>
            </a:r>
          </a:p>
          <a:p>
            <a:pPr marL="0" lvl="1" indent="-571500" algn="ctr">
              <a:buFont typeface="Wingdings" panose="05000000000000000000" charset="0"/>
              <a:buChar char="Ø"/>
            </a:pPr>
            <a:r>
              <a:rPr lang="zh-CN" altLang="en-US" sz="3600" b="1" dirty="0">
                <a:latin typeface="+mn-ea"/>
                <a:sym typeface="Arial" panose="020B0604020202020204" pitchFamily="34" charset="0"/>
              </a:rPr>
              <a:t>一对一</a:t>
            </a:r>
            <a:endParaRPr lang="en-US" altLang="zh-CN" sz="3600" b="1" dirty="0">
              <a:latin typeface="+mn-ea"/>
              <a:sym typeface="Arial" panose="020B0604020202020204" pitchFamily="34" charset="0"/>
            </a:endParaRPr>
          </a:p>
          <a:p>
            <a:pPr marL="0" lvl="1" indent="-571500" algn="ctr">
              <a:buFont typeface="Wingdings" panose="05000000000000000000" charset="0"/>
              <a:buChar char="Ø"/>
            </a:pPr>
            <a:r>
              <a:rPr lang="zh-CN" sz="3600" b="1" dirty="0">
                <a:latin typeface="+mn-ea"/>
                <a:sym typeface="Arial" panose="020B0604020202020204" pitchFamily="34" charset="0"/>
              </a:rPr>
              <a:t>多对一</a:t>
            </a:r>
            <a:endParaRPr lang="en-US" altLang="zh-CN" sz="3600" b="1" dirty="0">
              <a:latin typeface="+mn-ea"/>
              <a:sym typeface="Arial" panose="020B0604020202020204" pitchFamily="34" charset="0"/>
            </a:endParaRPr>
          </a:p>
          <a:p>
            <a:pPr indent="-571500" algn="ctr">
              <a:buFont typeface="Wingdings" panose="05000000000000000000" charset="0"/>
              <a:buChar char="Ø"/>
            </a:pPr>
            <a:r>
              <a:rPr lang="zh-CN" altLang="en-US" sz="3600" b="1" dirty="0">
                <a:latin typeface="+mn-ea"/>
              </a:rPr>
              <a:t>多字繁简转换</a:t>
            </a:r>
            <a:endParaRPr lang="zh-CN" sz="3600" b="1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723765" y="285433"/>
            <a:ext cx="29229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Summary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734695" y="562610"/>
            <a:ext cx="4320000" cy="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7244080" y="509905"/>
            <a:ext cx="4320000" cy="3175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3">
            <a:extLst>
              <a:ext uri="{FF2B5EF4-FFF2-40B4-BE49-F238E27FC236}">
                <a16:creationId xmlns:a16="http://schemas.microsoft.com/office/drawing/2014/main" id="{F66B5E06-7B08-421D-9686-48D618B0F238}"/>
              </a:ext>
            </a:extLst>
          </p:cNvPr>
          <p:cNvSpPr/>
          <p:nvPr/>
        </p:nvSpPr>
        <p:spPr>
          <a:xfrm>
            <a:off x="7053580" y="1344838"/>
            <a:ext cx="4148733" cy="3439427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zh-CN" altLang="en-US" sz="3600" b="1" dirty="0">
                <a:latin typeface="+mn-ea"/>
                <a:sym typeface="Arial" panose="020B0604020202020204" pitchFamily="34" charset="0"/>
              </a:rPr>
              <a:t>匹配</a:t>
            </a:r>
            <a:endParaRPr lang="en-US" altLang="zh-CN" sz="3600" b="1" dirty="0">
              <a:latin typeface="+mn-ea"/>
              <a:sym typeface="Arial" panose="020B0604020202020204" pitchFamily="34" charset="0"/>
            </a:endParaRPr>
          </a:p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zh-CN" altLang="en-US" sz="3600" b="1" dirty="0">
                <a:latin typeface="+mn-ea"/>
                <a:sym typeface="Arial" panose="020B0604020202020204" pitchFamily="34" charset="0"/>
              </a:rPr>
              <a:t>条件</a:t>
            </a:r>
            <a:endParaRPr lang="zh-CN" sz="3600" b="1" dirty="0"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4" grpId="1" animBg="1"/>
      <p:bldP spid="8" grpId="0" bldLvl="0" animBg="1"/>
      <p:bldP spid="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47737" y="3361312"/>
            <a:ext cx="508329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54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2022</a:t>
            </a:r>
            <a:endParaRPr lang="en-US" altLang="zh-CN" sz="5400" b="1" spc="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6892" y="1432559"/>
            <a:ext cx="4241800" cy="1737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</a:p>
        </p:txBody>
      </p:sp>
    </p:spTree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65505" y="2061004"/>
            <a:ext cx="5431790" cy="713740"/>
            <a:chOff x="4382979" y="1504678"/>
            <a:chExt cx="3352605" cy="323075"/>
          </a:xfrm>
        </p:grpSpPr>
        <p:sp>
          <p:nvSpPr>
            <p:cNvPr id="3" name="Hexagon 5"/>
            <p:cNvSpPr/>
            <p:nvPr/>
          </p:nvSpPr>
          <p:spPr bwMode="auto">
            <a:xfrm>
              <a:off x="4382979" y="1505932"/>
              <a:ext cx="373312" cy="32182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no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4" name="Hexagon 13"/>
            <p:cNvSpPr/>
            <p:nvPr/>
          </p:nvSpPr>
          <p:spPr bwMode="auto">
            <a:xfrm>
              <a:off x="4850312" y="1504678"/>
              <a:ext cx="2885272" cy="323075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121920" tIns="60960" rIns="121920" bIns="60960" anchor="ctr" anchorCtr="1" forceAA="0" compatLnSpc="1">
              <a:noAutofit/>
            </a:bodyPr>
            <a:lstStyle/>
            <a:p>
              <a:pPr marL="0" marR="0" lvl="0" indent="0" algn="l" defTabSz="12192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单字繁转简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5505" y="3054779"/>
            <a:ext cx="5431790" cy="713740"/>
            <a:chOff x="4382979" y="2088714"/>
            <a:chExt cx="3352605" cy="323075"/>
          </a:xfrm>
        </p:grpSpPr>
        <p:sp>
          <p:nvSpPr>
            <p:cNvPr id="6" name="Hexagon 6"/>
            <p:cNvSpPr/>
            <p:nvPr/>
          </p:nvSpPr>
          <p:spPr bwMode="auto">
            <a:xfrm>
              <a:off x="4382979" y="2088714"/>
              <a:ext cx="373312" cy="32182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no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7" name="Hexagon 14"/>
            <p:cNvSpPr/>
            <p:nvPr/>
          </p:nvSpPr>
          <p:spPr bwMode="auto">
            <a:xfrm>
              <a:off x="4850312" y="2088714"/>
              <a:ext cx="2885272" cy="323075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121920" tIns="60960" rIns="121920" bIns="60960" anchor="ctr" anchorCtr="1" forceAA="0" compatLnSpc="1">
              <a:noAutofit/>
            </a:bodyPr>
            <a:lstStyle/>
            <a:p>
              <a:pPr lvl="0" algn="ctr" defTabSz="1219200">
                <a:lnSpc>
                  <a:spcPct val="120000"/>
                </a:lnSpc>
                <a:defRPr/>
              </a:pPr>
              <a:r>
                <a:rPr lang="zh-CN" altLang="en-US" sz="4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单字简转繁</a:t>
              </a:r>
              <a:endParaRPr lang="zh-CN" altLang="en-US" sz="4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8"/>
          <p:cNvGrpSpPr/>
          <p:nvPr/>
        </p:nvGrpSpPr>
        <p:grpSpPr>
          <a:xfrm>
            <a:off x="6461073" y="1870740"/>
            <a:ext cx="2807020" cy="3129857"/>
            <a:chOff x="4693878" y="-802178"/>
            <a:chExt cx="2807022" cy="3129860"/>
          </a:xfrm>
        </p:grpSpPr>
        <p:sp>
          <p:nvSpPr>
            <p:cNvPr id="15" name="Freeform: Shape 25"/>
            <p:cNvSpPr/>
            <p:nvPr/>
          </p:nvSpPr>
          <p:spPr>
            <a:xfrm>
              <a:off x="4693878" y="-802178"/>
              <a:ext cx="2807022" cy="312986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Freeform: Shape 24"/>
            <p:cNvSpPr/>
            <p:nvPr/>
          </p:nvSpPr>
          <p:spPr>
            <a:xfrm>
              <a:off x="5081623" y="-368288"/>
              <a:ext cx="2028752" cy="226208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Freeform: Shape 19"/>
            <p:cNvSpPr/>
            <p:nvPr/>
          </p:nvSpPr>
          <p:spPr>
            <a:xfrm>
              <a:off x="5411924" y="0"/>
              <a:ext cx="1368152" cy="1525504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/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" name="Group 20"/>
            <p:cNvGrpSpPr/>
            <p:nvPr/>
          </p:nvGrpSpPr>
          <p:grpSpPr>
            <a:xfrm>
              <a:off x="5337811" y="126843"/>
              <a:ext cx="1525906" cy="1101091"/>
              <a:chOff x="5342543" y="123862"/>
              <a:chExt cx="1525906" cy="1101091"/>
            </a:xfrm>
          </p:grpSpPr>
          <p:sp>
            <p:nvSpPr>
              <p:cNvPr id="20" name="Freeform: Shape 22"/>
              <p:cNvSpPr>
                <a:spLocks noChangeAspect="1"/>
              </p:cNvSpPr>
              <p:nvPr/>
            </p:nvSpPr>
            <p:spPr bwMode="auto">
              <a:xfrm>
                <a:off x="5816888" y="123862"/>
                <a:ext cx="567690" cy="567691"/>
              </a:xfrm>
              <a:custGeom>
                <a:avLst/>
                <a:gdLst>
                  <a:gd name="connsiteX0" fmla="*/ 158750 w 508000"/>
                  <a:gd name="connsiteY0" fmla="*/ 345281 h 508000"/>
                  <a:gd name="connsiteX1" fmla="*/ 158750 w 508000"/>
                  <a:gd name="connsiteY1" fmla="*/ 377031 h 508000"/>
                  <a:gd name="connsiteX2" fmla="*/ 349250 w 508000"/>
                  <a:gd name="connsiteY2" fmla="*/ 377031 h 508000"/>
                  <a:gd name="connsiteX3" fmla="*/ 349250 w 508000"/>
                  <a:gd name="connsiteY3" fmla="*/ 345281 h 508000"/>
                  <a:gd name="connsiteX4" fmla="*/ 99219 w 508000"/>
                  <a:gd name="connsiteY4" fmla="*/ 257969 h 508000"/>
                  <a:gd name="connsiteX5" fmla="*/ 416719 w 508000"/>
                  <a:gd name="connsiteY5" fmla="*/ 257969 h 508000"/>
                  <a:gd name="connsiteX6" fmla="*/ 416719 w 508000"/>
                  <a:gd name="connsiteY6" fmla="*/ 285750 h 508000"/>
                  <a:gd name="connsiteX7" fmla="*/ 99219 w 508000"/>
                  <a:gd name="connsiteY7" fmla="*/ 285750 h 508000"/>
                  <a:gd name="connsiteX8" fmla="*/ 99219 w 508000"/>
                  <a:gd name="connsiteY8" fmla="*/ 186531 h 508000"/>
                  <a:gd name="connsiteX9" fmla="*/ 416719 w 508000"/>
                  <a:gd name="connsiteY9" fmla="*/ 186531 h 508000"/>
                  <a:gd name="connsiteX10" fmla="*/ 416719 w 508000"/>
                  <a:gd name="connsiteY10" fmla="*/ 218281 h 508000"/>
                  <a:gd name="connsiteX11" fmla="*/ 99219 w 508000"/>
                  <a:gd name="connsiteY11" fmla="*/ 218281 h 508000"/>
                  <a:gd name="connsiteX12" fmla="*/ 130969 w 508000"/>
                  <a:gd name="connsiteY12" fmla="*/ 127000 h 508000"/>
                  <a:gd name="connsiteX13" fmla="*/ 377032 w 508000"/>
                  <a:gd name="connsiteY13" fmla="*/ 127000 h 508000"/>
                  <a:gd name="connsiteX14" fmla="*/ 377032 w 508000"/>
                  <a:gd name="connsiteY14" fmla="*/ 158750 h 508000"/>
                  <a:gd name="connsiteX15" fmla="*/ 130969 w 508000"/>
                  <a:gd name="connsiteY15" fmla="*/ 158750 h 508000"/>
                  <a:gd name="connsiteX16" fmla="*/ 130969 w 508000"/>
                  <a:gd name="connsiteY16" fmla="*/ 59531 h 508000"/>
                  <a:gd name="connsiteX17" fmla="*/ 377032 w 508000"/>
                  <a:gd name="connsiteY17" fmla="*/ 59531 h 508000"/>
                  <a:gd name="connsiteX18" fmla="*/ 377032 w 508000"/>
                  <a:gd name="connsiteY18" fmla="*/ 99219 h 508000"/>
                  <a:gd name="connsiteX19" fmla="*/ 130969 w 508000"/>
                  <a:gd name="connsiteY19" fmla="*/ 99219 h 508000"/>
                  <a:gd name="connsiteX20" fmla="*/ 99219 w 508000"/>
                  <a:gd name="connsiteY20" fmla="*/ 27781 h 508000"/>
                  <a:gd name="connsiteX21" fmla="*/ 31750 w 508000"/>
                  <a:gd name="connsiteY21" fmla="*/ 317500 h 508000"/>
                  <a:gd name="connsiteX22" fmla="*/ 480219 w 508000"/>
                  <a:gd name="connsiteY22" fmla="*/ 317500 h 508000"/>
                  <a:gd name="connsiteX23" fmla="*/ 416719 w 508000"/>
                  <a:gd name="connsiteY23" fmla="*/ 27781 h 508000"/>
                  <a:gd name="connsiteX24" fmla="*/ 59531 w 508000"/>
                  <a:gd name="connsiteY24" fmla="*/ 0 h 508000"/>
                  <a:gd name="connsiteX25" fmla="*/ 448469 w 508000"/>
                  <a:gd name="connsiteY25" fmla="*/ 0 h 508000"/>
                  <a:gd name="connsiteX26" fmla="*/ 508000 w 508000"/>
                  <a:gd name="connsiteY26" fmla="*/ 317500 h 508000"/>
                  <a:gd name="connsiteX27" fmla="*/ 480219 w 508000"/>
                  <a:gd name="connsiteY27" fmla="*/ 508000 h 508000"/>
                  <a:gd name="connsiteX28" fmla="*/ 31750 w 508000"/>
                  <a:gd name="connsiteY28" fmla="*/ 508000 h 508000"/>
                  <a:gd name="connsiteX29" fmla="*/ 0 w 508000"/>
                  <a:gd name="connsiteY29" fmla="*/ 31750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08000" h="508000">
                    <a:moveTo>
                      <a:pt x="158750" y="345281"/>
                    </a:moveTo>
                    <a:lnTo>
                      <a:pt x="158750" y="377031"/>
                    </a:lnTo>
                    <a:lnTo>
                      <a:pt x="349250" y="377031"/>
                    </a:lnTo>
                    <a:lnTo>
                      <a:pt x="349250" y="345281"/>
                    </a:lnTo>
                    <a:close/>
                    <a:moveTo>
                      <a:pt x="99219" y="257969"/>
                    </a:moveTo>
                    <a:lnTo>
                      <a:pt x="416719" y="257969"/>
                    </a:lnTo>
                    <a:lnTo>
                      <a:pt x="416719" y="285750"/>
                    </a:lnTo>
                    <a:lnTo>
                      <a:pt x="99219" y="285750"/>
                    </a:lnTo>
                    <a:close/>
                    <a:moveTo>
                      <a:pt x="99219" y="186531"/>
                    </a:moveTo>
                    <a:lnTo>
                      <a:pt x="416719" y="186531"/>
                    </a:lnTo>
                    <a:lnTo>
                      <a:pt x="416719" y="218281"/>
                    </a:lnTo>
                    <a:lnTo>
                      <a:pt x="99219" y="218281"/>
                    </a:lnTo>
                    <a:close/>
                    <a:moveTo>
                      <a:pt x="130969" y="127000"/>
                    </a:moveTo>
                    <a:lnTo>
                      <a:pt x="377032" y="127000"/>
                    </a:lnTo>
                    <a:lnTo>
                      <a:pt x="377032" y="158750"/>
                    </a:lnTo>
                    <a:lnTo>
                      <a:pt x="130969" y="158750"/>
                    </a:lnTo>
                    <a:close/>
                    <a:moveTo>
                      <a:pt x="130969" y="59531"/>
                    </a:moveTo>
                    <a:lnTo>
                      <a:pt x="377032" y="59531"/>
                    </a:lnTo>
                    <a:lnTo>
                      <a:pt x="377032" y="99219"/>
                    </a:lnTo>
                    <a:lnTo>
                      <a:pt x="130969" y="99219"/>
                    </a:lnTo>
                    <a:close/>
                    <a:moveTo>
                      <a:pt x="99219" y="27781"/>
                    </a:moveTo>
                    <a:lnTo>
                      <a:pt x="31750" y="317500"/>
                    </a:lnTo>
                    <a:lnTo>
                      <a:pt x="480219" y="317500"/>
                    </a:lnTo>
                    <a:lnTo>
                      <a:pt x="416719" y="27781"/>
                    </a:lnTo>
                    <a:close/>
                    <a:moveTo>
                      <a:pt x="59531" y="0"/>
                    </a:moveTo>
                    <a:lnTo>
                      <a:pt x="448469" y="0"/>
                    </a:lnTo>
                    <a:lnTo>
                      <a:pt x="508000" y="317500"/>
                    </a:lnTo>
                    <a:lnTo>
                      <a:pt x="480219" y="508000"/>
                    </a:lnTo>
                    <a:lnTo>
                      <a:pt x="31750" y="508000"/>
                    </a:lnTo>
                    <a:lnTo>
                      <a:pt x="0" y="3175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Box 23"/>
              <p:cNvSpPr txBox="1"/>
              <p:nvPr/>
            </p:nvSpPr>
            <p:spPr>
              <a:xfrm>
                <a:off x="5342543" y="883958"/>
                <a:ext cx="1525906" cy="34099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4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  纲</a:t>
                </a: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DEFBA1A-C7E8-4A78-AC09-D276B12B31A3}"/>
              </a:ext>
            </a:extLst>
          </p:cNvPr>
          <p:cNvGrpSpPr/>
          <p:nvPr/>
        </p:nvGrpSpPr>
        <p:grpSpPr>
          <a:xfrm>
            <a:off x="864870" y="4045784"/>
            <a:ext cx="5431790" cy="713740"/>
            <a:chOff x="4382979" y="1504678"/>
            <a:chExt cx="3352605" cy="323075"/>
          </a:xfrm>
        </p:grpSpPr>
        <p:sp>
          <p:nvSpPr>
            <p:cNvPr id="22" name="Hexagon 5">
              <a:extLst>
                <a:ext uri="{FF2B5EF4-FFF2-40B4-BE49-F238E27FC236}">
                  <a16:creationId xmlns:a16="http://schemas.microsoft.com/office/drawing/2014/main" id="{B176C354-6ED0-4E9A-8094-07CCFC84AA12}"/>
                </a:ext>
              </a:extLst>
            </p:cNvPr>
            <p:cNvSpPr/>
            <p:nvPr/>
          </p:nvSpPr>
          <p:spPr bwMode="auto">
            <a:xfrm>
              <a:off x="4382979" y="1505932"/>
              <a:ext cx="373312" cy="32182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no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23" name="Hexagon 13">
              <a:extLst>
                <a:ext uri="{FF2B5EF4-FFF2-40B4-BE49-F238E27FC236}">
                  <a16:creationId xmlns:a16="http://schemas.microsoft.com/office/drawing/2014/main" id="{A8A32F59-DFED-428A-BCBC-501201F5B28C}"/>
                </a:ext>
              </a:extLst>
            </p:cNvPr>
            <p:cNvSpPr/>
            <p:nvPr/>
          </p:nvSpPr>
          <p:spPr bwMode="auto">
            <a:xfrm>
              <a:off x="4850312" y="1504678"/>
              <a:ext cx="2885272" cy="323075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121920" tIns="60960" rIns="121920" bIns="60960" anchor="ctr" anchorCtr="1" forceAA="0" compatLnSpc="1">
              <a:noAutofit/>
            </a:bodyPr>
            <a:lstStyle/>
            <a:p>
              <a:pPr marL="0" marR="0" lvl="0" indent="0" algn="l" defTabSz="12192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多字繁简转换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1145652" y="1051590"/>
            <a:ext cx="2807020" cy="3129857"/>
            <a:chOff x="4693878" y="-802178"/>
            <a:chExt cx="2807022" cy="3129860"/>
          </a:xfrm>
        </p:grpSpPr>
        <p:sp>
          <p:nvSpPr>
            <p:cNvPr id="3" name="Freeform: Shape 25"/>
            <p:cNvSpPr/>
            <p:nvPr/>
          </p:nvSpPr>
          <p:spPr>
            <a:xfrm>
              <a:off x="4693878" y="-802178"/>
              <a:ext cx="2807022" cy="312986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Freeform: Shape 24"/>
            <p:cNvSpPr/>
            <p:nvPr/>
          </p:nvSpPr>
          <p:spPr>
            <a:xfrm>
              <a:off x="5081623" y="-368288"/>
              <a:ext cx="2028752" cy="226208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Freeform: Shape 19"/>
            <p:cNvSpPr/>
            <p:nvPr/>
          </p:nvSpPr>
          <p:spPr>
            <a:xfrm>
              <a:off x="5411924" y="0"/>
              <a:ext cx="1368152" cy="1525504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/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sz="6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Rectangle 27"/>
          <p:cNvSpPr/>
          <p:nvPr/>
        </p:nvSpPr>
        <p:spPr>
          <a:xfrm>
            <a:off x="638026" y="4209736"/>
            <a:ext cx="3822272" cy="734493"/>
          </a:xfrm>
          <a:prstGeom prst="rect">
            <a:avLst/>
          </a:prstGeom>
        </p:spPr>
        <p:txBody>
          <a:bodyPr wrap="none" lIns="192000" tIns="0" rIns="192000" bIns="0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单字</a:t>
            </a:r>
            <a:r>
              <a:rPr 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繁转简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647190" y="2098040"/>
            <a:ext cx="2417445" cy="1898015"/>
            <a:chOff x="676275" y="1709058"/>
            <a:chExt cx="1543050" cy="1105719"/>
          </a:xfrm>
        </p:grpSpPr>
        <p:sp>
          <p:nvSpPr>
            <p:cNvPr id="30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400" b="1">
                  <a:solidFill>
                    <a:schemeClr val="bg1"/>
                  </a:solidFill>
                  <a:cs typeface="+mn-ea"/>
                  <a:sym typeface="+mn-lt"/>
                </a:rPr>
                <a:t>思路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92370" y="2098040"/>
            <a:ext cx="2417445" cy="1898015"/>
            <a:chOff x="676275" y="1709058"/>
            <a:chExt cx="1543050" cy="1105719"/>
          </a:xfrm>
        </p:grpSpPr>
        <p:sp>
          <p:nvSpPr>
            <p:cNvPr id="3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400" b="1">
                  <a:solidFill>
                    <a:schemeClr val="bg1"/>
                  </a:solidFill>
                  <a:cs typeface="+mn-ea"/>
                  <a:sym typeface="+mn-lt"/>
                </a:rPr>
                <a:t>编程实现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37550" y="2098040"/>
            <a:ext cx="2417445" cy="1898015"/>
            <a:chOff x="676275" y="1709058"/>
            <a:chExt cx="1543050" cy="1105719"/>
          </a:xfrm>
        </p:grpSpPr>
        <p:sp>
          <p:nvSpPr>
            <p:cNvPr id="4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400" b="1">
                  <a:solidFill>
                    <a:schemeClr val="bg1"/>
                  </a:solidFill>
                  <a:cs typeface="+mn-ea"/>
                  <a:sym typeface="+mn-lt"/>
                </a:rPr>
                <a:t>新问题</a:t>
              </a:r>
            </a:p>
          </p:txBody>
        </p: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887595" y="2266950"/>
            <a:ext cx="2417445" cy="1898015"/>
            <a:chOff x="676275" y="1709058"/>
            <a:chExt cx="1543050" cy="1105719"/>
          </a:xfrm>
        </p:grpSpPr>
        <p:sp>
          <p:nvSpPr>
            <p:cNvPr id="30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400" b="1">
                  <a:solidFill>
                    <a:schemeClr val="bg1"/>
                  </a:solidFill>
                  <a:cs typeface="+mn-ea"/>
                  <a:sym typeface="+mn-lt"/>
                </a:rPr>
                <a:t>思路</a:t>
              </a:r>
            </a:p>
          </p:txBody>
        </p: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3"/>
          <p:cNvSpPr/>
          <p:nvPr/>
        </p:nvSpPr>
        <p:spPr>
          <a:xfrm>
            <a:off x="1121410" y="419735"/>
            <a:ext cx="2936240" cy="1297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65" y="21600"/>
                </a:moveTo>
                <a:cubicBezTo>
                  <a:pt x="15986" y="21600"/>
                  <a:pt x="16105" y="21513"/>
                  <a:pt x="16210" y="21347"/>
                </a:cubicBezTo>
                <a:lnTo>
                  <a:pt x="21600" y="10793"/>
                </a:lnTo>
                <a:lnTo>
                  <a:pt x="16208" y="237"/>
                </a:lnTo>
                <a:cubicBezTo>
                  <a:pt x="16110" y="83"/>
                  <a:pt x="15996" y="0"/>
                  <a:pt x="15880" y="0"/>
                </a:cubicBezTo>
                <a:cubicBezTo>
                  <a:pt x="15616" y="0"/>
                  <a:pt x="15391" y="416"/>
                  <a:pt x="15377" y="920"/>
                </a:cubicBezTo>
                <a:lnTo>
                  <a:pt x="15382" y="3373"/>
                </a:lnTo>
                <a:lnTo>
                  <a:pt x="10620" y="3373"/>
                </a:lnTo>
                <a:cubicBezTo>
                  <a:pt x="10261" y="3372"/>
                  <a:pt x="9818" y="3433"/>
                  <a:pt x="9416" y="3585"/>
                </a:cubicBezTo>
                <a:cubicBezTo>
                  <a:pt x="9014" y="3737"/>
                  <a:pt x="8652" y="3981"/>
                  <a:pt x="8455" y="4347"/>
                </a:cubicBezTo>
                <a:cubicBezTo>
                  <a:pt x="8387" y="4483"/>
                  <a:pt x="834" y="18287"/>
                  <a:pt x="517" y="19016"/>
                </a:cubicBezTo>
                <a:cubicBezTo>
                  <a:pt x="224" y="19690"/>
                  <a:pt x="48" y="20667"/>
                  <a:pt x="0" y="21293"/>
                </a:cubicBezTo>
                <a:cubicBezTo>
                  <a:pt x="181" y="20284"/>
                  <a:pt x="554" y="19528"/>
                  <a:pt x="1048" y="19024"/>
                </a:cubicBezTo>
                <a:cubicBezTo>
                  <a:pt x="1541" y="18521"/>
                  <a:pt x="2154" y="18269"/>
                  <a:pt x="2814" y="18269"/>
                </a:cubicBezTo>
                <a:lnTo>
                  <a:pt x="15383" y="18257"/>
                </a:lnTo>
                <a:lnTo>
                  <a:pt x="15377" y="20664"/>
                </a:lnTo>
                <a:cubicBezTo>
                  <a:pt x="15390" y="21192"/>
                  <a:pt x="15600" y="21600"/>
                  <a:pt x="15865" y="216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sz="3200" b="1" dirty="0">
                <a:solidFill>
                  <a:schemeClr val="bg1"/>
                </a:solidFill>
                <a:cs typeface="+mn-ea"/>
                <a:sym typeface="+mn-lt"/>
              </a:rPr>
              <a:t>任务描述</a:t>
            </a:r>
          </a:p>
        </p:txBody>
      </p:sp>
      <p:sp>
        <p:nvSpPr>
          <p:cNvPr id="12" name="矩形 11"/>
          <p:cNvSpPr/>
          <p:nvPr/>
        </p:nvSpPr>
        <p:spPr>
          <a:xfrm>
            <a:off x="539750" y="2017395"/>
            <a:ext cx="6440170" cy="4063365"/>
          </a:xfrm>
          <a:prstGeom prst="rect">
            <a:avLst/>
          </a:prstGeom>
          <a:solidFill>
            <a:schemeClr val="lt1">
              <a:alpha val="2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0"/>
          <p:cNvSpPr txBox="1"/>
          <p:nvPr/>
        </p:nvSpPr>
        <p:spPr>
          <a:xfrm>
            <a:off x="626745" y="2129155"/>
            <a:ext cx="6307455" cy="3890645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anose="05000000000000000000" charset="0"/>
              <a:buChar char="Ø"/>
            </a:pPr>
            <a:r>
              <a:rPr lang="zh-CN" altLang="en-US" sz="44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给机器一个繁体字，让机器给出它的对应的简体字。</a:t>
            </a:r>
          </a:p>
          <a:p>
            <a:pPr marL="685800" indent="-685800" algn="l">
              <a:buFont typeface="Wingdings" panose="05000000000000000000" charset="0"/>
              <a:buChar char="Ø"/>
            </a:pPr>
            <a:r>
              <a:rPr lang="zh-CN" altLang="en-US" sz="44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遠：远</a:t>
            </a:r>
          </a:p>
          <a:p>
            <a:pPr marL="685800" indent="-685800" algn="l">
              <a:buFont typeface="Wingdings" panose="05000000000000000000" charset="0"/>
              <a:buChar char="Ø"/>
            </a:pPr>
            <a:r>
              <a:rPr lang="zh-CN" sz="44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爲：为</a:t>
            </a:r>
          </a:p>
          <a:p>
            <a:pPr marL="685800" indent="-685800" algn="l">
              <a:buFont typeface="Wingdings" panose="05000000000000000000" charset="0"/>
              <a:buChar char="Ø"/>
            </a:pPr>
            <a:r>
              <a:rPr lang="zh-CN" sz="44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本讲只讨论单字。</a:t>
            </a:r>
            <a:endParaRPr lang="zh-CN" altLang="en-US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685800" indent="-685800" algn="l">
              <a:buFont typeface="Wingdings" panose="05000000000000000000" charset="0"/>
              <a:buChar char="Ø"/>
            </a:pPr>
            <a:endParaRPr lang="zh-CN" altLang="en-US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685800" indent="-685800" algn="l">
              <a:buFont typeface="Wingdings" panose="05000000000000000000" charset="0"/>
              <a:buChar char="Ø"/>
            </a:pPr>
            <a:endParaRPr lang="zh-CN" altLang="en-US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685800" indent="-685800" algn="l">
              <a:buFont typeface="Wingdings" panose="05000000000000000000" charset="0"/>
              <a:buChar char="Ø"/>
            </a:pPr>
            <a:endParaRPr lang="zh-CN" altLang="en-US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685800" indent="-685800" algn="l">
              <a:buFont typeface="Wingdings" panose="05000000000000000000" charset="0"/>
              <a:buChar char="Ø"/>
            </a:pPr>
            <a:endParaRPr lang="zh-CN" altLang="en-US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" name="图片 1" descr="u=1775449845,1039884093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455" y="786765"/>
            <a:ext cx="4680000" cy="2311703"/>
          </a:xfrm>
          <a:prstGeom prst="rect">
            <a:avLst/>
          </a:prstGeom>
        </p:spPr>
      </p:pic>
      <p:pic>
        <p:nvPicPr>
          <p:cNvPr id="4" name="图片 3" descr="timg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455" y="3388995"/>
            <a:ext cx="4680000" cy="3018443"/>
          </a:xfrm>
          <a:prstGeom prst="rect">
            <a:avLst/>
          </a:prstGeom>
        </p:spPr>
      </p:pic>
    </p:spTree>
  </p:cSld>
  <p:clrMapOvr>
    <a:masterClrMapping/>
  </p:clrMapOvr>
  <p:transition spd="slow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3"/>
          <p:cNvSpPr/>
          <p:nvPr/>
        </p:nvSpPr>
        <p:spPr>
          <a:xfrm>
            <a:off x="1121410" y="419735"/>
            <a:ext cx="2936240" cy="1297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65" y="21600"/>
                </a:moveTo>
                <a:cubicBezTo>
                  <a:pt x="15986" y="21600"/>
                  <a:pt x="16105" y="21513"/>
                  <a:pt x="16210" y="21347"/>
                </a:cubicBezTo>
                <a:lnTo>
                  <a:pt x="21600" y="10793"/>
                </a:lnTo>
                <a:lnTo>
                  <a:pt x="16208" y="237"/>
                </a:lnTo>
                <a:cubicBezTo>
                  <a:pt x="16110" y="83"/>
                  <a:pt x="15996" y="0"/>
                  <a:pt x="15880" y="0"/>
                </a:cubicBezTo>
                <a:cubicBezTo>
                  <a:pt x="15616" y="0"/>
                  <a:pt x="15391" y="416"/>
                  <a:pt x="15377" y="920"/>
                </a:cubicBezTo>
                <a:lnTo>
                  <a:pt x="15382" y="3373"/>
                </a:lnTo>
                <a:lnTo>
                  <a:pt x="10620" y="3373"/>
                </a:lnTo>
                <a:cubicBezTo>
                  <a:pt x="10261" y="3372"/>
                  <a:pt x="9818" y="3433"/>
                  <a:pt x="9416" y="3585"/>
                </a:cubicBezTo>
                <a:cubicBezTo>
                  <a:pt x="9014" y="3737"/>
                  <a:pt x="8652" y="3981"/>
                  <a:pt x="8455" y="4347"/>
                </a:cubicBezTo>
                <a:cubicBezTo>
                  <a:pt x="8387" y="4483"/>
                  <a:pt x="834" y="18287"/>
                  <a:pt x="517" y="19016"/>
                </a:cubicBezTo>
                <a:cubicBezTo>
                  <a:pt x="224" y="19690"/>
                  <a:pt x="48" y="20667"/>
                  <a:pt x="0" y="21293"/>
                </a:cubicBezTo>
                <a:cubicBezTo>
                  <a:pt x="181" y="20284"/>
                  <a:pt x="554" y="19528"/>
                  <a:pt x="1048" y="19024"/>
                </a:cubicBezTo>
                <a:cubicBezTo>
                  <a:pt x="1541" y="18521"/>
                  <a:pt x="2154" y="18269"/>
                  <a:pt x="2814" y="18269"/>
                </a:cubicBezTo>
                <a:lnTo>
                  <a:pt x="15383" y="18257"/>
                </a:lnTo>
                <a:lnTo>
                  <a:pt x="15377" y="20664"/>
                </a:lnTo>
                <a:cubicBezTo>
                  <a:pt x="15390" y="21192"/>
                  <a:pt x="15600" y="21600"/>
                  <a:pt x="15865" y="216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sz="3200" b="1" dirty="0">
                <a:solidFill>
                  <a:schemeClr val="bg1"/>
                </a:solidFill>
                <a:cs typeface="+mn-ea"/>
                <a:sym typeface="+mn-lt"/>
              </a:rPr>
              <a:t>任务理解</a:t>
            </a:r>
          </a:p>
        </p:txBody>
      </p:sp>
      <p:pic>
        <p:nvPicPr>
          <p:cNvPr id="3" name="图片 2" descr="timg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860" y="200025"/>
            <a:ext cx="6184900" cy="6457315"/>
          </a:xfrm>
          <a:prstGeom prst="rect">
            <a:avLst/>
          </a:prstGeom>
        </p:spPr>
      </p:pic>
    </p:spTree>
  </p:cSld>
  <p:clrMapOvr>
    <a:masterClrMapping/>
  </p:clrMapOvr>
  <p:transition spd="slow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3"/>
          <p:cNvSpPr/>
          <p:nvPr/>
        </p:nvSpPr>
        <p:spPr>
          <a:xfrm>
            <a:off x="1121410" y="419735"/>
            <a:ext cx="2936240" cy="1297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65" y="21600"/>
                </a:moveTo>
                <a:cubicBezTo>
                  <a:pt x="15986" y="21600"/>
                  <a:pt x="16105" y="21513"/>
                  <a:pt x="16210" y="21347"/>
                </a:cubicBezTo>
                <a:lnTo>
                  <a:pt x="21600" y="10793"/>
                </a:lnTo>
                <a:lnTo>
                  <a:pt x="16208" y="237"/>
                </a:lnTo>
                <a:cubicBezTo>
                  <a:pt x="16110" y="83"/>
                  <a:pt x="15996" y="0"/>
                  <a:pt x="15880" y="0"/>
                </a:cubicBezTo>
                <a:cubicBezTo>
                  <a:pt x="15616" y="0"/>
                  <a:pt x="15391" y="416"/>
                  <a:pt x="15377" y="920"/>
                </a:cubicBezTo>
                <a:lnTo>
                  <a:pt x="15382" y="3373"/>
                </a:lnTo>
                <a:lnTo>
                  <a:pt x="10620" y="3373"/>
                </a:lnTo>
                <a:cubicBezTo>
                  <a:pt x="10261" y="3372"/>
                  <a:pt x="9818" y="3433"/>
                  <a:pt x="9416" y="3585"/>
                </a:cubicBezTo>
                <a:cubicBezTo>
                  <a:pt x="9014" y="3737"/>
                  <a:pt x="8652" y="3981"/>
                  <a:pt x="8455" y="4347"/>
                </a:cubicBezTo>
                <a:cubicBezTo>
                  <a:pt x="8387" y="4483"/>
                  <a:pt x="834" y="18287"/>
                  <a:pt x="517" y="19016"/>
                </a:cubicBezTo>
                <a:cubicBezTo>
                  <a:pt x="224" y="19690"/>
                  <a:pt x="48" y="20667"/>
                  <a:pt x="0" y="21293"/>
                </a:cubicBezTo>
                <a:cubicBezTo>
                  <a:pt x="181" y="20284"/>
                  <a:pt x="554" y="19528"/>
                  <a:pt x="1048" y="19024"/>
                </a:cubicBezTo>
                <a:cubicBezTo>
                  <a:pt x="1541" y="18521"/>
                  <a:pt x="2154" y="18269"/>
                  <a:pt x="2814" y="18269"/>
                </a:cubicBezTo>
                <a:lnTo>
                  <a:pt x="15383" y="18257"/>
                </a:lnTo>
                <a:lnTo>
                  <a:pt x="15377" y="20664"/>
                </a:lnTo>
                <a:cubicBezTo>
                  <a:pt x="15390" y="21192"/>
                  <a:pt x="15600" y="21600"/>
                  <a:pt x="15865" y="21600"/>
                </a:cubicBezTo>
                <a:close/>
              </a:path>
            </a:pathLst>
          </a:custGeom>
          <a:solidFill>
            <a:schemeClr val="bg1">
              <a:alpha val="45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sz="3200" b="1" dirty="0">
                <a:solidFill>
                  <a:schemeClr val="bg1"/>
                </a:solidFill>
                <a:cs typeface="+mn-ea"/>
                <a:sym typeface="+mn-lt"/>
              </a:rPr>
              <a:t>任务理解</a:t>
            </a:r>
          </a:p>
        </p:txBody>
      </p:sp>
      <p:sp>
        <p:nvSpPr>
          <p:cNvPr id="12" name="矩形 11"/>
          <p:cNvSpPr/>
          <p:nvPr/>
        </p:nvSpPr>
        <p:spPr>
          <a:xfrm>
            <a:off x="1121410" y="2059305"/>
            <a:ext cx="10226040" cy="2730500"/>
          </a:xfrm>
          <a:prstGeom prst="rect">
            <a:avLst/>
          </a:prstGeom>
          <a:solidFill>
            <a:schemeClr val="lt1">
              <a:alpha val="2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0"/>
          <p:cNvSpPr txBox="1"/>
          <p:nvPr/>
        </p:nvSpPr>
        <p:spPr>
          <a:xfrm>
            <a:off x="1212850" y="2171700"/>
            <a:ext cx="10134600" cy="2395220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anose="05000000000000000000" charset="0"/>
              <a:buChar char="Ø"/>
            </a:pPr>
            <a:r>
              <a:rPr lang="zh-CN" altLang="en-US" sz="44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本任务的关键：需要人帮助机器建立背景知识，提前告诉机器每一个繁体字哪个简体字</a:t>
            </a:r>
          </a:p>
          <a:p>
            <a:pPr marL="685800" indent="-685800" algn="l">
              <a:buFont typeface="Wingdings" panose="05000000000000000000" charset="0"/>
              <a:buChar char="Ø"/>
            </a:pPr>
            <a:endParaRPr lang="zh-CN" altLang="en-US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marL="685800" indent="-685800" algn="l">
              <a:buFont typeface="Wingdings" panose="05000000000000000000" charset="0"/>
              <a:buChar char="Ø"/>
            </a:pPr>
            <a:endParaRPr lang="zh-CN" altLang="en-US" sz="44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pull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1232</Words>
  <Application>Microsoft Office PowerPoint</Application>
  <PresentationFormat>宽屏</PresentationFormat>
  <Paragraphs>200</Paragraphs>
  <Slides>29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华文琥珀</vt:lpstr>
      <vt:lpstr>宋体</vt:lpstr>
      <vt:lpstr>微软雅黑</vt:lpstr>
      <vt:lpstr>Arial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第一PPT</dc:creator>
  <cp:keywords>www.1ppt.com</cp:keywords>
  <dc:description>www.1ppt.com</dc:description>
  <cp:lastModifiedBy>Sun Shun</cp:lastModifiedBy>
  <cp:revision>1603</cp:revision>
  <dcterms:created xsi:type="dcterms:W3CDTF">2017-07-07T15:43:00Z</dcterms:created>
  <dcterms:modified xsi:type="dcterms:W3CDTF">2022-03-02T00:25:14Z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