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72"/>
  </p:notesMasterIdLst>
  <p:handoutMasterIdLst>
    <p:handoutMasterId r:id="rId73"/>
  </p:handoutMasterIdLst>
  <p:sldIdLst>
    <p:sldId id="281" r:id="rId3"/>
    <p:sldId id="820" r:id="rId4"/>
    <p:sldId id="901" r:id="rId5"/>
    <p:sldId id="903" r:id="rId6"/>
    <p:sldId id="905" r:id="rId7"/>
    <p:sldId id="902" r:id="rId8"/>
    <p:sldId id="904" r:id="rId9"/>
    <p:sldId id="921" r:id="rId10"/>
    <p:sldId id="922" r:id="rId11"/>
    <p:sldId id="923" r:id="rId12"/>
    <p:sldId id="906" r:id="rId13"/>
    <p:sldId id="928" r:id="rId14"/>
    <p:sldId id="929" r:id="rId15"/>
    <p:sldId id="908" r:id="rId16"/>
    <p:sldId id="930" r:id="rId17"/>
    <p:sldId id="931" r:id="rId18"/>
    <p:sldId id="932" r:id="rId19"/>
    <p:sldId id="933" r:id="rId20"/>
    <p:sldId id="910" r:id="rId21"/>
    <p:sldId id="911" r:id="rId22"/>
    <p:sldId id="912" r:id="rId23"/>
    <p:sldId id="913" r:id="rId24"/>
    <p:sldId id="914" r:id="rId25"/>
    <p:sldId id="915" r:id="rId26"/>
    <p:sldId id="916" r:id="rId27"/>
    <p:sldId id="917" r:id="rId28"/>
    <p:sldId id="918" r:id="rId29"/>
    <p:sldId id="919" r:id="rId30"/>
    <p:sldId id="920" r:id="rId31"/>
    <p:sldId id="925" r:id="rId32"/>
    <p:sldId id="926" r:id="rId33"/>
    <p:sldId id="927" r:id="rId34"/>
    <p:sldId id="934" r:id="rId35"/>
    <p:sldId id="864" r:id="rId36"/>
    <p:sldId id="865" r:id="rId37"/>
    <p:sldId id="866" r:id="rId38"/>
    <p:sldId id="867" r:id="rId39"/>
    <p:sldId id="868" r:id="rId40"/>
    <p:sldId id="869" r:id="rId41"/>
    <p:sldId id="870" r:id="rId42"/>
    <p:sldId id="871" r:id="rId43"/>
    <p:sldId id="872" r:id="rId44"/>
    <p:sldId id="873" r:id="rId45"/>
    <p:sldId id="874" r:id="rId46"/>
    <p:sldId id="875" r:id="rId47"/>
    <p:sldId id="876" r:id="rId48"/>
    <p:sldId id="877" r:id="rId49"/>
    <p:sldId id="878" r:id="rId50"/>
    <p:sldId id="879" r:id="rId51"/>
    <p:sldId id="880" r:id="rId52"/>
    <p:sldId id="881" r:id="rId53"/>
    <p:sldId id="882" r:id="rId54"/>
    <p:sldId id="884" r:id="rId55"/>
    <p:sldId id="885" r:id="rId56"/>
    <p:sldId id="886" r:id="rId57"/>
    <p:sldId id="887" r:id="rId58"/>
    <p:sldId id="888" r:id="rId59"/>
    <p:sldId id="889" r:id="rId60"/>
    <p:sldId id="890" r:id="rId61"/>
    <p:sldId id="891" r:id="rId62"/>
    <p:sldId id="895" r:id="rId63"/>
    <p:sldId id="896" r:id="rId64"/>
    <p:sldId id="897" r:id="rId65"/>
    <p:sldId id="892" r:id="rId66"/>
    <p:sldId id="893" r:id="rId67"/>
    <p:sldId id="894" r:id="rId68"/>
    <p:sldId id="900" r:id="rId69"/>
    <p:sldId id="899" r:id="rId70"/>
    <p:sldId id="283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82"/>
    <a:srgbClr val="D60093"/>
    <a:srgbClr val="CC0099"/>
    <a:srgbClr val="FFCC99"/>
    <a:srgbClr val="DFC929"/>
    <a:srgbClr val="F5C59D"/>
    <a:srgbClr val="F3D19F"/>
    <a:srgbClr val="E8A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4660"/>
  </p:normalViewPr>
  <p:slideViewPr>
    <p:cSldViewPr>
      <p:cViewPr varScale="1">
        <p:scale>
          <a:sx n="86" d="100"/>
          <a:sy n="86" d="100"/>
        </p:scale>
        <p:origin x="724" y="56"/>
      </p:cViewPr>
      <p:guideLst>
        <p:guide orient="horz" pos="2153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042" y="-29"/>
      </p:cViewPr>
      <p:guideLst>
        <p:guide orient="horz" pos="2871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FC59D-38F8-4CB9-A2CA-F45789E09CB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60E3C-A178-45EA-9FB4-D5482AC82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4F1F5-BE97-48FB-87C0-025E51ACF97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85A10-5D8C-47AA-A68F-3A15B208A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5A10-5D8C-47AA-A68F-3A15B208A4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6264696" cy="79208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132856"/>
            <a:ext cx="5472608" cy="25922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04664"/>
            <a:ext cx="6192688" cy="864096"/>
          </a:xfrm>
          <a:noFill/>
          <a:ln>
            <a:noFill/>
          </a:ln>
          <a:effectLst/>
        </p:spPr>
        <p:txBody>
          <a:bodyPr/>
          <a:lstStyle>
            <a:lvl1pPr algn="l">
              <a:defRPr sz="4400" b="0" u="none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56792"/>
            <a:ext cx="7128792" cy="4680520"/>
          </a:xfrm>
          <a:noFill/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Ø"/>
              <a:defRPr sz="4400" b="1">
                <a:solidFill>
                  <a:schemeClr val="tx1"/>
                </a:solidFill>
              </a:defRPr>
            </a:lvl1pPr>
            <a:lvl2pPr marL="800100" indent="-342900"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</a:defRPr>
            </a:lvl2pPr>
            <a:lvl3pPr marL="1257300" indent="-342900"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</a:defRPr>
            </a:lvl3pPr>
            <a:lvl4pPr marL="1714500" indent="-342900">
              <a:buFont typeface="Wingdings" panose="05000000000000000000" pitchFamily="2" charset="2"/>
              <a:buChar char="Ø"/>
              <a:defRPr sz="3600" b="1">
                <a:solidFill>
                  <a:schemeClr val="tx1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 sz="3600" b="1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4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6264696" cy="792088"/>
          </a:xfrm>
        </p:spPr>
        <p:txBody>
          <a:bodyPr/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132856"/>
            <a:ext cx="5472608" cy="25922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1768E3-C832-4E65-8196-8CF6FEDD875D}" type="datetimeFigureOut">
              <a:rPr lang="zh-CN" altLang="en-US"/>
              <a:t>2022/3/30</a:t>
            </a:fld>
            <a:endParaRPr lang="zh-CN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04664"/>
            <a:ext cx="6192688" cy="864096"/>
          </a:xfrm>
          <a:noFill/>
          <a:ln>
            <a:noFill/>
          </a:ln>
          <a:effectLst/>
        </p:spPr>
        <p:txBody>
          <a:bodyPr/>
          <a:lstStyle>
            <a:lvl1pPr algn="l">
              <a:defRPr sz="4400" b="0" u="none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56792"/>
            <a:ext cx="7128792" cy="4680520"/>
          </a:xfrm>
          <a:noFill/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Ø"/>
              <a:defRPr sz="4400" b="1">
                <a:solidFill>
                  <a:schemeClr val="tx1"/>
                </a:solidFill>
              </a:defRPr>
            </a:lvl1pPr>
            <a:lvl2pPr marL="800100" indent="-342900"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</a:defRPr>
            </a:lvl2pPr>
            <a:lvl3pPr marL="1257300" indent="-342900"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</a:defRPr>
            </a:lvl3pPr>
            <a:lvl4pPr marL="1714500" indent="-342900">
              <a:buFont typeface="Wingdings" panose="05000000000000000000" pitchFamily="2" charset="2"/>
              <a:buChar char="Ø"/>
              <a:defRPr sz="3600" b="1">
                <a:solidFill>
                  <a:schemeClr val="tx1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 sz="3600" b="1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4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120680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656" y="1484784"/>
            <a:ext cx="6982104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9952" y="6359207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2016/11/06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4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6119812" cy="936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6375" y="1484313"/>
            <a:ext cx="6981825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0200" y="6359525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2016/11/06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ctr" rtl="0" fontAlgn="base">
        <a:lnSpc>
          <a:spcPts val="5800"/>
        </a:lnSpc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fontAlgn="base">
        <a:lnSpc>
          <a:spcPts val="58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幼圆" panose="02010509060101010101" pitchFamily="49" charset="-122"/>
        </a:defRPr>
      </a:lvl2pPr>
      <a:lvl3pPr algn="ctr" rtl="0" fontAlgn="base">
        <a:lnSpc>
          <a:spcPts val="58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幼圆" panose="02010509060101010101" pitchFamily="49" charset="-122"/>
        </a:defRPr>
      </a:lvl3pPr>
      <a:lvl4pPr algn="ctr" rtl="0" fontAlgn="base">
        <a:lnSpc>
          <a:spcPts val="58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幼圆" panose="02010509060101010101" pitchFamily="49" charset="-122"/>
        </a:defRPr>
      </a:lvl4pPr>
      <a:lvl5pPr algn="ctr" rtl="0" fontAlgn="base">
        <a:lnSpc>
          <a:spcPts val="58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幼圆" panose="02010509060101010101" pitchFamily="49" charset="-122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幼圆" panose="02010509060101010101" pitchFamily="49" charset="-122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幼圆" panose="02010509060101010101" pitchFamily="49" charset="-122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幼圆" panose="02010509060101010101" pitchFamily="49" charset="-122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幼圆" panose="02010509060101010101" pitchFamily="49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457200" algn="l" rtl="0" fontAlgn="base">
        <a:spcBef>
          <a:spcPct val="20000"/>
        </a:spcBef>
        <a:spcAft>
          <a:spcPct val="0"/>
        </a:spcAft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914400" algn="l" rtl="0" fontAlgn="base">
        <a:spcBef>
          <a:spcPct val="20000"/>
        </a:spcBef>
        <a:spcAft>
          <a:spcPct val="0"/>
        </a:spcAft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371600" algn="l" rtl="0" fontAlgn="base">
        <a:spcBef>
          <a:spcPct val="20000"/>
        </a:spcBef>
        <a:spcAft>
          <a:spcPct val="0"/>
        </a:spcAft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1828800" algn="l" rtl="0" fontAlgn="base">
        <a:spcBef>
          <a:spcPct val="20000"/>
        </a:spcBef>
        <a:spcAft>
          <a:spcPct val="0"/>
        </a:spcAft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548680"/>
            <a:ext cx="5184576" cy="1152128"/>
          </a:xfrm>
        </p:spPr>
        <p:txBody>
          <a:bodyPr>
            <a:noAutofit/>
          </a:bodyPr>
          <a:lstStyle/>
          <a:p>
            <a:pPr algn="l"/>
            <a:r>
              <a:rPr lang="zh-CN" altLang="en-US" sz="6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中文信息处理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420888"/>
            <a:ext cx="5472608" cy="259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chemeClr val="tx1"/>
                </a:solidFill>
                <a:latin typeface="+mn-ea"/>
              </a:rPr>
              <a:t>第五讲</a:t>
            </a:r>
            <a:endParaRPr lang="en-US" altLang="zh-CN" sz="4400" b="1" dirty="0">
              <a:solidFill>
                <a:schemeClr val="tx1"/>
              </a:solidFill>
              <a:latin typeface="+mn-ea"/>
            </a:endParaRPr>
          </a:p>
          <a:p>
            <a:pPr marL="0" indent="0" algn="ctr">
              <a:buNone/>
            </a:pP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4400" b="1" dirty="0">
                <a:solidFill>
                  <a:schemeClr val="tx1"/>
                </a:solidFill>
                <a:latin typeface="+mn-ea"/>
              </a:rPr>
              <a:t>汉语的</a:t>
            </a:r>
            <a:r>
              <a:rPr lang="zh-CN" altLang="en-US" sz="4400" dirty="0">
                <a:latin typeface="+mn-ea"/>
              </a:rPr>
              <a:t>词及文字类型</a:t>
            </a:r>
            <a:endParaRPr lang="zh-CN" altLang="en-US" sz="4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教科书上的定义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ym typeface="+mn-ea"/>
              </a:rPr>
              <a:t>鸭肉、虎肉、兔肉 ……</a:t>
            </a:r>
            <a:r>
              <a:rPr lang="en-US" altLang="zh-CN" sz="2400" dirty="0">
                <a:sym typeface="+mn-ea"/>
              </a:rPr>
              <a:t> </a:t>
            </a:r>
            <a:endParaRPr lang="zh-CN" altLang="zh-CN" sz="2400" dirty="0"/>
          </a:p>
          <a:p>
            <a:r>
              <a:rPr lang="zh-CN" altLang="zh-CN" sz="2400" dirty="0">
                <a:sym typeface="+mn-ea"/>
              </a:rPr>
              <a:t>老王、老李、老张 ……</a:t>
            </a:r>
            <a:endParaRPr lang="zh-CN" altLang="zh-CN" sz="2400" dirty="0"/>
          </a:p>
          <a:p>
            <a:r>
              <a:rPr lang="zh-CN" altLang="zh-CN" sz="2400" dirty="0">
                <a:sym typeface="+mn-ea"/>
              </a:rPr>
              <a:t>小王、小李、小张 ……</a:t>
            </a:r>
            <a:endParaRPr lang="zh-CN" altLang="zh-CN" sz="2400" dirty="0"/>
          </a:p>
          <a:p>
            <a:r>
              <a:rPr lang="zh-CN" altLang="zh-CN" sz="2400" dirty="0">
                <a:sym typeface="+mn-ea"/>
              </a:rPr>
              <a:t>初一、初二、初三 ……</a:t>
            </a:r>
            <a:endParaRPr lang="zh-CN" altLang="zh-CN" sz="2400" dirty="0"/>
          </a:p>
          <a:p>
            <a:r>
              <a:rPr lang="zh-CN" altLang="zh-CN" sz="2400" dirty="0">
                <a:sym typeface="+mn-ea"/>
              </a:rPr>
              <a:t>该校、该系、该所 ……</a:t>
            </a:r>
            <a:endParaRPr lang="zh-CN" altLang="zh-CN" sz="2400" dirty="0"/>
          </a:p>
          <a:p>
            <a:r>
              <a:rPr lang="zh-CN" altLang="zh-CN" sz="2400" dirty="0">
                <a:sym typeface="+mn-ea"/>
              </a:rPr>
              <a:t>某系、某校、某所 ……</a:t>
            </a:r>
            <a:endParaRPr lang="zh-CN" altLang="zh-CN" sz="2400" dirty="0"/>
          </a:p>
          <a:p>
            <a:r>
              <a:rPr lang="zh-CN" altLang="zh-CN" sz="2400" dirty="0">
                <a:sym typeface="+mn-ea"/>
              </a:rPr>
              <a:t>藏式、汉式、傣式 ……</a:t>
            </a:r>
            <a:endParaRPr lang="zh-CN" altLang="zh-CN" sz="2400" dirty="0"/>
          </a:p>
          <a:p>
            <a:r>
              <a:rPr lang="zh-CN" altLang="zh-CN" sz="2400" dirty="0">
                <a:sym typeface="+mn-ea"/>
              </a:rPr>
              <a:t>藏化、汉化、傣化 ……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中文信息处理界的定义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苗夺谦（</a:t>
            </a:r>
            <a:r>
              <a:rPr lang="en-US" altLang="zh-CN" dirty="0"/>
              <a:t>2015:33</a:t>
            </a:r>
            <a:r>
              <a:rPr lang="zh-CN" altLang="en-US" dirty="0"/>
              <a:t>）定义与语言学教材相同。</a:t>
            </a:r>
          </a:p>
          <a:p>
            <a:r>
              <a:rPr lang="zh-CN" altLang="en-US" dirty="0"/>
              <a:t>更具体的定义体现在《信息处理用现代汉语分词规范》</a:t>
            </a:r>
            <a:r>
              <a:rPr lang="en-US" altLang="zh-CN" dirty="0"/>
              <a:t>GB/T 13715-92.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20700-4DA5-425F-B9D9-457C0ACB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中文信息处理界的定义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611DC-295E-4FF4-9AC1-9214D681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1993</a:t>
            </a:r>
            <a:r>
              <a:rPr lang="zh-CN" altLang="en-US" sz="2800" dirty="0"/>
              <a:t>年，国家技术监督局公布了</a:t>
            </a:r>
            <a:r>
              <a:rPr lang="en-US" altLang="zh-CN" sz="2800" dirty="0">
                <a:solidFill>
                  <a:srgbClr val="FF3300"/>
                </a:solidFill>
              </a:rPr>
              <a:t>《</a:t>
            </a:r>
            <a:r>
              <a:rPr lang="zh-CN" altLang="en-US" sz="2800" b="1" dirty="0">
                <a:solidFill>
                  <a:srgbClr val="FF3300"/>
                </a:solidFill>
              </a:rPr>
              <a:t>信息处理用现代汉语分词规范</a:t>
            </a:r>
            <a:r>
              <a:rPr lang="en-US" altLang="zh-CN" sz="2800" dirty="0">
                <a:solidFill>
                  <a:srgbClr val="FF3300"/>
                </a:solidFill>
              </a:rPr>
              <a:t>》</a:t>
            </a:r>
            <a:r>
              <a:rPr lang="zh-CN" altLang="en-US" sz="2800" dirty="0"/>
              <a:t>，作为国家标准。</a:t>
            </a:r>
            <a:endParaRPr lang="zh-CN" altLang="en-US" sz="2800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198DEEE-8DD6-4C8A-8DD2-3C193E16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9959" y="2924944"/>
            <a:ext cx="6580146" cy="373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697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76B0B-0E46-4E49-B1F6-09C5D029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中文信息处理界的定义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08892-4EFC-4E01-9DFB-5F38C6E1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国家标准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建议性标准，非强制性标准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词</a:t>
            </a:r>
            <a:r>
              <a:rPr lang="zh-CN" altLang="en-US" sz="2800" dirty="0"/>
              <a:t>是最小的能够独立运用的语言单位</a:t>
            </a:r>
            <a:endParaRPr lang="en-US" altLang="zh-CN" sz="28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词组</a:t>
            </a:r>
            <a:r>
              <a:rPr lang="zh-CN" altLang="en-US" sz="2800" dirty="0"/>
              <a:t>是由两个或两个以上的词按一定的语法规则组成表达一定意义 的语言单位</a:t>
            </a:r>
            <a:endParaRPr lang="en-US" altLang="zh-CN" sz="28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分词单位</a:t>
            </a:r>
            <a:r>
              <a:rPr lang="zh-CN" altLang="en-US" sz="2800" dirty="0"/>
              <a:t>是汉语信息处理使用的、具有确定语义或语法功能的基本单位，它包括本规范的规则限定的词和词组。</a:t>
            </a:r>
          </a:p>
        </p:txBody>
      </p:sp>
    </p:spTree>
    <p:extLst>
      <p:ext uri="{BB962C8B-B14F-4D97-AF65-F5344CB8AC3E}">
        <p14:creationId xmlns:p14="http://schemas.microsoft.com/office/powerpoint/2010/main" val="206492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中文信息处理界的定义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r>
              <a:rPr lang="en-US" altLang="zh-CN"/>
              <a:t>4.2</a:t>
            </a:r>
            <a:r>
              <a:rPr lang="zh-CN" altLang="en-US"/>
              <a:t>二字和三字词以及结合紧密、使用稳定的二字或三字词组一律为分词单位。</a:t>
            </a:r>
          </a:p>
          <a:p>
            <a:pPr lvl="1"/>
            <a:r>
              <a:rPr lang="zh-CN" altLang="en-US"/>
              <a:t>自行车、对不起</a:t>
            </a:r>
          </a:p>
          <a:p>
            <a:r>
              <a:rPr lang="en-US" altLang="zh-CN"/>
              <a:t>5.1.1.9 </a:t>
            </a:r>
            <a:r>
              <a:rPr lang="zh-CN" altLang="en-US"/>
              <a:t>除</a:t>
            </a:r>
            <a:r>
              <a:rPr lang="en-US" altLang="zh-CN"/>
              <a:t>“</a:t>
            </a:r>
            <a:r>
              <a:rPr lang="zh-CN" altLang="en-US"/>
              <a:t>人们</a:t>
            </a:r>
            <a:r>
              <a:rPr lang="en-US" altLang="zh-CN"/>
              <a:t>”</a:t>
            </a:r>
            <a:r>
              <a:rPr lang="zh-CN" altLang="en-US"/>
              <a:t>外，仅表示名词性分词单位复数的</a:t>
            </a:r>
            <a:r>
              <a:rPr lang="en-US" altLang="zh-CN"/>
              <a:t>“</a:t>
            </a:r>
            <a:r>
              <a:rPr lang="zh-CN" altLang="en-US"/>
              <a:t>们</a:t>
            </a:r>
            <a:r>
              <a:rPr lang="en-US" altLang="zh-CN"/>
              <a:t>”</a:t>
            </a:r>
            <a:r>
              <a:rPr lang="zh-CN" altLang="en-US"/>
              <a:t>单独切分。</a:t>
            </a:r>
          </a:p>
          <a:p>
            <a:r>
              <a:rPr lang="en-US" altLang="zh-CN"/>
              <a:t>5.2.4 </a:t>
            </a:r>
            <a:r>
              <a:rPr lang="zh-CN" altLang="en-US"/>
              <a:t>动宾结构结合紧密的</a:t>
            </a:r>
          </a:p>
          <a:p>
            <a:pPr lvl="1"/>
            <a:r>
              <a:rPr lang="zh-CN" altLang="en-US"/>
              <a:t>解决吃饭问题</a:t>
            </a:r>
          </a:p>
          <a:p>
            <a:r>
              <a:rPr lang="en-US" altLang="zh-CN"/>
              <a:t>5.2.7 </a:t>
            </a:r>
            <a:r>
              <a:rPr lang="zh-CN" altLang="en-US"/>
              <a:t>复合趋向动词一律为分词单位。</a:t>
            </a:r>
          </a:p>
          <a:p>
            <a:pPr lvl="1"/>
            <a:r>
              <a:rPr lang="zh-CN" altLang="en-US"/>
              <a:t>出去、进来</a:t>
            </a:r>
          </a:p>
          <a:p>
            <a:pPr lvl="0"/>
            <a:r>
              <a:rPr lang="en-US" altLang="zh-CN">
                <a:sym typeface="+mn-ea"/>
              </a:rPr>
              <a:t>5.5.4 </a:t>
            </a:r>
            <a:r>
              <a:rPr lang="zh-CN" altLang="en-US">
                <a:sym typeface="+mn-ea"/>
              </a:rPr>
              <a:t>分数中的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分之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为一个分词单位。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7BF7E-9296-4AB7-93AF-FDA8C300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中文信息处理界的定义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A6D87-B0B8-4206-B919-05636C56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北大规范</a:t>
            </a:r>
            <a:endParaRPr lang="en-US" altLang="zh-CN" dirty="0"/>
          </a:p>
          <a:p>
            <a:pPr lvl="1"/>
            <a:r>
              <a:rPr lang="zh-CN" altLang="zh-CN" dirty="0"/>
              <a:t>北大语料库加工规范：切分·词性标注·注音</a:t>
            </a:r>
            <a:endParaRPr lang="en-US" altLang="zh-CN" dirty="0"/>
          </a:p>
          <a:p>
            <a:pPr lvl="2" algn="just"/>
            <a:r>
              <a:rPr lang="zh-CN" altLang="en-US" sz="2000" dirty="0"/>
              <a:t>北京大学计算语言学研究所为研制 </a:t>
            </a:r>
            <a:r>
              <a:rPr lang="en-US" altLang="zh-CN" sz="2000" dirty="0"/>
              <a:t>2600 </a:t>
            </a:r>
            <a:r>
              <a:rPr lang="zh-CN" altLang="en-US" sz="2000" dirty="0"/>
              <a:t>多万字</a:t>
            </a:r>
            <a:r>
              <a:rPr lang="en-US" altLang="zh-CN" sz="2000" dirty="0"/>
              <a:t>《</a:t>
            </a:r>
            <a:r>
              <a:rPr lang="zh-CN" altLang="en-US" sz="2000" dirty="0"/>
              <a:t>人民日报</a:t>
            </a:r>
            <a:r>
              <a:rPr lang="en-US" altLang="zh-CN" sz="2000" dirty="0"/>
              <a:t>》</a:t>
            </a:r>
            <a:r>
              <a:rPr lang="zh-CN" altLang="en-US" sz="2000" dirty="0"/>
              <a:t>基本标注语料库制订了词语切分、词性标注规范（</a:t>
            </a:r>
            <a:r>
              <a:rPr lang="en-US" altLang="zh-CN" sz="2000" dirty="0"/>
              <a:t>《</a:t>
            </a:r>
            <a:r>
              <a:rPr lang="zh-CN" altLang="en-US" sz="2000" dirty="0"/>
              <a:t>规范 </a:t>
            </a:r>
            <a:r>
              <a:rPr lang="en-US" altLang="zh-CN" sz="2000" dirty="0"/>
              <a:t>2001》</a:t>
            </a:r>
            <a:r>
              <a:rPr lang="zh-CN" altLang="en-US" sz="2000" dirty="0"/>
              <a:t>）。 为研制 </a:t>
            </a:r>
            <a:r>
              <a:rPr lang="en-US" altLang="zh-CN" sz="2000" dirty="0"/>
              <a:t>100 </a:t>
            </a:r>
            <a:r>
              <a:rPr lang="zh-CN" altLang="en-US" sz="2000" dirty="0"/>
              <a:t>万字的注音语料库又制订了注音规范。</a:t>
            </a:r>
            <a:endParaRPr lang="en-US" altLang="zh-CN" sz="2000" dirty="0"/>
          </a:p>
          <a:p>
            <a:pPr lvl="2" algn="just"/>
            <a:r>
              <a:rPr lang="zh-CN" altLang="en-US" sz="2000" dirty="0"/>
              <a:t>结合</a:t>
            </a:r>
            <a:r>
              <a:rPr lang="en-US" altLang="zh-CN" sz="2000" dirty="0"/>
              <a:t>《</a:t>
            </a:r>
            <a:r>
              <a:rPr lang="zh-CN" altLang="en-US" sz="2000" dirty="0"/>
              <a:t>规范 </a:t>
            </a:r>
            <a:r>
              <a:rPr lang="en-US" altLang="zh-CN" sz="2000" dirty="0"/>
              <a:t>2001》</a:t>
            </a:r>
            <a:r>
              <a:rPr lang="zh-CN" altLang="en-US" sz="2000" dirty="0"/>
              <a:t>和注音规范， 并增加若干词性标记，制订了新的</a:t>
            </a:r>
            <a:r>
              <a:rPr lang="en-US" altLang="zh-CN" sz="2000" dirty="0"/>
              <a:t>《</a:t>
            </a:r>
            <a:r>
              <a:rPr lang="zh-CN" altLang="en-US" sz="2000" dirty="0"/>
              <a:t>北大语料库加工规范：切分</a:t>
            </a:r>
            <a:r>
              <a:rPr lang="en-US" altLang="zh-CN" sz="2000" dirty="0"/>
              <a:t>·</a:t>
            </a:r>
            <a:r>
              <a:rPr lang="zh-CN" altLang="en-US" sz="2000" dirty="0"/>
              <a:t>词性标注</a:t>
            </a:r>
            <a:r>
              <a:rPr lang="en-US" altLang="zh-CN" sz="2000" dirty="0"/>
              <a:t>·</a:t>
            </a:r>
            <a:r>
              <a:rPr lang="zh-CN" altLang="en-US" sz="2000" dirty="0"/>
              <a:t>注音</a:t>
            </a:r>
            <a:r>
              <a:rPr lang="en-US" altLang="zh-CN" sz="2000" dirty="0"/>
              <a:t>》 </a:t>
            </a:r>
            <a:r>
              <a:rPr lang="zh-CN" altLang="en-US" sz="2000" dirty="0"/>
              <a:t>（简称</a:t>
            </a:r>
            <a:r>
              <a:rPr lang="en-US" altLang="zh-CN" sz="2000" dirty="0"/>
              <a:t>《</a:t>
            </a:r>
            <a:r>
              <a:rPr lang="zh-CN" altLang="en-US" sz="2000" dirty="0"/>
              <a:t>北大规范</a:t>
            </a:r>
            <a:r>
              <a:rPr lang="en-US" altLang="zh-CN" sz="2000" dirty="0"/>
              <a:t>2003》</a:t>
            </a:r>
            <a:r>
              <a:rPr lang="zh-CN" altLang="en-US" sz="2000" dirty="0"/>
              <a:t>），现在标记集包含 </a:t>
            </a:r>
            <a:r>
              <a:rPr lang="en-US" altLang="zh-CN" sz="2000" dirty="0"/>
              <a:t>100 </a:t>
            </a:r>
            <a:r>
              <a:rPr lang="zh-CN" altLang="en-US" sz="2000" dirty="0"/>
              <a:t>多个标记。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73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A00D3-1C15-4C31-9255-FFA75397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中文信息处理界的定义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B7C3E-D08F-4AE7-963D-BA15DC22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北大规范</a:t>
            </a:r>
            <a:r>
              <a:rPr lang="en-US" altLang="zh-CN" dirty="0"/>
              <a:t>2003</a:t>
            </a:r>
            <a:r>
              <a:rPr lang="zh-CN" altLang="en-US" dirty="0"/>
              <a:t>：基于国家标准进行了补充和完善</a:t>
            </a:r>
            <a:endParaRPr lang="en-US" altLang="zh-CN" dirty="0"/>
          </a:p>
          <a:p>
            <a:pPr lvl="1"/>
            <a:r>
              <a:rPr lang="zh-CN" altLang="en-US" dirty="0"/>
              <a:t>为了同“分词规范”衔接，这里仍沿用“分词单位”这个概念，不过术语改用“</a:t>
            </a:r>
            <a:r>
              <a:rPr lang="zh-CN" altLang="en-US" dirty="0">
                <a:solidFill>
                  <a:srgbClr val="FF0000"/>
                </a:solidFill>
              </a:rPr>
              <a:t>切分单位</a:t>
            </a:r>
            <a:r>
              <a:rPr lang="zh-CN" altLang="en-US" dirty="0"/>
              <a:t>”，因为“分 词”这个术语已在英语语法中用于表述其他概念（现在分词、过去分词等）且为大家 所熟悉，而用同一个术语表达同一或邻近学科的多个概念容易引起混淆。</a:t>
            </a:r>
            <a:endParaRPr lang="en-US" altLang="zh-CN" dirty="0"/>
          </a:p>
          <a:p>
            <a:pPr lvl="1"/>
            <a:r>
              <a:rPr lang="zh-CN" altLang="en-US" dirty="0"/>
              <a:t>按照“分词规范”对“切分单位”的定义和解释，本切分规范中的“切分单位”主 要是</a:t>
            </a:r>
            <a:r>
              <a:rPr lang="zh-CN" altLang="en-US" dirty="0">
                <a:solidFill>
                  <a:srgbClr val="FF0000"/>
                </a:solidFill>
              </a:rPr>
              <a:t>词</a:t>
            </a:r>
            <a:r>
              <a:rPr lang="zh-CN" altLang="en-US" dirty="0"/>
              <a:t>，也包括了一部分结合紧密、使用稳定的</a:t>
            </a:r>
            <a:r>
              <a:rPr lang="zh-CN" altLang="en-US" dirty="0">
                <a:solidFill>
                  <a:srgbClr val="FF0000"/>
                </a:solidFill>
              </a:rPr>
              <a:t>词组</a:t>
            </a:r>
            <a:r>
              <a:rPr lang="zh-CN" altLang="en-US" dirty="0"/>
              <a:t>。在某些特殊情况下</a:t>
            </a:r>
            <a:r>
              <a:rPr lang="zh-CN" altLang="en-US" dirty="0">
                <a:solidFill>
                  <a:srgbClr val="FF0000"/>
                </a:solidFill>
              </a:rPr>
              <a:t>孤立的语素 或非语素字</a:t>
            </a:r>
            <a:r>
              <a:rPr lang="zh-CN" altLang="en-US" dirty="0"/>
              <a:t>也可能出现在切分序列中。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1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744C2-BC1E-4377-A023-99C0EECC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中文信息处理界的定义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9A29E-99A7-4CD3-9911-A8D88BC5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itchFamily="2" charset="-122"/>
              </a:rPr>
              <a:t>二字或三字词，以及结合紧密、使用稳定的：</a:t>
            </a:r>
            <a:endParaRPr lang="en-US" altLang="zh-CN" sz="2800" dirty="0">
              <a:latin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发展  可爱  红旗  </a:t>
            </a:r>
            <a:r>
              <a:rPr lang="zh-CN" altLang="en-US" sz="2400" dirty="0">
                <a:latin typeface="宋体" pitchFamily="2" charset="-122"/>
              </a:rPr>
              <a:t>对不起 自行车 青霉素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itchFamily="2" charset="-122"/>
              </a:rPr>
              <a:t>四字成语一律为分词单位：</a:t>
            </a:r>
            <a:endParaRPr lang="en-US" altLang="zh-CN" sz="2800" dirty="0">
              <a:latin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胸有成竹</a:t>
            </a:r>
            <a:r>
              <a:rPr lang="zh-CN" altLang="en-US" sz="2400" dirty="0">
                <a:latin typeface="宋体" pitchFamily="2" charset="-122"/>
              </a:rPr>
              <a:t>  </a:t>
            </a:r>
            <a:r>
              <a:rPr lang="zh-CN" altLang="en-US" sz="2400" dirty="0">
                <a:latin typeface="Times New Roman" pitchFamily="18" charset="0"/>
              </a:rPr>
              <a:t>欣欣向荣</a:t>
            </a:r>
            <a:r>
              <a:rPr lang="zh-CN" altLang="en-US" sz="2400" dirty="0">
                <a:latin typeface="宋体" pitchFamily="2" charset="-122"/>
              </a:rPr>
              <a:t> 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>
                <a:latin typeface="Times New Roman" pitchFamily="18" charset="0"/>
              </a:rPr>
              <a:t>四字词或结合紧密、使用稳定的四字词组</a:t>
            </a:r>
            <a:r>
              <a:rPr lang="en-US" altLang="zh-CN" sz="3200" dirty="0">
                <a:latin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社会主义</a:t>
            </a:r>
            <a:r>
              <a:rPr lang="zh-CN" altLang="en-US" dirty="0">
                <a:latin typeface="宋体" pitchFamily="2" charset="-122"/>
              </a:rPr>
              <a:t> </a:t>
            </a:r>
            <a:r>
              <a:rPr lang="zh-CN" altLang="en-US" dirty="0">
                <a:latin typeface="Times New Roman" pitchFamily="18" charset="0"/>
              </a:rPr>
              <a:t>春夏秋冬</a:t>
            </a:r>
            <a:r>
              <a:rPr lang="zh-CN" altLang="en-US" dirty="0">
                <a:latin typeface="宋体" pitchFamily="2" charset="-122"/>
              </a:rPr>
              <a:t> </a:t>
            </a:r>
            <a:r>
              <a:rPr lang="zh-CN" altLang="en-US" dirty="0">
                <a:latin typeface="Times New Roman" pitchFamily="18" charset="0"/>
              </a:rPr>
              <a:t>由此可见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五字和五字以上的谚语、格言等，分开后如不违背原有组合的意义，应予切分</a:t>
            </a:r>
            <a:r>
              <a:rPr lang="en-US" altLang="zh-CN" sz="2800" dirty="0">
                <a:latin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时间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就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是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生命</a:t>
            </a:r>
            <a:r>
              <a:rPr lang="en-US" altLang="zh-CN" sz="2400" dirty="0">
                <a:latin typeface="Times New Roman" pitchFamily="18" charset="0"/>
              </a:rPr>
              <a:t>/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失败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成功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之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母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88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5661-72E2-400C-A361-EA349AC7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不同人的语感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0A15-98B6-458F-B11D-C42E201C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1" indent="0">
              <a:lnSpc>
                <a:spcPct val="120000"/>
              </a:lnSpc>
              <a:spcBef>
                <a:spcPts val="600"/>
              </a:spcBef>
            </a:pPr>
            <a:r>
              <a:rPr lang="en-US" altLang="zh-CN" sz="4400" dirty="0"/>
              <a:t>1994</a:t>
            </a:r>
            <a:r>
              <a:rPr lang="zh-CN" altLang="en-US" sz="4400" dirty="0"/>
              <a:t>年，</a:t>
            </a:r>
            <a:r>
              <a:rPr lang="en-US" altLang="zh-CN" sz="4400" dirty="0"/>
              <a:t>Wu </a:t>
            </a:r>
            <a:r>
              <a:rPr lang="en-US" altLang="zh-CN" sz="4400" dirty="0" err="1"/>
              <a:t>Dekai</a:t>
            </a:r>
            <a:r>
              <a:rPr lang="zh-CN" altLang="en-US" sz="4400" dirty="0"/>
              <a:t>等，</a:t>
            </a:r>
            <a:r>
              <a:rPr lang="en-US" altLang="zh-CN" sz="4400" dirty="0" err="1"/>
              <a:t>nk</a:t>
            </a:r>
            <a:r>
              <a:rPr lang="en-US" altLang="zh-CN" sz="4400" dirty="0"/>
              <a:t>-blind</a:t>
            </a:r>
            <a:r>
              <a:rPr lang="zh-CN" altLang="en-US" sz="4400" dirty="0"/>
              <a:t>方法：对于一段文本，由</a:t>
            </a:r>
            <a:r>
              <a:rPr lang="en-US" altLang="zh-CN" sz="4400" dirty="0"/>
              <a:t>n</a:t>
            </a:r>
            <a:r>
              <a:rPr lang="zh-CN" altLang="en-US" sz="4400" dirty="0"/>
              <a:t>个人独立分词，那么，对于机器自动分词结果的每种切分，有</a:t>
            </a:r>
            <a:r>
              <a:rPr lang="en-US" altLang="zh-CN" sz="4400" dirty="0"/>
              <a:t>k</a:t>
            </a:r>
            <a:r>
              <a:rPr lang="zh-CN" altLang="en-US" sz="4400" dirty="0"/>
              <a:t>个人认同，</a:t>
            </a:r>
            <a:r>
              <a:rPr lang="en-US" altLang="zh-CN" sz="4400" dirty="0"/>
              <a:t>k</a:t>
            </a:r>
            <a:r>
              <a:rPr lang="zh-CN" altLang="en-US" sz="4400" dirty="0"/>
              <a:t>在</a:t>
            </a:r>
            <a:r>
              <a:rPr lang="en-US" altLang="zh-CN" sz="4400" dirty="0"/>
              <a:t>0</a:t>
            </a:r>
            <a:r>
              <a:rPr lang="zh-CN" altLang="en-US" sz="4400" dirty="0"/>
              <a:t>和</a:t>
            </a:r>
            <a:r>
              <a:rPr lang="en-US" altLang="zh-CN" sz="4400" dirty="0"/>
              <a:t>n</a:t>
            </a:r>
            <a:r>
              <a:rPr lang="zh-CN" altLang="en-US" sz="4400" dirty="0"/>
              <a:t>之间。实验表明，</a:t>
            </a:r>
            <a:r>
              <a:rPr lang="en-US" altLang="zh-CN" sz="4400" dirty="0"/>
              <a:t>n=8</a:t>
            </a:r>
            <a:r>
              <a:rPr lang="zh-CN" altLang="en-US" sz="4400" dirty="0"/>
              <a:t>时，</a:t>
            </a:r>
            <a:r>
              <a:rPr lang="zh-CN" altLang="en-US" sz="4400" b="1" dirty="0">
                <a:solidFill>
                  <a:srgbClr val="FF3300"/>
                </a:solidFill>
              </a:rPr>
              <a:t>所有人都认同的切分只有</a:t>
            </a:r>
            <a:r>
              <a:rPr lang="en-US" altLang="zh-CN" sz="4400" b="1" dirty="0">
                <a:solidFill>
                  <a:srgbClr val="FF3300"/>
                </a:solidFill>
              </a:rPr>
              <a:t>30%</a:t>
            </a:r>
            <a:r>
              <a:rPr lang="zh-CN" altLang="en-US" sz="4400" b="1" dirty="0">
                <a:solidFill>
                  <a:srgbClr val="FF3300"/>
                </a:solidFill>
              </a:rPr>
              <a:t>，至少一人认同的切分有</a:t>
            </a:r>
            <a:r>
              <a:rPr lang="en-US" altLang="zh-CN" sz="4400" b="1" dirty="0">
                <a:solidFill>
                  <a:srgbClr val="FF3300"/>
                </a:solidFill>
              </a:rPr>
              <a:t>90%</a:t>
            </a:r>
            <a:r>
              <a:rPr lang="zh-CN" altLang="en-US" sz="4400" dirty="0"/>
              <a:t>。</a:t>
            </a:r>
          </a:p>
          <a:p>
            <a:pPr marL="0" lvl="1" indent="0">
              <a:lnSpc>
                <a:spcPct val="120000"/>
              </a:lnSpc>
              <a:spcBef>
                <a:spcPts val="600"/>
              </a:spcBef>
            </a:pPr>
            <a:r>
              <a:rPr lang="en-US" altLang="zh-CN" sz="4400" dirty="0"/>
              <a:t>1996</a:t>
            </a:r>
            <a:r>
              <a:rPr lang="zh-CN" altLang="en-US" sz="4400" dirty="0"/>
              <a:t>年，</a:t>
            </a:r>
            <a:r>
              <a:rPr lang="en-US" altLang="zh-CN" sz="4400" dirty="0" err="1"/>
              <a:t>Sproat</a:t>
            </a:r>
            <a:r>
              <a:rPr lang="zh-CN" altLang="en-US" sz="4400" dirty="0"/>
              <a:t>等通过六个母语为汉语的人对同一篇文本的分词结果的对比，得出</a:t>
            </a:r>
            <a:r>
              <a:rPr lang="zh-CN" altLang="en-US" sz="4400" b="1" dirty="0">
                <a:solidFill>
                  <a:srgbClr val="FF3300"/>
                </a:solidFill>
              </a:rPr>
              <a:t>人与人之间的词语平均认同率只有</a:t>
            </a:r>
            <a:r>
              <a:rPr lang="en-US" altLang="zh-CN" sz="4400" b="1" dirty="0">
                <a:solidFill>
                  <a:srgbClr val="FF3300"/>
                </a:solidFill>
              </a:rPr>
              <a:t>0.76</a:t>
            </a:r>
            <a:r>
              <a:rPr lang="zh-CN" altLang="en-US" sz="4400" b="1" dirty="0">
                <a:solidFill>
                  <a:srgbClr val="FF3300"/>
                </a:solidFill>
              </a:rPr>
              <a:t>左右</a:t>
            </a:r>
            <a:r>
              <a:rPr lang="zh-CN" altLang="en-US" sz="4400" dirty="0"/>
              <a:t>的结论。具体的计算方法是：依次以一个人的结果为标准，计算其他人结果的</a:t>
            </a:r>
            <a:r>
              <a:rPr lang="en-US" altLang="zh-CN" sz="4400" dirty="0"/>
              <a:t>F</a:t>
            </a:r>
            <a:r>
              <a:rPr lang="zh-CN" altLang="en-US" sz="4400" dirty="0"/>
              <a:t>值（由精度和召回率得到），最后取</a:t>
            </a:r>
            <a:r>
              <a:rPr lang="en-US" altLang="zh-CN" sz="4400" dirty="0"/>
              <a:t>F</a:t>
            </a:r>
            <a:r>
              <a:rPr lang="zh-CN" altLang="en-US" sz="4400" dirty="0"/>
              <a:t>值的平均数。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51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词法和句法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 词典              语法书</a:t>
            </a:r>
          </a:p>
        </p:txBody>
      </p:sp>
      <p:pic>
        <p:nvPicPr>
          <p:cNvPr id="2050" name="Picture 2" descr="C:\Users\taihu\Desktop\tim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55" y="2348880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aihu\Desktop\timgX5V0HJ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02" y="2924944"/>
            <a:ext cx="1857641" cy="139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3006286"/>
            <a:ext cx="2088232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文字类型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2493383" y="3006286"/>
            <a:ext cx="2088232" cy="14401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汉语的词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词法和句法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 语法书              词典</a:t>
            </a:r>
          </a:p>
        </p:txBody>
      </p:sp>
      <p:pic>
        <p:nvPicPr>
          <p:cNvPr id="2050" name="Picture 2" descr="C:\Users\taihu\Desktop\tim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55" y="2348880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aihu\Desktop\timgX5V0HJ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02" y="2924944"/>
            <a:ext cx="1857641" cy="139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语法书厚的好处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/>
              <a:t>“</a:t>
            </a:r>
            <a:r>
              <a:rPr lang="zh-CN" altLang="en-US"/>
              <a:t>二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两</a:t>
            </a:r>
            <a:r>
              <a:rPr lang="en-US" altLang="zh-CN"/>
              <a:t>”</a:t>
            </a:r>
          </a:p>
          <a:p>
            <a:pPr lvl="1"/>
            <a:r>
              <a:rPr lang="zh-CN" altLang="en-US"/>
              <a:t>处理方案一：</a:t>
            </a:r>
          </a:p>
          <a:p>
            <a:pPr lvl="2"/>
            <a:r>
              <a:rPr lang="zh-CN" altLang="en-US" dirty="0">
                <a:sym typeface="+mn-ea"/>
              </a:rPr>
              <a:t>穷尽描写所有的词汇，放到词典里。不需要语法规则。如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十二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两张桌子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r>
              <a:rPr lang="zh-CN" altLang="en-US"/>
              <a:t>处理方案二：</a:t>
            </a:r>
          </a:p>
          <a:p>
            <a:pPr lvl="2"/>
            <a:r>
              <a:rPr lang="zh-CN" altLang="en-US" dirty="0">
                <a:sym typeface="+mn-ea"/>
              </a:rPr>
              <a:t>词典里只有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两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，语法规则写明：</a:t>
            </a:r>
            <a:endParaRPr lang="en-US" altLang="zh-CN" dirty="0"/>
          </a:p>
          <a:p>
            <a:pPr marL="1885950" lvl="3" indent="-51435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个位、十位用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二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/>
          </a:p>
          <a:p>
            <a:pPr marL="1885950" lvl="3" indent="-51435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百位以上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二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两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都可以用。</a:t>
            </a:r>
            <a:endParaRPr lang="en-US" altLang="zh-CN" sz="2000" dirty="0"/>
          </a:p>
          <a:p>
            <a:pPr marL="1885950" lvl="3" indent="-514350">
              <a:buFont typeface="+mj-lt"/>
              <a:buAutoNum type="arabicPeriod"/>
            </a:pPr>
            <a:r>
              <a:rPr lang="zh-CN" altLang="en-US" sz="2000" dirty="0"/>
              <a:t>数量结构中用</a:t>
            </a:r>
            <a:r>
              <a:rPr lang="en-US" altLang="zh-CN" sz="2000" dirty="0"/>
              <a:t>“</a:t>
            </a:r>
            <a:r>
              <a:rPr lang="zh-CN" altLang="en-US" sz="2000" dirty="0"/>
              <a:t>两</a:t>
            </a:r>
            <a:r>
              <a:rPr lang="en-US" altLang="zh-CN" sz="2000" dirty="0"/>
              <a:t>”</a:t>
            </a:r>
          </a:p>
          <a:p>
            <a:pPr marL="1371600" lvl="3" indent="0">
              <a:buNone/>
            </a:pPr>
            <a:r>
              <a:rPr lang="en-US" altLang="zh-CN" sz="2000" dirty="0">
                <a:sym typeface="+mn-ea"/>
              </a:rPr>
              <a:t>……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词典厚的好处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南方人说普通话</a:t>
            </a:r>
          </a:p>
          <a:p>
            <a:pPr lvl="1"/>
            <a:r>
              <a:rPr lang="zh-CN" altLang="en-US"/>
              <a:t>我去买东西</a:t>
            </a:r>
          </a:p>
          <a:p>
            <a:pPr lvl="1"/>
            <a:r>
              <a:rPr lang="zh-CN" altLang="en-US"/>
              <a:t>医生说他这个病很麻烦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词典厚的好处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教师、警察、领导、司机、导演、主编、电工</a:t>
            </a:r>
            <a:r>
              <a:rPr lang="en-US" altLang="zh-CN"/>
              <a:t>……</a:t>
            </a:r>
            <a:endParaRPr lang="zh-CN" altLang="en-US"/>
          </a:p>
          <a:p>
            <a:pPr lvl="1"/>
            <a:r>
              <a:rPr lang="zh-CN" altLang="en-US"/>
              <a:t>医生、作家、商人、会计、护士、秘书、裁缝</a:t>
            </a:r>
            <a:r>
              <a:rPr lang="en-US" altLang="zh-CN"/>
              <a:t>……</a:t>
            </a:r>
          </a:p>
          <a:p>
            <a:r>
              <a:rPr lang="zh-CN" altLang="en-US"/>
              <a:t>问：规则是什么？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词法和句法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单位数量和规则数量的关系：</a:t>
            </a:r>
            <a:endParaRPr lang="en-US" altLang="zh-CN" dirty="0"/>
          </a:p>
          <a:p>
            <a:pPr lvl="1"/>
            <a:r>
              <a:rPr lang="zh-CN" altLang="en-US" dirty="0"/>
              <a:t>单位数量越多，规则数量越少，反之亦然。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词法和句法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语言习得的过程中，既不可能不要句法，将所有的句子作为基本单位，一个一个记忆。</a:t>
            </a:r>
          </a:p>
          <a:p>
            <a:pPr lvl="1"/>
            <a:r>
              <a:rPr lang="zh-CN" altLang="en-US" dirty="0"/>
              <a:t>也不可能不要基本单位（或者说用极少的单位），而全靠规则。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因此，要合理地分配句法和词法的范围。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词法和句法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语素、词、词组区分的最重要的意义便在于此。</a:t>
            </a:r>
          </a:p>
          <a:p>
            <a:r>
              <a:rPr lang="zh-CN" altLang="en-US" dirty="0"/>
              <a:t>词的核心内涵在于它是句法的基本单位，词库中的所有项目无需规则，学习的过程中，需要一个一个地记忆。</a:t>
            </a:r>
          </a:p>
          <a:p>
            <a:r>
              <a:rPr lang="zh-CN" altLang="en-US" dirty="0"/>
              <a:t>词组的核心内涵是所有的词组都是可以类推的，是不需要一个一个记忆。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词法和句法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词的内部虽然仍有一些规则，但由于这些规则的类推能力有限，不如通过的记忆的方式学习。</a:t>
            </a:r>
            <a:endParaRPr lang="zh-CN" altLang="en-US" sz="3200" dirty="0"/>
          </a:p>
          <a:p>
            <a:r>
              <a:rPr lang="zh-CN" altLang="en-US" sz="3200" dirty="0">
                <a:sym typeface="+mn-ea"/>
              </a:rPr>
              <a:t>词内部有规则，意味着词并不是最小的单位，这就是语素存在的价值。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词法和句法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367" y="1556792"/>
            <a:ext cx="7128792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4085" y="1692910"/>
            <a:ext cx="1650365" cy="42329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嘴干</a:t>
            </a:r>
          </a:p>
          <a:p>
            <a:pPr algn="ctr"/>
            <a:r>
              <a:rPr lang="zh-CN" altLang="en-US" sz="4000" dirty="0"/>
              <a:t>手肿</a:t>
            </a:r>
          </a:p>
          <a:p>
            <a:pPr algn="ctr"/>
            <a:r>
              <a:rPr lang="zh-CN" altLang="en-US" sz="4000" dirty="0"/>
              <a:t>腿瘸</a:t>
            </a:r>
          </a:p>
          <a:p>
            <a:pPr algn="ctr"/>
            <a:r>
              <a:rPr lang="zh-CN" altLang="en-US" sz="4000" dirty="0"/>
              <a:t>胃疼</a:t>
            </a:r>
          </a:p>
          <a:p>
            <a:pPr algn="ctr"/>
            <a:r>
              <a:rPr lang="zh-CN" altLang="en-US" sz="4000" dirty="0"/>
              <a:t>眼红</a:t>
            </a:r>
          </a:p>
        </p:txBody>
      </p:sp>
      <p:sp>
        <p:nvSpPr>
          <p:cNvPr id="5" name="矩形 4"/>
          <p:cNvSpPr/>
          <p:nvPr/>
        </p:nvSpPr>
        <p:spPr>
          <a:xfrm>
            <a:off x="3141980" y="1692910"/>
            <a:ext cx="2257425" cy="42329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嘴很干</a:t>
            </a:r>
          </a:p>
          <a:p>
            <a:pPr algn="ctr"/>
            <a:r>
              <a:rPr lang="zh-CN" altLang="en-US" sz="4000" dirty="0"/>
              <a:t>手很肿</a:t>
            </a:r>
          </a:p>
          <a:p>
            <a:pPr algn="ctr"/>
            <a:r>
              <a:rPr lang="zh-CN" altLang="en-US" sz="4000" dirty="0"/>
              <a:t>腿</a:t>
            </a:r>
            <a:r>
              <a:rPr lang="zh-CN" altLang="en-US" sz="4000" dirty="0">
                <a:sym typeface="+mn-ea"/>
              </a:rPr>
              <a:t>很</a:t>
            </a:r>
            <a:r>
              <a:rPr lang="zh-CN" altLang="en-US" sz="4000" dirty="0"/>
              <a:t>瘸</a:t>
            </a:r>
          </a:p>
          <a:p>
            <a:pPr algn="ctr"/>
            <a:r>
              <a:rPr lang="zh-CN" altLang="en-US" sz="4000" dirty="0"/>
              <a:t>胃</a:t>
            </a:r>
            <a:r>
              <a:rPr lang="zh-CN" altLang="en-US" sz="4000" dirty="0">
                <a:sym typeface="+mn-ea"/>
              </a:rPr>
              <a:t>很</a:t>
            </a:r>
            <a:r>
              <a:rPr lang="zh-CN" altLang="en-US" sz="4000" dirty="0"/>
              <a:t>疼</a:t>
            </a:r>
          </a:p>
          <a:p>
            <a:pPr algn="ctr"/>
            <a:r>
              <a:rPr lang="en-US" altLang="zh-CN" sz="4000" dirty="0"/>
              <a:t>*</a:t>
            </a:r>
            <a:r>
              <a:rPr lang="zh-CN" altLang="en-US" sz="4000" dirty="0"/>
              <a:t>眼</a:t>
            </a:r>
            <a:r>
              <a:rPr lang="zh-CN" altLang="en-US" sz="4000" dirty="0">
                <a:sym typeface="+mn-ea"/>
              </a:rPr>
              <a:t>很</a:t>
            </a:r>
            <a:r>
              <a:rPr lang="zh-CN" altLang="en-US" sz="4000" dirty="0"/>
              <a:t>红</a:t>
            </a:r>
          </a:p>
        </p:txBody>
      </p:sp>
      <p:sp>
        <p:nvSpPr>
          <p:cNvPr id="7" name="矩形 6"/>
          <p:cNvSpPr/>
          <p:nvPr/>
        </p:nvSpPr>
        <p:spPr>
          <a:xfrm>
            <a:off x="5956935" y="1692910"/>
            <a:ext cx="2257425" cy="42329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*</a:t>
            </a:r>
            <a:r>
              <a:rPr lang="zh-CN" altLang="en-US" sz="4000" dirty="0"/>
              <a:t>不嘴干</a:t>
            </a:r>
          </a:p>
          <a:p>
            <a:pPr algn="ctr"/>
            <a:r>
              <a:rPr lang="en-US" altLang="zh-CN" sz="4000" dirty="0">
                <a:sym typeface="+mn-ea"/>
              </a:rPr>
              <a:t>*</a:t>
            </a:r>
            <a:r>
              <a:rPr lang="zh-CN" altLang="en-US" sz="4000" dirty="0">
                <a:sym typeface="+mn-ea"/>
              </a:rPr>
              <a:t>不</a:t>
            </a:r>
            <a:r>
              <a:rPr lang="zh-CN" altLang="en-US" sz="4000" dirty="0"/>
              <a:t>手肿</a:t>
            </a:r>
          </a:p>
          <a:p>
            <a:pPr algn="ctr"/>
            <a:r>
              <a:rPr lang="en-US" altLang="zh-CN" sz="4000" dirty="0">
                <a:sym typeface="+mn-ea"/>
              </a:rPr>
              <a:t>*</a:t>
            </a:r>
            <a:r>
              <a:rPr lang="zh-CN" altLang="en-US" sz="4000" dirty="0">
                <a:sym typeface="+mn-ea"/>
              </a:rPr>
              <a:t>不</a:t>
            </a:r>
            <a:r>
              <a:rPr lang="zh-CN" altLang="en-US" sz="4000" dirty="0"/>
              <a:t>腿瘸</a:t>
            </a:r>
          </a:p>
          <a:p>
            <a:pPr algn="ctr"/>
            <a:r>
              <a:rPr lang="en-US" altLang="zh-CN" sz="4000" dirty="0">
                <a:sym typeface="+mn-ea"/>
              </a:rPr>
              <a:t>*</a:t>
            </a:r>
            <a:r>
              <a:rPr lang="zh-CN" altLang="en-US" sz="4000" dirty="0">
                <a:sym typeface="+mn-ea"/>
              </a:rPr>
              <a:t>不</a:t>
            </a:r>
            <a:r>
              <a:rPr lang="zh-CN" altLang="en-US" sz="4000" dirty="0"/>
              <a:t>胃疼</a:t>
            </a:r>
          </a:p>
          <a:p>
            <a:pPr algn="ctr"/>
            <a:r>
              <a:rPr lang="zh-CN" altLang="en-US" sz="4000" dirty="0">
                <a:sym typeface="+mn-ea"/>
              </a:rPr>
              <a:t>不</a:t>
            </a:r>
            <a:r>
              <a:rPr lang="zh-CN" altLang="en-US" sz="4000" dirty="0"/>
              <a:t>眼红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词法和句法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句法规则：</a:t>
            </a:r>
          </a:p>
          <a:p>
            <a:pPr lvl="1"/>
            <a:r>
              <a:rPr lang="en-US" altLang="zh-CN"/>
              <a:t>Adj</a:t>
            </a:r>
            <a:r>
              <a:rPr lang="zh-CN" altLang="en-US"/>
              <a:t>做谓语时，主谓结构间可插入</a:t>
            </a:r>
            <a:r>
              <a:rPr lang="en-US" altLang="zh-CN"/>
              <a:t>“</a:t>
            </a:r>
            <a:r>
              <a:rPr lang="zh-CN" altLang="en-US"/>
              <a:t>很</a:t>
            </a:r>
            <a:r>
              <a:rPr lang="en-US" altLang="zh-CN"/>
              <a:t>”</a:t>
            </a:r>
            <a:r>
              <a:rPr lang="zh-CN" altLang="en-US"/>
              <a:t>。</a:t>
            </a:r>
          </a:p>
          <a:p>
            <a:pPr lvl="1"/>
            <a:r>
              <a:rPr lang="en-US" altLang="zh-CN">
                <a:sym typeface="+mn-ea"/>
              </a:rPr>
              <a:t>Adj</a:t>
            </a:r>
            <a:r>
              <a:rPr lang="zh-CN" altLang="en-US">
                <a:sym typeface="+mn-ea"/>
              </a:rPr>
              <a:t>做谓语时，需要对它做否定时，否定副词放在主谓结构之间。</a:t>
            </a:r>
          </a:p>
          <a:p>
            <a:pPr lvl="1"/>
            <a:r>
              <a:rPr lang="zh-CN" altLang="en-US"/>
              <a:t>转义后的</a:t>
            </a:r>
            <a:r>
              <a:rPr lang="en-US" altLang="zh-CN"/>
              <a:t>“</a:t>
            </a:r>
            <a:r>
              <a:rPr lang="zh-CN" altLang="en-US"/>
              <a:t>眼红</a:t>
            </a:r>
            <a:r>
              <a:rPr lang="en-US" altLang="zh-CN"/>
              <a:t>”</a:t>
            </a:r>
            <a:r>
              <a:rPr lang="zh-CN" altLang="en-US"/>
              <a:t>，不满足这两条规则。</a:t>
            </a:r>
          </a:p>
          <a:p>
            <a:pPr lvl="1"/>
            <a:r>
              <a:rPr lang="zh-CN" altLang="en-US"/>
              <a:t>处理为词后，</a:t>
            </a:r>
            <a:r>
              <a:rPr lang="en-US" altLang="zh-CN"/>
              <a:t>“</a:t>
            </a:r>
            <a:r>
              <a:rPr lang="zh-CN" altLang="en-US"/>
              <a:t>眼红</a:t>
            </a:r>
            <a:r>
              <a:rPr lang="en-US" altLang="zh-CN"/>
              <a:t>”</a:t>
            </a:r>
            <a:r>
              <a:rPr lang="zh-CN" altLang="en-US"/>
              <a:t>无需满足句法规则。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8363" y="3176771"/>
            <a:ext cx="2088232" cy="14401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汉语的词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词法和句法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2592288" cy="4824536"/>
          </a:xfrm>
        </p:spPr>
        <p:txBody>
          <a:bodyPr/>
          <a:lstStyle/>
          <a:p>
            <a:r>
              <a:rPr lang="zh-CN" altLang="en-US" dirty="0"/>
              <a:t>陈保亚</a:t>
            </a:r>
            <a:endParaRPr lang="en-US" altLang="zh-CN" dirty="0"/>
          </a:p>
          <a:p>
            <a:r>
              <a:rPr lang="zh-CN" altLang="en-US" sz="3600" dirty="0"/>
              <a:t>平行周遍原则</a:t>
            </a:r>
            <a:endParaRPr lang="en-US" altLang="zh-CN" sz="3600" dirty="0"/>
          </a:p>
        </p:txBody>
      </p:sp>
      <p:pic>
        <p:nvPicPr>
          <p:cNvPr id="5122" name="Picture 2" descr="C:\Users\Sun Shun\Desktop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800"/>
            <a:ext cx="5256584" cy="418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词和语素的区分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平行：一列中的元素性质相同（词类、语义小类）</a:t>
            </a:r>
            <a:endParaRPr lang="en-US" altLang="zh-CN" sz="2800" dirty="0"/>
          </a:p>
          <a:p>
            <a:r>
              <a:rPr lang="zh-CN" altLang="en-US" sz="2800" dirty="0"/>
              <a:t>周遍：该词类（或语义小类）中的所有的词都可以参与替换。</a:t>
            </a:r>
            <a:endParaRPr lang="en-US" altLang="zh-CN" sz="2800" dirty="0"/>
          </a:p>
          <a:p>
            <a:endParaRPr lang="zh-CN" altLang="en-US" dirty="0"/>
          </a:p>
        </p:txBody>
      </p:sp>
      <p:graphicFrame>
        <p:nvGraphicFramePr>
          <p:cNvPr id="4" name="内容占位符 6"/>
          <p:cNvGraphicFramePr/>
          <p:nvPr/>
        </p:nvGraphicFramePr>
        <p:xfrm>
          <a:off x="1547664" y="3573016"/>
          <a:ext cx="6840760" cy="2563308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71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一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二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三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>
                          <a:effectLst/>
                        </a:rPr>
                        <a:t>四</a:t>
                      </a:r>
                      <a:endParaRPr lang="zh-CN" sz="32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老来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老李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老虎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>
                          <a:effectLst/>
                        </a:rPr>
                        <a:t>老板</a:t>
                      </a:r>
                      <a:endParaRPr lang="zh-CN" sz="32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老去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老张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老鹰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>
                          <a:effectLst/>
                        </a:rPr>
                        <a:t>老手</a:t>
                      </a:r>
                      <a:endParaRPr lang="zh-CN" sz="32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老睡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老刘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老鼠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老实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icrosoft Himalaya" panose="01010100010101010101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词和语素的区分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陈保亚（</a:t>
            </a:r>
            <a:r>
              <a:rPr lang="en-US" altLang="zh-CN" sz="3000" dirty="0"/>
              <a:t>1996</a:t>
            </a:r>
            <a:r>
              <a:rPr lang="zh-CN" altLang="en-US" sz="3000" dirty="0"/>
              <a:t>）将符合“平行周遍”原则的组合称之为“规则组合”，大致相当于“词组”。不符合的称之为“不规则组合”，大致相当于词。</a:t>
            </a:r>
            <a:endParaRPr lang="en-US" altLang="zh-CN" sz="3000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2"/>
            <a:r>
              <a:rPr lang="zh-CN" altLang="en-US" dirty="0"/>
              <a:t>规则组合不需要放入词典，是可以类推学习的。</a:t>
            </a:r>
            <a:endParaRPr lang="en-US" altLang="zh-CN" dirty="0"/>
          </a:p>
          <a:p>
            <a:pPr lvl="2"/>
            <a:r>
              <a:rPr lang="zh-CN" altLang="en-US" dirty="0"/>
              <a:t>鸡</a:t>
            </a:r>
            <a:r>
              <a:rPr lang="en-US" altLang="zh-CN" dirty="0"/>
              <a:t>-</a:t>
            </a:r>
            <a:r>
              <a:rPr lang="zh-CN" altLang="en-US" dirty="0"/>
              <a:t>鸭；金</a:t>
            </a:r>
            <a:r>
              <a:rPr lang="en-US" altLang="zh-CN" dirty="0"/>
              <a:t>-</a:t>
            </a:r>
            <a:r>
              <a:rPr lang="zh-CN" altLang="en-US" dirty="0"/>
              <a:t>银 等性质可以统一。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ECB34-B69B-4AFD-B1CF-F68B3784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词法和句法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DA1929C-0CFE-4548-9EF9-7A545D4F5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39883"/>
              </p:ext>
            </p:extLst>
          </p:nvPr>
        </p:nvGraphicFramePr>
        <p:xfrm>
          <a:off x="539552" y="1556792"/>
          <a:ext cx="7920880" cy="410445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5026">
                  <a:extLst>
                    <a:ext uri="{9D8B030D-6E8A-4147-A177-3AD203B41FA5}">
                      <a16:colId xmlns:a16="http://schemas.microsoft.com/office/drawing/2014/main" val="137481327"/>
                    </a:ext>
                  </a:extLst>
                </a:gridCol>
                <a:gridCol w="876902">
                  <a:extLst>
                    <a:ext uri="{9D8B030D-6E8A-4147-A177-3AD203B41FA5}">
                      <a16:colId xmlns:a16="http://schemas.microsoft.com/office/drawing/2014/main" val="566532147"/>
                    </a:ext>
                  </a:extLst>
                </a:gridCol>
                <a:gridCol w="1114098">
                  <a:extLst>
                    <a:ext uri="{9D8B030D-6E8A-4147-A177-3AD203B41FA5}">
                      <a16:colId xmlns:a16="http://schemas.microsoft.com/office/drawing/2014/main" val="1900450433"/>
                    </a:ext>
                  </a:extLst>
                </a:gridCol>
                <a:gridCol w="1717868">
                  <a:extLst>
                    <a:ext uri="{9D8B030D-6E8A-4147-A177-3AD203B41FA5}">
                      <a16:colId xmlns:a16="http://schemas.microsoft.com/office/drawing/2014/main" val="366369356"/>
                    </a:ext>
                  </a:extLst>
                </a:gridCol>
                <a:gridCol w="1610053">
                  <a:extLst>
                    <a:ext uri="{9D8B030D-6E8A-4147-A177-3AD203B41FA5}">
                      <a16:colId xmlns:a16="http://schemas.microsoft.com/office/drawing/2014/main" val="3472272350"/>
                    </a:ext>
                  </a:extLst>
                </a:gridCol>
                <a:gridCol w="1796933">
                  <a:extLst>
                    <a:ext uri="{9D8B030D-6E8A-4147-A177-3AD203B41FA5}">
                      <a16:colId xmlns:a16="http://schemas.microsoft.com/office/drawing/2014/main" val="2918865"/>
                    </a:ext>
                  </a:extLst>
                </a:gridCol>
              </a:tblGrid>
              <a:tr h="28479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</a:rPr>
                        <a:t>句法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gridSpan="5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词法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84969"/>
                  </a:ext>
                </a:extLst>
              </a:tr>
              <a:tr h="28479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词组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gridSpan="5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</a:rPr>
                        <a:t>词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42888"/>
                  </a:ext>
                </a:extLst>
              </a:tr>
              <a:tr h="7509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句法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形态</a:t>
                      </a:r>
                      <a:r>
                        <a:rPr lang="en-US" altLang="zh-CN" sz="1800" u="none" strike="noStrike" kern="100">
                          <a:effectLst/>
                        </a:rPr>
                        <a:t>(</a:t>
                      </a:r>
                      <a:r>
                        <a:rPr lang="zh-CN" altLang="en-US" sz="1800" u="none" strike="noStrike" kern="100">
                          <a:effectLst/>
                        </a:rPr>
                        <a:t>构形</a:t>
                      </a:r>
                      <a:r>
                        <a:rPr lang="en-US" altLang="zh-CN" sz="1800" u="none" strike="noStrike" kern="100">
                          <a:effectLst/>
                        </a:rPr>
                        <a:t>)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</a:rPr>
                        <a:t>附加构词</a:t>
                      </a:r>
                      <a:r>
                        <a:rPr lang="en-US" altLang="zh-CN" sz="1800" u="none" strike="noStrike" kern="100" dirty="0">
                          <a:effectLst/>
                        </a:rPr>
                        <a:t>1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附加构词</a:t>
                      </a:r>
                      <a:r>
                        <a:rPr lang="en-US" altLang="zh-CN" sz="1800" u="none" strike="noStrike" kern="100">
                          <a:effectLst/>
                        </a:rPr>
                        <a:t>2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复合构词</a:t>
                      </a:r>
                      <a:r>
                        <a:rPr lang="en-US" altLang="zh-CN" sz="1800" u="none" strike="noStrike" kern="100">
                          <a:effectLst/>
                        </a:rPr>
                        <a:t>1(</a:t>
                      </a:r>
                      <a:r>
                        <a:rPr lang="zh-CN" altLang="en-US" sz="1800" u="none" strike="noStrike" kern="100">
                          <a:effectLst/>
                        </a:rPr>
                        <a:t>平行</a:t>
                      </a:r>
                      <a:r>
                        <a:rPr lang="en-US" altLang="zh-CN" sz="1800" u="none" strike="noStrike" kern="100">
                          <a:effectLst/>
                        </a:rPr>
                        <a:t>)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复合构词</a:t>
                      </a:r>
                      <a:r>
                        <a:rPr lang="en-US" altLang="zh-CN" sz="1800" u="none" strike="noStrike" kern="100">
                          <a:effectLst/>
                        </a:rPr>
                        <a:t>2(</a:t>
                      </a:r>
                      <a:r>
                        <a:rPr lang="zh-CN" altLang="en-US" sz="1800" u="none" strike="noStrike" kern="100">
                          <a:effectLst/>
                        </a:rPr>
                        <a:t>不平行</a:t>
                      </a:r>
                      <a:r>
                        <a:rPr lang="en-US" altLang="zh-CN" sz="1800" u="none" strike="noStrike" kern="100">
                          <a:effectLst/>
                        </a:rPr>
                        <a:t>)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extLst>
                  <a:ext uri="{0D108BD9-81ED-4DB2-BD59-A6C34878D82A}">
                    <a16:rowId xmlns:a16="http://schemas.microsoft.com/office/drawing/2014/main" val="3745388773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写书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写了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老李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</a:rPr>
                        <a:t>桌子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跑鞋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铁路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extLst>
                  <a:ext uri="{0D108BD9-81ED-4DB2-BD59-A6C34878D82A}">
                    <a16:rowId xmlns:a16="http://schemas.microsoft.com/office/drawing/2014/main" val="1671767477"/>
                  </a:ext>
                </a:extLst>
              </a:tr>
              <a:tr h="28479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白车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写过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第三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石头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跳鞋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公路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extLst>
                  <a:ext uri="{0D108BD9-81ED-4DB2-BD59-A6C34878D82A}">
                    <a16:rowId xmlns:a16="http://schemas.microsoft.com/office/drawing/2014/main" val="1389253066"/>
                  </a:ext>
                </a:extLst>
              </a:tr>
              <a:tr h="36692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染发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染的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金屋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</a:rPr>
                        <a:t>老虎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小路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马路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extLst>
                  <a:ext uri="{0D108BD9-81ED-4DB2-BD59-A6C34878D82A}">
                    <a16:rowId xmlns:a16="http://schemas.microsoft.com/office/drawing/2014/main" val="2844847093"/>
                  </a:ext>
                </a:extLst>
              </a:tr>
              <a:tr h="31786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老写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写着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铜条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花儿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大路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死路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extLst>
                  <a:ext uri="{0D108BD9-81ED-4DB2-BD59-A6C34878D82A}">
                    <a16:rowId xmlns:a16="http://schemas.microsoft.com/office/drawing/2014/main" val="528708969"/>
                  </a:ext>
                </a:extLst>
              </a:tr>
              <a:tr h="722120">
                <a:tc gridSpan="3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生成式</a:t>
                      </a:r>
                      <a:endParaRPr lang="zh-CN" altLang="en-US" sz="4000" u="none" strike="noStrike">
                        <a:effectLst/>
                      </a:endParaRP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规则语素组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理解式规则语素组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</a:rPr>
                        <a:t>不规则语素组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28002"/>
                  </a:ext>
                </a:extLst>
              </a:tr>
              <a:tr h="415991">
                <a:tc gridSpan="3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平行周遍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平行不周遍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</a:rPr>
                        <a:t>不平行（转义）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37396"/>
                  </a:ext>
                </a:extLst>
              </a:tr>
              <a:tr h="362660">
                <a:tc gridSpan="3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>
                          <a:effectLst/>
                        </a:rPr>
                        <a:t>语符组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</a:rPr>
                        <a:t>语符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49" marR="68549" marT="9521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0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34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79639" y="3177813"/>
            <a:ext cx="2088232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文字类型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莪</a:t>
            </a:r>
            <a:r>
              <a:rPr lang="en-US" altLang="zh-CN" dirty="0"/>
              <a:t>4</a:t>
            </a:r>
            <a:r>
              <a:rPr lang="zh-CN" altLang="en-US" dirty="0"/>
              <a:t>茽國亼</a:t>
            </a:r>
            <a:endParaRPr lang="en-US" altLang="zh-CN" dirty="0"/>
          </a:p>
          <a:p>
            <a:r>
              <a:rPr lang="zh-CN" altLang="en-US" dirty="0"/>
              <a:t>廈兲來孒</a:t>
            </a:r>
            <a:endParaRPr lang="en-US" altLang="zh-CN" dirty="0"/>
          </a:p>
          <a:p>
            <a:r>
              <a:rPr lang="zh-TW" altLang="en-US" dirty="0"/>
              <a:t>妳</a:t>
            </a:r>
            <a:r>
              <a:rPr lang="en-US" altLang="zh-TW" dirty="0"/>
              <a:t>4</a:t>
            </a:r>
            <a:r>
              <a:rPr lang="zh-TW" altLang="en-US" dirty="0"/>
              <a:t>莪啲尐吖尐蘋惈</a:t>
            </a:r>
            <a:endParaRPr lang="en-US" altLang="zh-TW" dirty="0"/>
          </a:p>
          <a:p>
            <a:r>
              <a:rPr lang="en-US" altLang="zh-CN" dirty="0"/>
              <a:t>http://www.huoxingzi.com/zhenbizi.asp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语言的再编码。</a:t>
            </a:r>
            <a:endParaRPr lang="en-US" altLang="zh-CN" dirty="0"/>
          </a:p>
          <a:p>
            <a:pPr lvl="1"/>
            <a:r>
              <a:rPr lang="zh-CN" altLang="en-US" dirty="0"/>
              <a:t>再编码。一套编码与另一套编码的对应与转换。</a:t>
            </a:r>
            <a:endParaRPr lang="en-US" altLang="zh-CN" dirty="0"/>
          </a:p>
          <a:p>
            <a:pPr lvl="1"/>
            <a:r>
              <a:rPr lang="zh-CN" altLang="en-US" dirty="0"/>
              <a:t>谍战剧。用小提琴传递密码。</a:t>
            </a:r>
            <a:endParaRPr lang="en-US" altLang="zh-CN" dirty="0"/>
          </a:p>
          <a:p>
            <a:pPr lvl="1"/>
            <a:r>
              <a:rPr lang="zh-CN" altLang="en-US" dirty="0"/>
              <a:t>客观世界＞语音编码＞文字编码</a:t>
            </a:r>
            <a:endParaRPr lang="en-US" altLang="zh-CN" dirty="0"/>
          </a:p>
          <a:p>
            <a:r>
              <a:rPr lang="zh-CN" altLang="en-US" dirty="0"/>
              <a:t>为什么说文字不是对客观世界的直接编码？</a:t>
            </a:r>
            <a:endParaRPr lang="en-US" altLang="zh-CN" dirty="0"/>
          </a:p>
          <a:p>
            <a:pPr lvl="1"/>
            <a:r>
              <a:rPr lang="zh-CN" altLang="en-US" dirty="0"/>
              <a:t>缺乏语音的中介，文字无法直接表意。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拼音文字很好理解。</a:t>
            </a:r>
          </a:p>
          <a:p>
            <a:pPr lvl="1"/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bad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字符表意的文字呢？</a:t>
            </a:r>
          </a:p>
          <a:p>
            <a:pPr lvl="1"/>
            <a:r>
              <a:rPr lang="zh-CN" altLang="en-US" dirty="0"/>
              <a:t>一、二、三？</a:t>
            </a:r>
            <a:endParaRPr lang="en-US" altLang="zh-CN" dirty="0"/>
          </a:p>
          <a:p>
            <a:pPr lvl="1"/>
            <a:r>
              <a:rPr lang="zh-CN" altLang="en-US" dirty="0"/>
              <a:t>由于语义的丰富性，一个单纯的表意符号系统无法肩负起为客观世界编码的责任。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 dirty="0"/>
              <a:t>四，五，十。</a:t>
            </a:r>
          </a:p>
          <a:p>
            <a:r>
              <a:rPr lang="en-US" altLang="zh-CN" dirty="0">
                <a:sym typeface="+mn-ea"/>
              </a:rPr>
              <a:t>{</a:t>
            </a:r>
            <a:r>
              <a:rPr lang="zh-CN" altLang="en-US" dirty="0">
                <a:sym typeface="+mn-ea"/>
              </a:rPr>
              <a:t>神</a:t>
            </a:r>
            <a:r>
              <a:rPr lang="en-US" altLang="zh-CN" dirty="0">
                <a:sym typeface="+mn-ea"/>
              </a:rPr>
              <a:t>}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{</a:t>
            </a:r>
            <a:r>
              <a:rPr lang="zh-CN" altLang="en-US" dirty="0">
                <a:sym typeface="+mn-ea"/>
              </a:rPr>
              <a:t>惶恐</a:t>
            </a:r>
            <a:r>
              <a:rPr lang="en-US" altLang="zh-CN" dirty="0">
                <a:sym typeface="+mn-ea"/>
              </a:rPr>
              <a:t>}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{</a:t>
            </a:r>
            <a:r>
              <a:rPr lang="zh-CN" altLang="en-US" dirty="0">
                <a:sym typeface="+mn-ea"/>
              </a:rPr>
              <a:t>万</a:t>
            </a:r>
            <a:r>
              <a:rPr lang="en-US" altLang="zh-CN" dirty="0">
                <a:sym typeface="+mn-ea"/>
              </a:rPr>
              <a:t>}</a:t>
            </a:r>
            <a:endParaRPr lang="en-US" altLang="zh-CN" dirty="0"/>
          </a:p>
          <a:p>
            <a:r>
              <a:rPr lang="zh-CN" altLang="en-US" dirty="0"/>
              <a:t>耳</a:t>
            </a:r>
            <a:r>
              <a:rPr lang="en-US" altLang="zh-CN" dirty="0"/>
              <a:t>-</a:t>
            </a:r>
            <a:r>
              <a:rPr lang="zh-CN" altLang="en-US" dirty="0"/>
              <a:t>恥；        心</a:t>
            </a:r>
            <a:r>
              <a:rPr lang="en-US" altLang="zh-CN" dirty="0"/>
              <a:t>-</a:t>
            </a:r>
            <a:r>
              <a:rPr lang="zh-CN" altLang="en-US" dirty="0"/>
              <a:t>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汉语史上的“假借”，以及形声字的大量产生。</a:t>
            </a:r>
          </a:p>
          <a:p>
            <a:r>
              <a:rPr lang="zh-CN" altLang="en-US" dirty="0">
                <a:sym typeface="+mn-ea"/>
              </a:rPr>
              <a:t>所以，任何一个文字系统都不可能只有单纯表意的符号组成。它必须借助语言中已经完成的语音编码系统，才能完成这一任务。</a:t>
            </a:r>
            <a:endParaRPr lang="zh-CN" altLang="en-US" dirty="0"/>
          </a:p>
        </p:txBody>
      </p:sp>
      <p:pic>
        <p:nvPicPr>
          <p:cNvPr id="1026" name="Picture 2" descr="C:\Users\Sun Shun\Desktop\j2587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65" y="2503805"/>
            <a:ext cx="359410" cy="63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n Shun\Desktop\b1533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504077"/>
            <a:ext cx="576064" cy="81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文字分类的目的和依据</a:t>
            </a:r>
            <a:endParaRPr lang="en-US" altLang="zh-CN" dirty="0"/>
          </a:p>
          <a:p>
            <a:pPr lvl="1"/>
            <a:r>
              <a:rPr lang="zh-CN" altLang="en-US" dirty="0"/>
              <a:t>文字编码（组合方式）与语言单位的对应关系</a:t>
            </a:r>
            <a:endParaRPr lang="en-US" altLang="zh-CN" dirty="0"/>
          </a:p>
          <a:p>
            <a:r>
              <a:rPr lang="zh-CN" altLang="en-US" dirty="0"/>
              <a:t>文字的单位</a:t>
            </a:r>
            <a:endParaRPr lang="en-US" altLang="zh-CN" dirty="0"/>
          </a:p>
          <a:p>
            <a:pPr lvl="1"/>
            <a:r>
              <a:rPr lang="zh-CN" altLang="en-US" dirty="0"/>
              <a:t>次小单位</a:t>
            </a:r>
            <a:endParaRPr lang="en-US" altLang="zh-CN" dirty="0"/>
          </a:p>
          <a:p>
            <a:pPr lvl="1"/>
            <a:r>
              <a:rPr lang="zh-CN" altLang="en-US" dirty="0"/>
              <a:t>最小单位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教科书上的定义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词是能</a:t>
            </a:r>
            <a:r>
              <a:rPr lang="zh-CN" altLang="en-US" dirty="0">
                <a:solidFill>
                  <a:srgbClr val="FF0000"/>
                </a:solidFill>
              </a:rPr>
              <a:t>自由运用</a:t>
            </a:r>
            <a:r>
              <a:rPr lang="zh-CN" altLang="en-US" dirty="0"/>
              <a:t>的、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的语法单位。</a:t>
            </a:r>
            <a:endParaRPr lang="en-US" altLang="zh-CN" dirty="0"/>
          </a:p>
          <a:p>
            <a:r>
              <a:rPr lang="zh-CN" altLang="en-US" dirty="0"/>
              <a:t>独立的成句的，都算能自由运用。</a:t>
            </a:r>
          </a:p>
          <a:p>
            <a:pPr marL="914400" lvl="2" indent="0">
              <a:buNone/>
            </a:pPr>
            <a:r>
              <a:rPr lang="zh-CN" altLang="en-US" sz="3600" dirty="0"/>
              <a:t>好、可以、打、书</a:t>
            </a:r>
          </a:p>
          <a:p>
            <a:pPr marL="914400" lvl="2" indent="0">
              <a:buNone/>
            </a:pP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/>
            <a:r>
              <a:rPr lang="zh-CN" altLang="en-US" sz="4400" dirty="0"/>
              <a:t>次小单位</a:t>
            </a:r>
            <a:endParaRPr lang="en-US" altLang="zh-CN" sz="4400" dirty="0"/>
          </a:p>
          <a:p>
            <a:pPr lvl="1"/>
            <a:r>
              <a:rPr lang="zh-CN" altLang="en-US" dirty="0"/>
              <a:t>文字与哪一级语法单位关联（对应），哪一级便是次小单位。</a:t>
            </a:r>
            <a:endParaRPr lang="en-US" altLang="zh-CN" dirty="0"/>
          </a:p>
          <a:p>
            <a:r>
              <a:rPr lang="zh-CN" altLang="en-US" dirty="0"/>
              <a:t>对应的表现</a:t>
            </a:r>
            <a:endParaRPr lang="en-US" altLang="zh-CN" dirty="0"/>
          </a:p>
          <a:p>
            <a:pPr lvl="1"/>
            <a:r>
              <a:rPr lang="zh-CN" altLang="en-US" dirty="0"/>
              <a:t>书写上：有明确的间隔标志</a:t>
            </a:r>
            <a:endParaRPr lang="en-US" altLang="zh-CN" dirty="0"/>
          </a:p>
          <a:p>
            <a:pPr lvl="1"/>
            <a:r>
              <a:rPr lang="zh-CN" altLang="en-US" dirty="0"/>
              <a:t>使用者心理：界限最容易区分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 descr="C:\Users\taihuwuyu\Desktop\新建位图图像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02351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68" y="1340768"/>
            <a:ext cx="4181475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次小单位都既表音，又表意。</a:t>
            </a:r>
            <a:endParaRPr lang="en-US" altLang="zh-CN" dirty="0"/>
          </a:p>
          <a:p>
            <a:pPr lvl="1"/>
            <a:r>
              <a:rPr lang="zh-CN" altLang="en-US" dirty="0"/>
              <a:t>汉语：方块字</a:t>
            </a:r>
            <a:r>
              <a:rPr lang="en-US" altLang="zh-CN" dirty="0"/>
              <a:t>-</a:t>
            </a:r>
            <a:r>
              <a:rPr lang="zh-CN" altLang="en-US" dirty="0"/>
              <a:t>语素（灭、偏）</a:t>
            </a:r>
            <a:endParaRPr lang="en-US" altLang="zh-CN" dirty="0"/>
          </a:p>
          <a:p>
            <a:pPr lvl="1"/>
            <a:r>
              <a:rPr lang="zh-CN" altLang="en-US" dirty="0"/>
              <a:t>英语：文字词</a:t>
            </a:r>
            <a:r>
              <a:rPr lang="en-US" altLang="zh-CN" dirty="0"/>
              <a:t>-</a:t>
            </a:r>
            <a:r>
              <a:rPr lang="zh-CN" altLang="en-US" dirty="0"/>
              <a:t>词（</a:t>
            </a:r>
            <a:r>
              <a:rPr lang="en-US" altLang="zh-CN" dirty="0"/>
              <a:t>apple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就次小单位来说</a:t>
            </a:r>
            <a:endParaRPr lang="en-US" altLang="zh-CN" dirty="0"/>
          </a:p>
          <a:p>
            <a:pPr lvl="1"/>
            <a:r>
              <a:rPr lang="zh-CN" altLang="en-US" dirty="0"/>
              <a:t>所有文字的这一级单位都既是表音的，又是表意的。</a:t>
            </a:r>
            <a:endParaRPr lang="en-US" altLang="zh-CN" dirty="0"/>
          </a:p>
          <a:p>
            <a:pPr lvl="1"/>
            <a:r>
              <a:rPr lang="zh-CN" altLang="en-US" dirty="0"/>
              <a:t>但按照文字的次小单位与语言单位的对应层级可以给文字系统分类。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次小单位</a:t>
            </a:r>
            <a:endParaRPr lang="en-US" altLang="zh-CN" dirty="0"/>
          </a:p>
          <a:p>
            <a:pPr lvl="1"/>
            <a:r>
              <a:rPr lang="zh-CN" altLang="en-US" dirty="0"/>
              <a:t>汉语：语素</a:t>
            </a:r>
            <a:r>
              <a:rPr lang="en-US" altLang="zh-CN" dirty="0"/>
              <a:t>-</a:t>
            </a:r>
            <a:r>
              <a:rPr lang="zh-CN" altLang="en-US" dirty="0"/>
              <a:t>音节文字</a:t>
            </a:r>
            <a:endParaRPr lang="en-US" altLang="zh-CN" dirty="0"/>
          </a:p>
          <a:p>
            <a:pPr lvl="1"/>
            <a:r>
              <a:rPr lang="zh-CN" altLang="en-US" dirty="0"/>
              <a:t>英语：语法词</a:t>
            </a:r>
            <a:r>
              <a:rPr lang="en-US" altLang="zh-CN" dirty="0"/>
              <a:t>-</a:t>
            </a:r>
            <a:r>
              <a:rPr lang="zh-CN" altLang="en-US" dirty="0"/>
              <a:t>音系词文字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最小单位</a:t>
            </a:r>
            <a:endParaRPr lang="en-US" altLang="zh-CN" dirty="0"/>
          </a:p>
          <a:p>
            <a:r>
              <a:rPr lang="zh-CN" altLang="en-US" dirty="0"/>
              <a:t>字符</a:t>
            </a:r>
            <a:endParaRPr lang="en-US" altLang="zh-CN" dirty="0"/>
          </a:p>
          <a:p>
            <a:pPr lvl="1"/>
            <a:r>
              <a:rPr lang="zh-CN" altLang="en-US" dirty="0"/>
              <a:t>文字的最小单元</a:t>
            </a:r>
            <a:endParaRPr lang="en-US" altLang="zh-CN" dirty="0"/>
          </a:p>
          <a:p>
            <a:pPr lvl="1"/>
            <a:r>
              <a:rPr lang="zh-CN" altLang="en-US" dirty="0"/>
              <a:t>不能继续拆分：拆分之后，剩下的两部分中，有一部分既与语音无关，也跟语义无关。月，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5"/>
            <a:ext cx="4032448" cy="469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taihuwuyu\Desktop\新建位图图像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566097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字符与语言单位的关系</a:t>
            </a:r>
            <a:endParaRPr lang="en-US" altLang="zh-CN" dirty="0"/>
          </a:p>
          <a:p>
            <a:pPr lvl="1"/>
            <a:r>
              <a:rPr lang="zh-CN" altLang="en-US" dirty="0"/>
              <a:t>不再对应音义结合体</a:t>
            </a:r>
            <a:endParaRPr lang="en-US" altLang="zh-CN" dirty="0"/>
          </a:p>
          <a:p>
            <a:pPr lvl="2"/>
            <a:r>
              <a:rPr lang="zh-CN" altLang="en-US" dirty="0"/>
              <a:t>灭、</a:t>
            </a:r>
            <a:r>
              <a:rPr lang="en-US" altLang="zh-CN" dirty="0"/>
              <a:t>apple</a:t>
            </a:r>
          </a:p>
          <a:p>
            <a:pPr lvl="1"/>
            <a:r>
              <a:rPr lang="zh-CN" altLang="en-US" dirty="0"/>
              <a:t>有的字符对应仅对应音</a:t>
            </a:r>
            <a:endParaRPr lang="en-US" altLang="zh-CN" dirty="0"/>
          </a:p>
          <a:p>
            <a:pPr lvl="2"/>
            <a:r>
              <a:rPr lang="zh-CN" altLang="en-US" dirty="0"/>
              <a:t>纲、</a:t>
            </a:r>
            <a:r>
              <a:rPr lang="en-US" altLang="zh-CN" dirty="0"/>
              <a:t>apple</a:t>
            </a:r>
          </a:p>
          <a:p>
            <a:pPr lvl="1"/>
            <a:r>
              <a:rPr lang="zh-CN" altLang="en-US" dirty="0"/>
              <a:t>有的字符对应义</a:t>
            </a:r>
            <a:endParaRPr lang="en-US" altLang="zh-CN" dirty="0"/>
          </a:p>
          <a:p>
            <a:pPr lvl="2"/>
            <a:r>
              <a:rPr lang="zh-CN" altLang="en-US" dirty="0"/>
              <a:t>灭、孫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最小单位与文字分类</a:t>
            </a:r>
            <a:endParaRPr lang="en-US" altLang="zh-CN" dirty="0"/>
          </a:p>
          <a:p>
            <a:pPr lvl="1"/>
            <a:r>
              <a:rPr lang="zh-CN" altLang="en-US" dirty="0"/>
              <a:t>表音文字</a:t>
            </a:r>
            <a:endParaRPr lang="en-US" altLang="zh-CN" dirty="0"/>
          </a:p>
          <a:p>
            <a:pPr lvl="1"/>
            <a:r>
              <a:rPr lang="zh-CN" altLang="en-US" dirty="0"/>
              <a:t>意音文字</a:t>
            </a:r>
            <a:endParaRPr lang="en-US" altLang="zh-CN" dirty="0"/>
          </a:p>
          <a:p>
            <a:pPr lvl="1"/>
            <a:r>
              <a:rPr lang="zh-CN" altLang="en-US" dirty="0"/>
              <a:t>表意文字？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教科书上的定义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84784"/>
            <a:ext cx="3600400" cy="48965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布龙菲尔德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Leonard Bloomfield</a:t>
            </a:r>
            <a:r>
              <a:rPr lang="zh-CN" altLang="en-US" dirty="0"/>
              <a:t>（</a:t>
            </a:r>
            <a:r>
              <a:rPr lang="en-US" altLang="zh-CN" dirty="0"/>
              <a:t>1887-1949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在莱比锡，与布鲁格曼、雷斯金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美国语言学会的主创人之一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1933-1949</a:t>
            </a:r>
            <a:r>
              <a:rPr lang="zh-CN" altLang="en-US" dirty="0"/>
              <a:t>布龙菲尔德时代</a:t>
            </a:r>
          </a:p>
        </p:txBody>
      </p:sp>
      <p:pic>
        <p:nvPicPr>
          <p:cNvPr id="7170" name="Picture 2" descr="C:\Users\Sun Shun\Desktop\4d086e061d950a7bf4a752ee08d162d9f2d3c90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744416" cy="536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表音文字</a:t>
            </a:r>
            <a:endParaRPr lang="en-US" altLang="zh-CN" dirty="0"/>
          </a:p>
          <a:p>
            <a:pPr lvl="1"/>
            <a:r>
              <a:rPr lang="zh-CN" altLang="en-US" dirty="0"/>
              <a:t>音位文字</a:t>
            </a:r>
            <a:endParaRPr lang="en-US" altLang="zh-CN" dirty="0"/>
          </a:p>
          <a:p>
            <a:pPr lvl="2"/>
            <a:r>
              <a:rPr lang="zh-CN" altLang="en-US" dirty="0"/>
              <a:t>英语、德语、韩语、古藏文</a:t>
            </a:r>
            <a:endParaRPr lang="en-US" altLang="zh-CN" dirty="0"/>
          </a:p>
          <a:p>
            <a:pPr lvl="1"/>
            <a:r>
              <a:rPr lang="zh-CN" altLang="en-US" dirty="0"/>
              <a:t>辅音文字</a:t>
            </a:r>
            <a:endParaRPr lang="en-US" altLang="zh-CN" dirty="0"/>
          </a:p>
          <a:p>
            <a:pPr lvl="2"/>
            <a:r>
              <a:rPr lang="zh-CN" altLang="en-US" dirty="0"/>
              <a:t>阿拉伯语</a:t>
            </a:r>
            <a:endParaRPr lang="en-US" altLang="zh-CN" dirty="0"/>
          </a:p>
          <a:p>
            <a:pPr lvl="1"/>
            <a:r>
              <a:rPr lang="zh-CN" altLang="en-US" dirty="0"/>
              <a:t>音节文字</a:t>
            </a:r>
            <a:endParaRPr lang="en-US" altLang="zh-CN" dirty="0"/>
          </a:p>
          <a:p>
            <a:pPr lvl="2"/>
            <a:r>
              <a:rPr lang="zh-CN" altLang="en-US" dirty="0"/>
              <a:t>日语的假名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/>
          </a:bodyPr>
          <a:lstStyle/>
          <a:p>
            <a:pPr marL="0" indent="0">
              <a:buNone/>
            </a:pPr>
            <a:r>
              <a:rPr lang="en-US" altLang="zh-CN" dirty="0" err="1">
                <a:latin typeface="+mn-lt"/>
                <a:cs typeface="+mn-lt"/>
              </a:rPr>
              <a:t>ཤར་ཕྱོགས་རི་བོའི་རྩེ་ནས</a:t>
            </a:r>
            <a:r>
              <a:rPr lang="en-US" altLang="zh-CN" dirty="0">
                <a:latin typeface="+mn-lt"/>
                <a:cs typeface="+mn-lt"/>
              </a:rPr>
              <a:t>།</a:t>
            </a:r>
            <a:endParaRPr lang="zh-CN" altLang="zh-CN" dirty="0">
              <a:latin typeface="+mn-lt"/>
              <a:cs typeface="+mn-lt"/>
            </a:endParaRPr>
          </a:p>
          <a:p>
            <a:pPr marL="0" indent="0">
              <a:buNone/>
            </a:pPr>
            <a:r>
              <a:rPr lang="en-US" altLang="zh-CN" dirty="0" err="1">
                <a:latin typeface="+mn-lt"/>
                <a:cs typeface="+mn-lt"/>
              </a:rPr>
              <a:t>ɕar</a:t>
            </a:r>
            <a:r>
              <a:rPr lang="en-US" altLang="zh-CN" dirty="0">
                <a:latin typeface="+mn-lt"/>
                <a:cs typeface="+mn-lt"/>
              </a:rPr>
              <a:t>  </a:t>
            </a:r>
            <a:r>
              <a:rPr lang="en-US" altLang="zh-CN" dirty="0" err="1">
                <a:latin typeface="+mn-lt"/>
                <a:cs typeface="+mn-lt"/>
              </a:rPr>
              <a:t>phjoɡs</a:t>
            </a:r>
            <a:r>
              <a:rPr lang="en-US" altLang="zh-CN" dirty="0">
                <a:latin typeface="+mn-lt"/>
                <a:cs typeface="+mn-lt"/>
              </a:rPr>
              <a:t>  </a:t>
            </a:r>
            <a:r>
              <a:rPr lang="en-US" altLang="zh-CN" dirty="0" err="1">
                <a:latin typeface="+mn-lt"/>
                <a:cs typeface="+mn-lt"/>
              </a:rPr>
              <a:t>ri</a:t>
            </a:r>
            <a:r>
              <a:rPr lang="en-US" altLang="zh-CN" dirty="0">
                <a:latin typeface="+mn-lt"/>
                <a:cs typeface="+mn-lt"/>
              </a:rPr>
              <a:t> </a:t>
            </a:r>
            <a:r>
              <a:rPr lang="en-US" altLang="zh-CN" dirty="0" err="1">
                <a:latin typeface="+mn-lt"/>
                <a:cs typeface="+mn-lt"/>
              </a:rPr>
              <a:t>bo-i</a:t>
            </a:r>
            <a:r>
              <a:rPr lang="en-US" altLang="zh-CN" dirty="0">
                <a:latin typeface="+mn-lt"/>
                <a:cs typeface="+mn-lt"/>
              </a:rPr>
              <a:t>    </a:t>
            </a:r>
            <a:r>
              <a:rPr lang="en-US" altLang="zh-CN" dirty="0" err="1">
                <a:latin typeface="+mn-lt"/>
                <a:cs typeface="+mn-lt"/>
              </a:rPr>
              <a:t>ʦe</a:t>
            </a:r>
            <a:r>
              <a:rPr lang="en-US" altLang="zh-CN" dirty="0">
                <a:latin typeface="+mn-lt"/>
                <a:cs typeface="+mn-lt"/>
              </a:rPr>
              <a:t>   </a:t>
            </a:r>
            <a:r>
              <a:rPr lang="en-US" altLang="zh-CN" dirty="0" err="1">
                <a:latin typeface="+mn-lt"/>
                <a:cs typeface="+mn-lt"/>
              </a:rPr>
              <a:t>nas</a:t>
            </a:r>
            <a:endParaRPr lang="zh-CN" altLang="zh-CN" dirty="0">
              <a:latin typeface="+mn-lt"/>
              <a:cs typeface="+mn-lt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cs typeface="+mn-lt"/>
              </a:rPr>
              <a:t>东 </a:t>
            </a:r>
            <a:r>
              <a:rPr lang="en-US" altLang="zh-CN" dirty="0">
                <a:latin typeface="+mn-lt"/>
                <a:cs typeface="+mn-lt"/>
              </a:rPr>
              <a:t>      </a:t>
            </a:r>
            <a:r>
              <a:rPr lang="zh-CN" altLang="zh-CN" dirty="0">
                <a:latin typeface="+mn-lt"/>
                <a:cs typeface="+mn-lt"/>
              </a:rPr>
              <a:t>方</a:t>
            </a:r>
            <a:r>
              <a:rPr lang="en-US" altLang="zh-CN" dirty="0">
                <a:latin typeface="+mn-lt"/>
                <a:cs typeface="+mn-lt"/>
              </a:rPr>
              <a:t>        </a:t>
            </a:r>
            <a:r>
              <a:rPr lang="zh-CN" altLang="zh-CN" dirty="0">
                <a:latin typeface="+mn-lt"/>
                <a:cs typeface="+mn-lt"/>
              </a:rPr>
              <a:t>山</a:t>
            </a:r>
            <a:r>
              <a:rPr lang="en-US" altLang="zh-CN" dirty="0">
                <a:latin typeface="+mn-lt"/>
                <a:cs typeface="+mn-lt"/>
              </a:rPr>
              <a:t>-</a:t>
            </a:r>
            <a:r>
              <a:rPr lang="zh-CN" altLang="zh-CN" dirty="0">
                <a:latin typeface="+mn-lt"/>
                <a:cs typeface="+mn-lt"/>
              </a:rPr>
              <a:t>的 </a:t>
            </a:r>
            <a:r>
              <a:rPr lang="en-US" altLang="zh-CN" dirty="0">
                <a:latin typeface="+mn-lt"/>
                <a:cs typeface="+mn-lt"/>
              </a:rPr>
              <a:t>  </a:t>
            </a:r>
            <a:r>
              <a:rPr lang="zh-CN" altLang="zh-CN" dirty="0">
                <a:latin typeface="+mn-lt"/>
                <a:cs typeface="+mn-lt"/>
              </a:rPr>
              <a:t>顶</a:t>
            </a:r>
            <a:r>
              <a:rPr lang="en-US" altLang="zh-CN" dirty="0">
                <a:latin typeface="+mn-lt"/>
                <a:cs typeface="+mn-lt"/>
              </a:rPr>
              <a:t>    </a:t>
            </a:r>
            <a:r>
              <a:rPr lang="zh-CN" altLang="zh-CN" dirty="0">
                <a:latin typeface="+mn-lt"/>
                <a:cs typeface="+mn-lt"/>
              </a:rPr>
              <a:t>从</a:t>
            </a:r>
          </a:p>
          <a:p>
            <a:pPr marL="0" indent="0">
              <a:buNone/>
            </a:pPr>
            <a:r>
              <a:rPr lang="en-US" altLang="zh-CN" dirty="0" err="1">
                <a:latin typeface="+mn-lt"/>
                <a:cs typeface="+mn-lt"/>
              </a:rPr>
              <a:t>དཀར་གསལ་ཟླ་བ་ཤར་བྱུང</a:t>
            </a:r>
            <a:r>
              <a:rPr lang="en-US" altLang="zh-CN" dirty="0">
                <a:latin typeface="+mn-lt"/>
                <a:cs typeface="+mn-lt"/>
              </a:rPr>
              <a:t>་།</a:t>
            </a:r>
            <a:endParaRPr lang="zh-CN" altLang="zh-CN" dirty="0">
              <a:latin typeface="+mn-lt"/>
              <a:cs typeface="+mn-lt"/>
            </a:endParaRPr>
          </a:p>
          <a:p>
            <a:pPr marL="0" indent="0">
              <a:buNone/>
            </a:pPr>
            <a:r>
              <a:rPr lang="en-US" altLang="zh-CN" dirty="0" err="1">
                <a:latin typeface="+mn-lt"/>
                <a:cs typeface="+mn-lt"/>
              </a:rPr>
              <a:t>dkar</a:t>
            </a:r>
            <a:r>
              <a:rPr lang="en-US" altLang="zh-CN" dirty="0">
                <a:latin typeface="+mn-lt"/>
                <a:cs typeface="+mn-lt"/>
              </a:rPr>
              <a:t>   </a:t>
            </a:r>
            <a:r>
              <a:rPr lang="en-US" altLang="zh-CN" dirty="0" err="1">
                <a:latin typeface="+mn-lt"/>
                <a:cs typeface="+mn-lt"/>
              </a:rPr>
              <a:t>gsal</a:t>
            </a:r>
            <a:r>
              <a:rPr lang="en-US" altLang="zh-CN" dirty="0">
                <a:latin typeface="+mn-lt"/>
                <a:cs typeface="+mn-lt"/>
              </a:rPr>
              <a:t>    </a:t>
            </a:r>
            <a:r>
              <a:rPr lang="en-US" altLang="zh-CN" dirty="0" err="1">
                <a:latin typeface="+mn-lt"/>
                <a:cs typeface="+mn-lt"/>
              </a:rPr>
              <a:t>zla</a:t>
            </a:r>
            <a:r>
              <a:rPr lang="en-US" altLang="zh-CN" dirty="0">
                <a:latin typeface="+mn-lt"/>
                <a:cs typeface="+mn-lt"/>
              </a:rPr>
              <a:t> </a:t>
            </a:r>
            <a:r>
              <a:rPr lang="en-US" altLang="zh-CN" dirty="0" err="1">
                <a:latin typeface="+mn-lt"/>
                <a:cs typeface="+mn-lt"/>
              </a:rPr>
              <a:t>ba</a:t>
            </a:r>
            <a:r>
              <a:rPr lang="en-US" altLang="zh-CN" dirty="0">
                <a:latin typeface="+mn-lt"/>
                <a:cs typeface="+mn-lt"/>
              </a:rPr>
              <a:t>   </a:t>
            </a:r>
            <a:r>
              <a:rPr lang="en-US" altLang="zh-CN" dirty="0" err="1">
                <a:latin typeface="+mn-lt"/>
                <a:cs typeface="+mn-lt"/>
              </a:rPr>
              <a:t>ɕar</a:t>
            </a:r>
            <a:r>
              <a:rPr lang="en-US" altLang="zh-CN" dirty="0">
                <a:latin typeface="+mn-lt"/>
                <a:cs typeface="+mn-lt"/>
              </a:rPr>
              <a:t>   </a:t>
            </a:r>
            <a:r>
              <a:rPr lang="en-US" altLang="zh-CN" dirty="0" err="1">
                <a:latin typeface="+mn-lt"/>
                <a:cs typeface="+mn-lt"/>
              </a:rPr>
              <a:t>bjuŋ</a:t>
            </a:r>
            <a:endParaRPr lang="zh-CN" altLang="zh-CN" dirty="0">
              <a:latin typeface="+mn-lt"/>
              <a:cs typeface="+mn-lt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cs typeface="+mn-lt"/>
              </a:rPr>
              <a:t>白的 明亮的  月亮 </a:t>
            </a:r>
            <a:r>
              <a:rPr lang="en-US" altLang="zh-CN" dirty="0">
                <a:latin typeface="+mn-lt"/>
                <a:cs typeface="+mn-lt"/>
              </a:rPr>
              <a:t>   </a:t>
            </a:r>
            <a:r>
              <a:rPr lang="zh-CN" altLang="zh-CN" dirty="0">
                <a:latin typeface="+mn-lt"/>
                <a:cs typeface="+mn-lt"/>
              </a:rPr>
              <a:t>升  助动词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མ་སྐྱེས་ཨ་མའི་ཞལ་རས</a:t>
            </a:r>
            <a:r>
              <a:rPr lang="en-US" altLang="zh-CN" dirty="0"/>
              <a:t>།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ma </a:t>
            </a:r>
            <a:r>
              <a:rPr lang="en-US" altLang="zh-CN" dirty="0" err="1"/>
              <a:t>skjes</a:t>
            </a:r>
            <a:r>
              <a:rPr lang="en-US" altLang="zh-CN" dirty="0"/>
              <a:t> a ma-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ʑal</a:t>
            </a:r>
            <a:r>
              <a:rPr lang="en-US" altLang="zh-CN" dirty="0"/>
              <a:t> </a:t>
            </a:r>
            <a:r>
              <a:rPr lang="en-US" altLang="zh-CN" dirty="0" err="1"/>
              <a:t>ras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少女</a:t>
            </a:r>
            <a:r>
              <a:rPr lang="en-US" altLang="zh-CN" dirty="0"/>
              <a:t>-</a:t>
            </a:r>
            <a:r>
              <a:rPr lang="zh-CN" altLang="zh-CN" dirty="0"/>
              <a:t>的</a:t>
            </a:r>
            <a:r>
              <a:rPr lang="en-US" altLang="zh-CN" dirty="0"/>
              <a:t>     </a:t>
            </a:r>
            <a:r>
              <a:rPr lang="zh-CN" altLang="zh-CN" dirty="0"/>
              <a:t>脸</a:t>
            </a:r>
          </a:p>
          <a:p>
            <a:pPr marL="0" indent="0">
              <a:buNone/>
            </a:pPr>
            <a:r>
              <a:rPr lang="en-US" altLang="zh-CN" dirty="0" err="1"/>
              <a:t>ཡིད་ལ་འཁོར་འཁོར་བྱས་བྱུང</a:t>
            </a:r>
            <a:r>
              <a:rPr lang="en-US" altLang="zh-CN" dirty="0"/>
              <a:t>་།།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id  la  </a:t>
            </a:r>
            <a:r>
              <a:rPr lang="en-US" altLang="zh-CN" dirty="0" err="1"/>
              <a:t>ɦkhor</a:t>
            </a:r>
            <a:r>
              <a:rPr lang="en-US" altLang="zh-CN" dirty="0"/>
              <a:t> </a:t>
            </a:r>
            <a:r>
              <a:rPr lang="en-US" altLang="zh-CN" dirty="0" err="1"/>
              <a:t>ɦkhor</a:t>
            </a:r>
            <a:r>
              <a:rPr lang="en-US" altLang="zh-CN" dirty="0"/>
              <a:t>  </a:t>
            </a:r>
            <a:r>
              <a:rPr lang="en-US" altLang="zh-CN" dirty="0" err="1"/>
              <a:t>bjas</a:t>
            </a:r>
            <a:r>
              <a:rPr lang="en-US" altLang="zh-CN" dirty="0"/>
              <a:t>  </a:t>
            </a:r>
            <a:r>
              <a:rPr lang="en-US" altLang="zh-CN" dirty="0" err="1"/>
              <a:t>bjuŋ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3500" dirty="0"/>
              <a:t>心 </a:t>
            </a:r>
            <a:r>
              <a:rPr lang="en-US" altLang="zh-CN" sz="3500" dirty="0"/>
              <a:t>  </a:t>
            </a:r>
            <a:r>
              <a:rPr lang="zh-CN" altLang="zh-CN" sz="3500" dirty="0"/>
              <a:t>上</a:t>
            </a:r>
            <a:r>
              <a:rPr lang="en-US" altLang="zh-CN" sz="3500" dirty="0"/>
              <a:t>     </a:t>
            </a:r>
            <a:r>
              <a:rPr lang="zh-CN" altLang="zh-CN" sz="3500" dirty="0"/>
              <a:t>转</a:t>
            </a:r>
            <a:r>
              <a:rPr lang="en-US" altLang="zh-CN" sz="3500" dirty="0"/>
              <a:t>          </a:t>
            </a:r>
            <a:r>
              <a:rPr lang="zh-CN" altLang="zh-CN" sz="3500" dirty="0"/>
              <a:t>转</a:t>
            </a:r>
            <a:r>
              <a:rPr lang="en-US" altLang="zh-CN" sz="3500" dirty="0"/>
              <a:t>             </a:t>
            </a:r>
            <a:r>
              <a:rPr lang="zh-CN" altLang="zh-CN" sz="3500" dirty="0"/>
              <a:t>做</a:t>
            </a:r>
            <a:r>
              <a:rPr lang="en-US" altLang="zh-CN" sz="3500" dirty="0"/>
              <a:t>     </a:t>
            </a:r>
            <a:r>
              <a:rPr lang="zh-CN" altLang="zh-CN" sz="3500" dirty="0"/>
              <a:t>助动词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9475" y="1514475"/>
            <a:ext cx="2429510" cy="4905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古埃及象形文字</a:t>
            </a:r>
          </a:p>
        </p:txBody>
      </p:sp>
      <p:pic>
        <p:nvPicPr>
          <p:cNvPr id="10242" name="Picture 2" descr="C:\Users\Sun Shun\Desktop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1343025"/>
            <a:ext cx="5320665" cy="52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337" y="1481862"/>
            <a:ext cx="7128792" cy="4680520"/>
          </a:xfrm>
        </p:spPr>
        <p:txBody>
          <a:bodyPr/>
          <a:lstStyle/>
          <a:p>
            <a:r>
              <a:rPr lang="zh-CN" altLang="en-US" dirty="0"/>
              <a:t>苏美尔文</a:t>
            </a:r>
          </a:p>
        </p:txBody>
      </p:sp>
      <p:pic>
        <p:nvPicPr>
          <p:cNvPr id="11266" name="Picture 2" descr="C:\Users\Sun Shun\Desktop\Snap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47" y="1268760"/>
            <a:ext cx="4393118" cy="5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32" y="1577747"/>
            <a:ext cx="7128792" cy="4680520"/>
          </a:xfrm>
        </p:spPr>
        <p:txBody>
          <a:bodyPr/>
          <a:lstStyle/>
          <a:p>
            <a:r>
              <a:rPr lang="zh-CN" altLang="en-US" dirty="0"/>
              <a:t>古希腊</a:t>
            </a:r>
            <a:endParaRPr lang="en-US" altLang="zh-CN" dirty="0"/>
          </a:p>
          <a:p>
            <a:r>
              <a:rPr lang="zh-CN" altLang="en-US" dirty="0"/>
              <a:t>碑铭</a:t>
            </a:r>
            <a:endParaRPr lang="en-US" altLang="zh-CN" dirty="0"/>
          </a:p>
          <a:p>
            <a:r>
              <a:rPr lang="en-US" altLang="zh-CN" dirty="0"/>
              <a:t>500BC</a:t>
            </a:r>
            <a:endParaRPr lang="zh-CN" altLang="en-US" dirty="0"/>
          </a:p>
        </p:txBody>
      </p:sp>
      <p:pic>
        <p:nvPicPr>
          <p:cNvPr id="14338" name="Picture 2" descr="C:\Users\Sun Shun\Desktop\Snap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5997708" cy="42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古希腊碑铭（</a:t>
            </a:r>
            <a:r>
              <a:rPr lang="en-US" altLang="zh-CN" dirty="0"/>
              <a:t>420BC</a:t>
            </a:r>
            <a:r>
              <a:rPr lang="zh-CN" altLang="en-US" dirty="0"/>
              <a:t>左右）</a:t>
            </a:r>
          </a:p>
        </p:txBody>
      </p:sp>
      <p:pic>
        <p:nvPicPr>
          <p:cNvPr id="15362" name="Picture 2" descr="C:\Users\Sun Shun\Desktop\Snap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15" y="2308860"/>
            <a:ext cx="6551295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9090" y="1467485"/>
            <a:ext cx="3244850" cy="4670425"/>
          </a:xfrm>
        </p:spPr>
        <p:txBody>
          <a:bodyPr/>
          <a:lstStyle/>
          <a:p>
            <a:r>
              <a:rPr lang="zh-CN" altLang="en-US" dirty="0"/>
              <a:t>罗马字母</a:t>
            </a:r>
            <a:endParaRPr lang="en-US" altLang="zh-CN" dirty="0"/>
          </a:p>
          <a:p>
            <a:r>
              <a:rPr lang="zh-CN" altLang="en-US" dirty="0"/>
              <a:t>图拉真纪功柱</a:t>
            </a:r>
            <a:endParaRPr lang="en-US" altLang="zh-CN" dirty="0"/>
          </a:p>
          <a:p>
            <a:r>
              <a:rPr lang="en-US" altLang="zh-CN" dirty="0"/>
              <a:t>113AD</a:t>
            </a:r>
            <a:endParaRPr lang="zh-CN" altLang="en-US" dirty="0"/>
          </a:p>
        </p:txBody>
      </p:sp>
      <p:pic>
        <p:nvPicPr>
          <p:cNvPr id="16387" name="Picture 3" descr="C:\Users\Sun Shun\Desktop\Snap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40768"/>
            <a:ext cx="3185290" cy="479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梵文</a:t>
            </a:r>
            <a:r>
              <a:rPr lang="en-US" altLang="zh-CN" dirty="0" err="1"/>
              <a:t>ga</a:t>
            </a:r>
            <a:r>
              <a:rPr lang="zh-CN" altLang="en-US" dirty="0"/>
              <a:t>（藏文</a:t>
            </a:r>
            <a:r>
              <a:rPr lang="en-US" altLang="zh-CN" sz="4400" dirty="0"/>
              <a:t>ག</a:t>
            </a:r>
            <a:r>
              <a:rPr lang="zh-CN" altLang="en-US" dirty="0"/>
              <a:t>）</a:t>
            </a:r>
          </a:p>
        </p:txBody>
      </p:sp>
      <p:pic>
        <p:nvPicPr>
          <p:cNvPr id="17410" name="Picture 2" descr="C:\Users\Sun Shun\Desktop\21360631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0" y="2421399"/>
            <a:ext cx="752654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梵文</a:t>
            </a:r>
            <a:r>
              <a:rPr lang="en-US" altLang="zh-CN" dirty="0" err="1">
                <a:latin typeface="IpaP" panose="02000500070000020004" charset="-122"/>
              </a:rPr>
              <a:t>tʰa</a:t>
            </a:r>
            <a:r>
              <a:rPr lang="zh-CN" altLang="en-US" dirty="0"/>
              <a:t>（藏文</a:t>
            </a:r>
            <a:r>
              <a:rPr lang="en-US" altLang="zh-CN" sz="4400" dirty="0"/>
              <a:t>ཐ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pic>
        <p:nvPicPr>
          <p:cNvPr id="18435" name="Picture 3" descr="C:\Users\Sun Shun\Desktop\21360631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42" y="2444913"/>
            <a:ext cx="71437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教科书上的定义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鸡鸭不同</a:t>
            </a:r>
          </a:p>
          <a:p>
            <a:pPr lvl="1"/>
            <a:r>
              <a:rPr lang="zh-CN" altLang="en-US" dirty="0"/>
              <a:t>金铁不同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八思巴字（元代）注意</a:t>
            </a:r>
            <a:r>
              <a:rPr lang="en-US" altLang="zh-CN" dirty="0" err="1"/>
              <a:t>ga</a:t>
            </a:r>
            <a:r>
              <a:rPr lang="zh-CN" altLang="en-US" dirty="0"/>
              <a:t>与</a:t>
            </a:r>
            <a:r>
              <a:rPr lang="en-US" altLang="zh-CN" dirty="0" err="1"/>
              <a:t>tha</a:t>
            </a:r>
            <a:endParaRPr lang="zh-CN" altLang="en-US" dirty="0"/>
          </a:p>
        </p:txBody>
      </p:sp>
      <p:pic>
        <p:nvPicPr>
          <p:cNvPr id="27651" name="Picture 3" descr="C:\Users\Sun Shun\Desktop\phagsp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39" y="2376060"/>
            <a:ext cx="7019304" cy="440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唐代回鹘文</a:t>
            </a:r>
          </a:p>
        </p:txBody>
      </p:sp>
      <p:pic>
        <p:nvPicPr>
          <p:cNvPr id="21506" name="Picture 2" descr="C:\Users\Sun Shun\Desktop\201211130346268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5" y="2432685"/>
            <a:ext cx="8117363" cy="38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今回鹘式蒙文</a:t>
            </a:r>
          </a:p>
        </p:txBody>
      </p:sp>
      <p:pic>
        <p:nvPicPr>
          <p:cNvPr id="22530" name="Picture 2" descr="C:\Users\Sun Shun\Desktop\7bcb0a46f21fbe094c57ebc569600c338644ad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0" y="2332990"/>
            <a:ext cx="5949315" cy="427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回鹘式满文</a:t>
            </a:r>
          </a:p>
        </p:txBody>
      </p:sp>
      <p:pic>
        <p:nvPicPr>
          <p:cNvPr id="24578" name="Picture 2" descr="C:\Users\Sun Shun\Desktop\20120519004153-14056557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78" y="2366918"/>
            <a:ext cx="5112568" cy="40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840" y="1567815"/>
            <a:ext cx="2445385" cy="4690745"/>
          </a:xfrm>
        </p:spPr>
        <p:txBody>
          <a:bodyPr/>
          <a:lstStyle/>
          <a:p>
            <a:r>
              <a:rPr lang="zh-CN" altLang="en-US" dirty="0"/>
              <a:t>日语平假名</a:t>
            </a:r>
          </a:p>
        </p:txBody>
      </p:sp>
      <p:pic>
        <p:nvPicPr>
          <p:cNvPr id="19458" name="Picture 2" descr="C:\Users\Sun Shun\Desktop\30adcbef76094b3669e783cfa0cc7cd98d109d9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02" y="1715097"/>
            <a:ext cx="4896544" cy="471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私（わたし）は、孫（そん）です。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Wa</a:t>
            </a:r>
            <a:r>
              <a:rPr lang="en-US" altLang="zh-CN" dirty="0"/>
              <a:t>  ta </a:t>
            </a:r>
            <a:r>
              <a:rPr lang="en-US" altLang="zh-CN" dirty="0" err="1"/>
              <a:t>si</a:t>
            </a:r>
            <a:r>
              <a:rPr lang="en-US" altLang="zh-CN" dirty="0"/>
              <a:t> </a:t>
            </a:r>
            <a:r>
              <a:rPr lang="en-US" altLang="zh-CN" dirty="0" err="1"/>
              <a:t>wa</a:t>
            </a:r>
            <a:r>
              <a:rPr lang="en-US" altLang="zh-CN" dirty="0"/>
              <a:t> , Son de </a:t>
            </a:r>
            <a:r>
              <a:rPr lang="en-US" altLang="zh-CN" dirty="0" err="1"/>
              <a:t>su</a:t>
            </a:r>
            <a:r>
              <a:rPr lang="en-US" altLang="zh-CN" dirty="0"/>
              <a:t>.</a:t>
            </a:r>
          </a:p>
          <a:p>
            <a:r>
              <a:rPr lang="ja-JP" altLang="en-US" dirty="0"/>
              <a:t>初（はじ）めまして。</a:t>
            </a:r>
            <a:endParaRPr lang="en-US" altLang="ja-JP" dirty="0"/>
          </a:p>
          <a:p>
            <a:pPr marL="0" indent="0">
              <a:buNone/>
            </a:pPr>
            <a:r>
              <a:rPr lang="en-US" altLang="zh-CN" dirty="0"/>
              <a:t>     Ha </a:t>
            </a:r>
            <a:r>
              <a:rPr lang="en-US" altLang="zh-CN" dirty="0" err="1"/>
              <a:t>zi</a:t>
            </a:r>
            <a:r>
              <a:rPr lang="en-US" altLang="zh-CN" dirty="0"/>
              <a:t> me ma </a:t>
            </a:r>
            <a:r>
              <a:rPr lang="en-US" altLang="zh-CN" dirty="0" err="1"/>
              <a:t>si</a:t>
            </a:r>
            <a:r>
              <a:rPr lang="en-US" altLang="zh-CN" dirty="0"/>
              <a:t> </a:t>
            </a:r>
            <a:r>
              <a:rPr lang="en-US" altLang="zh-CN" dirty="0" err="1"/>
              <a:t>te</a:t>
            </a:r>
            <a:r>
              <a:rPr lang="en-US" altLang="zh-CN" dirty="0"/>
              <a:t>.</a:t>
            </a:r>
          </a:p>
          <a:p>
            <a:r>
              <a:rPr lang="ja-JP" altLang="en-US" dirty="0"/>
              <a:t>お願（ねが）いします。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zh-CN" dirty="0"/>
              <a:t>     o ne </a:t>
            </a:r>
            <a:r>
              <a:rPr lang="en-US" altLang="zh-CN" dirty="0" err="1"/>
              <a:t>ga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si</a:t>
            </a:r>
            <a:r>
              <a:rPr lang="en-US" altLang="zh-CN" dirty="0"/>
              <a:t> ma </a:t>
            </a:r>
            <a:r>
              <a:rPr lang="en-US" altLang="zh-CN" dirty="0" err="1"/>
              <a:t>su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472" y="1599337"/>
            <a:ext cx="7128792" cy="4680520"/>
          </a:xfrm>
        </p:spPr>
        <p:txBody>
          <a:bodyPr/>
          <a:lstStyle/>
          <a:p>
            <a:r>
              <a:rPr lang="zh-CN" altLang="en-US" dirty="0"/>
              <a:t>西夏文</a:t>
            </a:r>
          </a:p>
        </p:txBody>
      </p:sp>
      <p:pic>
        <p:nvPicPr>
          <p:cNvPr id="20482" name="Picture 2" descr="C:\Users\Sun Shun\Desktop\221924eeei4gdlgzoogo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20190"/>
            <a:ext cx="6213475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pic>
        <p:nvPicPr>
          <p:cNvPr id="2050" name="Picture 2" descr="C:\Users\taihu\Desktop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" y="1356995"/>
            <a:ext cx="351218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un Shun\Desktop\4a63b14187ec59800ae70ad72c693e1f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20" y="1621790"/>
            <a:ext cx="3148330" cy="41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un Shun\Desktop\khitan_small.gif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0" y="4410318"/>
            <a:ext cx="3658017" cy="138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女真文字</a:t>
            </a:r>
          </a:p>
        </p:txBody>
      </p:sp>
      <p:pic>
        <p:nvPicPr>
          <p:cNvPr id="26626" name="Picture 2" descr="C:\Users\Sun Shun\Desktop\3524231NnAfa0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35" y="2322830"/>
            <a:ext cx="541782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 bwMode="auto">
          <a:xfrm>
            <a:off x="1763713" y="404813"/>
            <a:ext cx="6192837" cy="863600"/>
          </a:xfrm>
        </p:spPr>
        <p:txBody>
          <a:bodyPr wrap="square" numCol="1" anchorCtr="0" compatLnSpc="1"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258888" y="1557338"/>
            <a:ext cx="7129462" cy="4679950"/>
          </a:xfrm>
        </p:spPr>
        <p:txBody>
          <a:bodyPr rtlCol="0"/>
          <a:lstStyle/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6000" dirty="0">
              <a:latin typeface="+mn-ea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8800" dirty="0">
                <a:latin typeface="+mn-ea"/>
              </a:rPr>
              <a:t>谢谢！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教科书上的定义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不能独立成句的，有些也算能自由运用。（虚词，且能够大量配搭其他成分）</a:t>
            </a:r>
          </a:p>
          <a:p>
            <a:pPr marL="914400" lvl="2" indent="0">
              <a:buNone/>
            </a:pPr>
            <a:r>
              <a:rPr lang="zh-CN" altLang="en-US" sz="3200" dirty="0"/>
              <a:t>从 的 也</a:t>
            </a:r>
          </a:p>
          <a:p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教科书上的定义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扩展法</a:t>
            </a:r>
          </a:p>
          <a:p>
            <a:pPr lvl="1"/>
            <a:r>
              <a:rPr lang="zh-CN" altLang="en-US" dirty="0"/>
              <a:t>红糖</a:t>
            </a:r>
            <a:r>
              <a:rPr lang="en-US" altLang="zh-CN" dirty="0"/>
              <a:t>=</a:t>
            </a:r>
            <a:r>
              <a:rPr lang="zh-CN" altLang="en-US" dirty="0"/>
              <a:t>红的糖</a:t>
            </a:r>
          </a:p>
          <a:p>
            <a:pPr lvl="1"/>
            <a:r>
              <a:rPr lang="zh-CN" altLang="en-US" dirty="0"/>
              <a:t>白糖</a:t>
            </a:r>
            <a:r>
              <a:rPr lang="en-US" altLang="zh-CN" dirty="0"/>
              <a:t>=</a:t>
            </a:r>
            <a:r>
              <a:rPr lang="zh-CN" altLang="en-US" dirty="0"/>
              <a:t>白的糖</a:t>
            </a:r>
          </a:p>
          <a:p>
            <a:pPr lvl="1"/>
            <a:r>
              <a:rPr lang="en-US" altLang="zh-CN" dirty="0"/>
              <a:t>*</a:t>
            </a:r>
            <a:r>
              <a:rPr lang="zh-CN" altLang="en-US" dirty="0"/>
              <a:t>白菜</a:t>
            </a:r>
            <a:r>
              <a:rPr lang="en-US" altLang="zh-CN" dirty="0"/>
              <a:t>=</a:t>
            </a:r>
            <a:r>
              <a:rPr lang="zh-CN" altLang="en-US" dirty="0"/>
              <a:t>白的菜</a:t>
            </a:r>
          </a:p>
          <a:p>
            <a:pPr lvl="1"/>
            <a:r>
              <a:rPr lang="en-US" altLang="zh-CN" dirty="0"/>
              <a:t>*</a:t>
            </a:r>
            <a:r>
              <a:rPr lang="zh-CN" altLang="en-US" dirty="0"/>
              <a:t>大衣</a:t>
            </a:r>
            <a:r>
              <a:rPr lang="en-US" altLang="zh-CN" dirty="0"/>
              <a:t>=</a:t>
            </a:r>
            <a:r>
              <a:rPr lang="zh-CN" altLang="en-US" dirty="0"/>
              <a:t>大的衣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教科书上的定义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扩展法</a:t>
            </a:r>
          </a:p>
          <a:p>
            <a:pPr lvl="1" eaLnBrk="1" hangingPunct="1"/>
            <a:r>
              <a:rPr lang="zh-CN" altLang="en-US" sz="2800">
                <a:sym typeface="+mn-ea"/>
              </a:rPr>
              <a:t>能扩展的不一定是有规则的</a:t>
            </a:r>
            <a:endParaRPr lang="zh-CN" altLang="en-US" sz="2800"/>
          </a:p>
          <a:p>
            <a:pPr lvl="1" eaLnBrk="1" hangingPunct="1"/>
            <a:r>
              <a:rPr lang="zh-CN" altLang="en-US" sz="2800">
                <a:sym typeface="+mn-ea"/>
              </a:rPr>
              <a:t>例如：将军      理发</a:t>
            </a:r>
            <a:endParaRPr lang="zh-CN" altLang="en-US" sz="2800"/>
          </a:p>
          <a:p>
            <a:pPr lvl="1" eaLnBrk="1" hangingPunct="1"/>
            <a:endParaRPr lang="zh-CN" altLang="en-US" sz="2800"/>
          </a:p>
          <a:p>
            <a:pPr lvl="1" eaLnBrk="1" hangingPunct="1"/>
            <a:r>
              <a:rPr lang="zh-CN" altLang="en-US" sz="2800">
                <a:sym typeface="+mn-ea"/>
              </a:rPr>
              <a:t>不能扩展的不一定是没有规则的</a:t>
            </a:r>
            <a:endParaRPr lang="zh-CN" altLang="en-US" sz="2800"/>
          </a:p>
          <a:p>
            <a:pPr lvl="1" eaLnBrk="1" hangingPunct="1"/>
            <a:r>
              <a:rPr lang="zh-CN" altLang="en-US" sz="2800">
                <a:sym typeface="+mn-ea"/>
              </a:rPr>
              <a:t>例如：老张   小李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2">
      <a:majorFont>
        <a:latin typeface="Times New Roman"/>
        <a:ea typeface="幼圆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语竹</Template>
  <TotalTime>167</TotalTime>
  <Words>2364</Words>
  <Application>Microsoft Office PowerPoint</Application>
  <PresentationFormat>全屏显示(4:3)</PresentationFormat>
  <Paragraphs>354</Paragraphs>
  <Slides>69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0" baseType="lpstr">
      <vt:lpstr>IpaP</vt:lpstr>
      <vt:lpstr>黑体</vt:lpstr>
      <vt:lpstr>宋体</vt:lpstr>
      <vt:lpstr>Arial</vt:lpstr>
      <vt:lpstr>Calibri</vt:lpstr>
      <vt:lpstr>Century Gothic</vt:lpstr>
      <vt:lpstr>Courier New</vt:lpstr>
      <vt:lpstr>Times New Roman</vt:lpstr>
      <vt:lpstr>Wingdings</vt:lpstr>
      <vt:lpstr>主管人员</vt:lpstr>
      <vt:lpstr>2_主管人员</vt:lpstr>
      <vt:lpstr>中文信息处理</vt:lpstr>
      <vt:lpstr>本讲主要内容</vt:lpstr>
      <vt:lpstr>PowerPoint 演示文稿</vt:lpstr>
      <vt:lpstr>教科书上的定义</vt:lpstr>
      <vt:lpstr>教科书上的定义</vt:lpstr>
      <vt:lpstr>教科书上的定义</vt:lpstr>
      <vt:lpstr>教科书上的定义</vt:lpstr>
      <vt:lpstr>教科书上的定义</vt:lpstr>
      <vt:lpstr>教科书上的定义</vt:lpstr>
      <vt:lpstr>教科书上的定义</vt:lpstr>
      <vt:lpstr>中文信息处理界的定义</vt:lpstr>
      <vt:lpstr>中文信息处理界的定义</vt:lpstr>
      <vt:lpstr>中文信息处理界的定义</vt:lpstr>
      <vt:lpstr>中文信息处理界的定义</vt:lpstr>
      <vt:lpstr>中文信息处理界的定义</vt:lpstr>
      <vt:lpstr>中文信息处理界的定义</vt:lpstr>
      <vt:lpstr>中文信息处理界的定义</vt:lpstr>
      <vt:lpstr>不同人的语感</vt:lpstr>
      <vt:lpstr>词法和句法</vt:lpstr>
      <vt:lpstr>词法和句法</vt:lpstr>
      <vt:lpstr>语法书厚的好处</vt:lpstr>
      <vt:lpstr>词典厚的好处</vt:lpstr>
      <vt:lpstr>词典厚的好处</vt:lpstr>
      <vt:lpstr>词法和句法</vt:lpstr>
      <vt:lpstr>词法和句法</vt:lpstr>
      <vt:lpstr>词法和句法</vt:lpstr>
      <vt:lpstr>词法和句法</vt:lpstr>
      <vt:lpstr>词法和句法</vt:lpstr>
      <vt:lpstr>词法和句法</vt:lpstr>
      <vt:lpstr>词法和句法</vt:lpstr>
      <vt:lpstr>词和语素的区分</vt:lpstr>
      <vt:lpstr>词和语素的区分</vt:lpstr>
      <vt:lpstr>词法和句法</vt:lpstr>
      <vt:lpstr>PowerPoint 演示文稿</vt:lpstr>
      <vt:lpstr>文字的性质</vt:lpstr>
      <vt:lpstr>文字的性质</vt:lpstr>
      <vt:lpstr>文字的性质</vt:lpstr>
      <vt:lpstr>文字的性质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文字的分类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Shun</dc:creator>
  <cp:lastModifiedBy>Sun Shun</cp:lastModifiedBy>
  <cp:revision>646</cp:revision>
  <dcterms:created xsi:type="dcterms:W3CDTF">2016-07-19T08:50:00Z</dcterms:created>
  <dcterms:modified xsi:type="dcterms:W3CDTF">2022-03-30T01:50:18Z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