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71" r:id="rId5"/>
    <p:sldId id="304" r:id="rId6"/>
    <p:sldId id="272" r:id="rId7"/>
    <p:sldId id="273" r:id="rId8"/>
    <p:sldId id="274" r:id="rId9"/>
    <p:sldId id="276" r:id="rId10"/>
    <p:sldId id="277" r:id="rId11"/>
    <p:sldId id="278" r:id="rId12"/>
    <p:sldId id="305" r:id="rId13"/>
    <p:sldId id="306" r:id="rId14"/>
    <p:sldId id="308" r:id="rId15"/>
    <p:sldId id="309" r:id="rId16"/>
    <p:sldId id="310" r:id="rId17"/>
    <p:sldId id="314" r:id="rId18"/>
    <p:sldId id="311" r:id="rId19"/>
    <p:sldId id="312" r:id="rId20"/>
    <p:sldId id="313" r:id="rId21"/>
    <p:sldId id="315" r:id="rId22"/>
    <p:sldId id="316" r:id="rId23"/>
    <p:sldId id="279" r:id="rId24"/>
    <p:sldId id="280" r:id="rId25"/>
    <p:sldId id="281" r:id="rId26"/>
    <p:sldId id="282" r:id="rId27"/>
    <p:sldId id="283" r:id="rId28"/>
    <p:sldId id="285" r:id="rId29"/>
    <p:sldId id="286" r:id="rId30"/>
    <p:sldId id="287" r:id="rId31"/>
    <p:sldId id="288" r:id="rId32"/>
    <p:sldId id="289" r:id="rId33"/>
    <p:sldId id="290" r:id="rId34"/>
    <p:sldId id="297" r:id="rId35"/>
    <p:sldId id="299" r:id="rId36"/>
    <p:sldId id="298" r:id="rId37"/>
    <p:sldId id="300" r:id="rId38"/>
    <p:sldId id="301" r:id="rId39"/>
    <p:sldId id="284" r:id="rId40"/>
    <p:sldId id="259" r:id="rId41"/>
    <p:sldId id="260" r:id="rId42"/>
    <p:sldId id="261" r:id="rId43"/>
    <p:sldId id="262" r:id="rId44"/>
    <p:sldId id="263" r:id="rId45"/>
    <p:sldId id="291" r:id="rId46"/>
    <p:sldId id="292" r:id="rId47"/>
    <p:sldId id="302" r:id="rId48"/>
    <p:sldId id="293" r:id="rId49"/>
    <p:sldId id="264" r:id="rId50"/>
    <p:sldId id="265" r:id="rId51"/>
    <p:sldId id="294" r:id="rId52"/>
    <p:sldId id="295" r:id="rId53"/>
    <p:sldId id="303" r:id="rId54"/>
    <p:sldId id="267" r:id="rId55"/>
    <p:sldId id="317" r:id="rId56"/>
    <p:sldId id="266" r:id="rId57"/>
    <p:sldId id="268" r:id="rId58"/>
    <p:sldId id="269" r:id="rId59"/>
    <p:sldId id="270" r:id="rId60"/>
    <p:sldId id="29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000000"/>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4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EAF310-4F0A-4E16-A58F-182B0478F571}" type="datetimeFigureOut">
              <a:rPr lang="en-US" smtClean="0"/>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F61FA-58CC-4571-B66D-F253244328AA}" type="slidenum">
              <a:rPr lang="en-US" smtClean="0"/>
              <a:t>‹#›</a:t>
            </a:fld>
            <a:endParaRPr lang="en-US"/>
          </a:p>
        </p:txBody>
      </p:sp>
    </p:spTree>
    <p:extLst>
      <p:ext uri="{BB962C8B-B14F-4D97-AF65-F5344CB8AC3E}">
        <p14:creationId xmlns:p14="http://schemas.microsoft.com/office/powerpoint/2010/main" val="150480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BFBC49-1BCF-4A77-A45B-CAE76B8D3441}"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07476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44ACF6B-65C7-47FE-A0CB-39490F542FD9}" type="datetime1">
              <a:rPr lang="en-US" smtClean="0"/>
              <a:pPr/>
              <a:t>1/29/2014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solidFill>
                  <a:srgbClr val="EBDDC3"/>
                </a:solidFill>
              </a:rPr>
              <a:t>CS5412 Spring 2012 (Cloud Computing: Birman)</a:t>
            </a:r>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0223618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AD160-CE40-496D-B662-88040F0D7D45}" type="datetime1">
              <a:rPr lang="en-US" smtClean="0">
                <a:solidFill>
                  <a:srgbClr val="775F55"/>
                </a:solidFill>
              </a:rPr>
              <a:pPr/>
              <a:t>1/29/2014</a:t>
            </a:fld>
            <a:endParaRPr lang="en-US">
              <a:solidFill>
                <a:srgbClr val="775F55"/>
              </a:solidFill>
            </a:endParaRPr>
          </a:p>
        </p:txBody>
      </p:sp>
      <p:sp>
        <p:nvSpPr>
          <p:cNvPr id="5" name="Footer Placeholder 4"/>
          <p:cNvSpPr>
            <a:spLocks noGrp="1"/>
          </p:cNvSpPr>
          <p:nvPr>
            <p:ph type="ftr" sz="quarter" idx="11"/>
          </p:nvPr>
        </p:nvSpPr>
        <p:spPr/>
        <p:txBody>
          <a:bodyPr/>
          <a:lstStyle/>
          <a:p>
            <a:r>
              <a:rPr lang="en-US" smtClean="0">
                <a:solidFill>
                  <a:srgbClr val="775F55"/>
                </a:solidFill>
              </a:rPr>
              <a:t>CS5412 Spring 2012 (Cloud Computing: Birman)</a:t>
            </a:r>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01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C71B6A7-D0F0-4788-AAB2-46B97FEFC2A2}" type="datetime1">
              <a:rPr lang="en-US" smtClean="0">
                <a:solidFill>
                  <a:srgbClr val="775F55"/>
                </a:solidFill>
              </a:rPr>
              <a:pPr/>
              <a:t>1/29/2014</a:t>
            </a:fld>
            <a:endParaRPr lang="en-US">
              <a:solidFill>
                <a:srgbClr val="775F55"/>
              </a:solidFill>
            </a:endParaRPr>
          </a:p>
        </p:txBody>
      </p:sp>
      <p:sp>
        <p:nvSpPr>
          <p:cNvPr id="5" name="Footer Placeholder 4"/>
          <p:cNvSpPr>
            <a:spLocks noGrp="1"/>
          </p:cNvSpPr>
          <p:nvPr>
            <p:ph type="ftr" sz="quarter" idx="11"/>
          </p:nvPr>
        </p:nvSpPr>
        <p:spPr>
          <a:xfrm>
            <a:off x="457201" y="6248207"/>
            <a:ext cx="5573483" cy="365125"/>
          </a:xfrm>
        </p:spPr>
        <p:txBody>
          <a:bodyPr/>
          <a:lstStyle/>
          <a:p>
            <a:r>
              <a:rPr lang="en-US" smtClean="0">
                <a:solidFill>
                  <a:srgbClr val="775F55"/>
                </a:solidFill>
              </a:rPr>
              <a:t>CS5412 Spring 2012 (Cloud Computing: Birman)</a:t>
            </a:r>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533855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04C17B4-A14B-4BCC-99FA-A6F8531FE01C}" type="datetime1">
              <a:rPr lang="en-US" smtClean="0">
                <a:solidFill>
                  <a:srgbClr val="775F55"/>
                </a:solidFill>
              </a:rPr>
              <a:pPr/>
              <a:t>1/29/2014</a:t>
            </a:fld>
            <a:endParaRPr lang="en-US">
              <a:solidFill>
                <a:srgbClr val="775F55"/>
              </a:solidFill>
            </a:endParaRPr>
          </a:p>
        </p:txBody>
      </p:sp>
      <p:sp>
        <p:nvSpPr>
          <p:cNvPr id="5" name="Footer Placeholder 4"/>
          <p:cNvSpPr>
            <a:spLocks noGrp="1"/>
          </p:cNvSpPr>
          <p:nvPr>
            <p:ph type="ftr" sz="quarter" idx="11"/>
          </p:nvPr>
        </p:nvSpPr>
        <p:spPr/>
        <p:txBody>
          <a:bodyPr/>
          <a:lstStyle/>
          <a:p>
            <a:r>
              <a:rPr lang="en-US" smtClean="0">
                <a:solidFill>
                  <a:srgbClr val="775F55"/>
                </a:solidFill>
              </a:rPr>
              <a:t>CS5412 Spring 2012 (Cloud Computing: Birman)</a:t>
            </a:r>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66482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B8DDAEC-F4D8-4E9D-B22D-1DCC638AB5ED}" type="datetime1">
              <a:rPr lang="en-US" smtClean="0">
                <a:solidFill>
                  <a:srgbClr val="775F55"/>
                </a:solidFill>
              </a:rPr>
              <a:pPr/>
              <a:t>1/29/2014</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solidFill>
                  <a:srgbClr val="775F55"/>
                </a:solidFill>
              </a:rPr>
              <a:t>CS5412 Spring 2012 (Cloud Computing: Birman)</a:t>
            </a:r>
            <a:endParaRPr lang="en-US">
              <a:solidFill>
                <a:srgbClr val="775F55"/>
              </a:solidFill>
            </a:endParaRPr>
          </a:p>
        </p:txBody>
      </p:sp>
    </p:spTree>
    <p:extLst>
      <p:ext uri="{BB962C8B-B14F-4D97-AF65-F5344CB8AC3E}">
        <p14:creationId xmlns:p14="http://schemas.microsoft.com/office/powerpoint/2010/main" val="3616509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E6BF81A-A3AB-402F-B3A0-C1B995E66A12}" type="datetime1">
              <a:rPr lang="en-US" smtClean="0">
                <a:solidFill>
                  <a:srgbClr val="775F55"/>
                </a:solidFill>
              </a:rPr>
              <a:pPr/>
              <a:t>1/29/2014</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solidFill>
                  <a:srgbClr val="775F55"/>
                </a:solidFill>
              </a:rPr>
              <a:t>CS5412 Spring 2012 (Cloud Computing: Birman)</a:t>
            </a:r>
            <a:endParaRPr lang="en-US">
              <a:solidFill>
                <a:srgbClr val="775F55"/>
              </a:solidFill>
            </a:endParaRPr>
          </a:p>
        </p:txBody>
      </p:sp>
    </p:spTree>
    <p:extLst>
      <p:ext uri="{BB962C8B-B14F-4D97-AF65-F5344CB8AC3E}">
        <p14:creationId xmlns:p14="http://schemas.microsoft.com/office/powerpoint/2010/main" val="27014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3C12448-8C8D-4103-972C-0CF4AC810F4B}" type="datetime1">
              <a:rPr lang="en-US" smtClean="0">
                <a:solidFill>
                  <a:srgbClr val="775F55"/>
                </a:solidFill>
              </a:rPr>
              <a:pPr/>
              <a:t>1/29/2014</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solidFill>
                  <a:srgbClr val="775F55"/>
                </a:solidFill>
              </a:rPr>
              <a:t>CS5412 Spring 2012 (Cloud Computing: Birman)</a:t>
            </a:r>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55255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653540-BA1D-4546-A925-50ED7784E9DC}" type="datetime1">
              <a:rPr lang="en-US" smtClean="0">
                <a:solidFill>
                  <a:srgbClr val="775F55"/>
                </a:solidFill>
              </a:rPr>
              <a:pPr/>
              <a:t>1/29/2014</a:t>
            </a:fld>
            <a:endParaRPr lang="en-US">
              <a:solidFill>
                <a:srgbClr val="775F55"/>
              </a:solidFill>
            </a:endParaRPr>
          </a:p>
        </p:txBody>
      </p:sp>
      <p:sp>
        <p:nvSpPr>
          <p:cNvPr id="4" name="Footer Placeholder 3"/>
          <p:cNvSpPr>
            <a:spLocks noGrp="1"/>
          </p:cNvSpPr>
          <p:nvPr>
            <p:ph type="ftr" sz="quarter" idx="11"/>
          </p:nvPr>
        </p:nvSpPr>
        <p:spPr/>
        <p:txBody>
          <a:bodyPr/>
          <a:lstStyle/>
          <a:p>
            <a:r>
              <a:rPr lang="en-US" smtClean="0">
                <a:solidFill>
                  <a:srgbClr val="775F55"/>
                </a:solidFill>
              </a:rPr>
              <a:t>CS5412 Spring 2012 (Cloud Computing: Birman)</a:t>
            </a:r>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5199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C9AB-8BAD-4205-9B4D-470F82EDCA06}" type="datetime1">
              <a:rPr lang="en-US" smtClean="0">
                <a:solidFill>
                  <a:srgbClr val="775F55"/>
                </a:solidFill>
              </a:rPr>
              <a:pPr/>
              <a:t>1/29/2014</a:t>
            </a:fld>
            <a:endParaRPr lang="en-US">
              <a:solidFill>
                <a:srgbClr val="775F55"/>
              </a:solidFill>
            </a:endParaRPr>
          </a:p>
        </p:txBody>
      </p:sp>
      <p:sp>
        <p:nvSpPr>
          <p:cNvPr id="3" name="Footer Placeholder 2"/>
          <p:cNvSpPr>
            <a:spLocks noGrp="1"/>
          </p:cNvSpPr>
          <p:nvPr>
            <p:ph type="ftr" sz="quarter" idx="11"/>
          </p:nvPr>
        </p:nvSpPr>
        <p:spPr/>
        <p:txBody>
          <a:bodyPr/>
          <a:lstStyle/>
          <a:p>
            <a:r>
              <a:rPr lang="en-US" smtClean="0">
                <a:solidFill>
                  <a:srgbClr val="775F55"/>
                </a:solidFill>
              </a:rPr>
              <a:t>CS5412 Spring 2012 (Cloud Computing: Birman)</a:t>
            </a:r>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1764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522132F-6BDE-438A-8ADE-0F7BFA02988E}" type="datetime1">
              <a:rPr lang="en-US" smtClean="0">
                <a:solidFill>
                  <a:srgbClr val="775F55"/>
                </a:solidFill>
              </a:rPr>
              <a:pPr/>
              <a:t>1/29/2014</a:t>
            </a:fld>
            <a:endParaRPr lang="en-US">
              <a:solidFill>
                <a:srgbClr val="775F55"/>
              </a:solidFill>
            </a:endParaRPr>
          </a:p>
        </p:txBody>
      </p:sp>
      <p:sp>
        <p:nvSpPr>
          <p:cNvPr id="6" name="Footer Placeholder 5"/>
          <p:cNvSpPr>
            <a:spLocks noGrp="1"/>
          </p:cNvSpPr>
          <p:nvPr>
            <p:ph type="ftr" sz="quarter" idx="11"/>
          </p:nvPr>
        </p:nvSpPr>
        <p:spPr/>
        <p:txBody>
          <a:bodyPr/>
          <a:lstStyle/>
          <a:p>
            <a:r>
              <a:rPr lang="en-US" smtClean="0">
                <a:solidFill>
                  <a:srgbClr val="775F55"/>
                </a:solidFill>
              </a:rPr>
              <a:t>CS5412 Spring 2012 (Cloud Computing: Birman)</a:t>
            </a:r>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9644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ate Placeholder 11"/>
          <p:cNvSpPr>
            <a:spLocks noGrp="1"/>
          </p:cNvSpPr>
          <p:nvPr>
            <p:ph type="dt" sz="half" idx="10"/>
          </p:nvPr>
        </p:nvSpPr>
        <p:spPr>
          <a:xfrm>
            <a:off x="6248400" y="6248400"/>
            <a:ext cx="2667000" cy="365125"/>
          </a:xfrm>
        </p:spPr>
        <p:txBody>
          <a:bodyPr rtlCol="0"/>
          <a:lstStyle/>
          <a:p>
            <a:fld id="{1E3103E4-5411-4BC1-B1CC-9E05DCA72D9C}" type="datetime1">
              <a:rPr lang="en-US" smtClean="0">
                <a:solidFill>
                  <a:srgbClr val="775F55"/>
                </a:solidFill>
              </a:rPr>
              <a:pPr/>
              <a:t>1/29/2014</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solidFill>
                  <a:srgbClr val="775F55"/>
                </a:solidFill>
              </a:rPr>
              <a:t>CS5412 Spring 2012 (Cloud Computing: Birman)</a:t>
            </a:r>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2282980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34535C5-3562-48D6-B6F1-A89EC6D9CAC6}" type="datetime1">
              <a:rPr lang="en-US" smtClean="0">
                <a:solidFill>
                  <a:srgbClr val="775F55"/>
                </a:solidFill>
              </a:rPr>
              <a:pPr/>
              <a:t>1/29/2014</a:t>
            </a:fld>
            <a:endParaRPr lang="en-US">
              <a:solidFill>
                <a:srgbClr val="775F55"/>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solidFill>
                  <a:srgbClr val="775F55"/>
                </a:solidFill>
              </a:rPr>
              <a:t>CS5412 Spring 2012 (Cloud Computing: Birman)</a:t>
            </a:r>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76654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 Brief Introduction To High Assurance Cloud Computing With Isis2</a:t>
            </a:r>
            <a:endParaRPr lang="en-US" dirty="0"/>
          </a:p>
        </p:txBody>
      </p:sp>
      <p:sp>
        <p:nvSpPr>
          <p:cNvPr id="3" name="Subtitle 2"/>
          <p:cNvSpPr>
            <a:spLocks noGrp="1"/>
          </p:cNvSpPr>
          <p:nvPr>
            <p:ph type="subTitle" idx="1"/>
          </p:nvPr>
        </p:nvSpPr>
        <p:spPr/>
        <p:txBody>
          <a:bodyPr/>
          <a:lstStyle/>
          <a:p>
            <a:r>
              <a:rPr lang="en-US" dirty="0" smtClean="0"/>
              <a:t>Ken Birman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EBDDC3"/>
                </a:solidFill>
              </a:rPr>
              <a:pPr/>
              <a:t>1</a:t>
            </a:fld>
            <a:endParaRPr lang="en-US">
              <a:solidFill>
                <a:srgbClr val="EBDDC3"/>
              </a:solidFill>
            </a:endParaRPr>
          </a:p>
        </p:txBody>
      </p:sp>
      <p:sp>
        <p:nvSpPr>
          <p:cNvPr id="7" name="Subtitle 2"/>
          <p:cNvSpPr txBox="1">
            <a:spLocks/>
          </p:cNvSpPr>
          <p:nvPr/>
        </p:nvSpPr>
        <p:spPr>
          <a:xfrm>
            <a:off x="152400" y="6019800"/>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buClr>
                <a:srgbClr val="DD8047"/>
              </a:buClr>
            </a:pPr>
            <a:r>
              <a:rPr lang="en-US" sz="2000" smtClean="0"/>
              <a:t>Cornell University</a:t>
            </a:r>
            <a:endParaRPr lang="en-US" sz="2000" dirty="0"/>
          </a:p>
        </p:txBody>
      </p:sp>
      <p:pic>
        <p:nvPicPr>
          <p:cNvPr id="2050" name="Picture 2" descr="http://www.paganpretties.com/statuewingedi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1148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903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in pictures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lstStyle/>
          <a:p>
            <a:r>
              <a:rPr lang="en-US" dirty="0" smtClean="0"/>
              <a:t>Here we replicate data on multiple programs.  The </a:t>
            </a:r>
            <a:r>
              <a:rPr lang="en-US" i="1" dirty="0" smtClean="0"/>
              <a:t>group</a:t>
            </a:r>
            <a:r>
              <a:rPr lang="en-US" dirty="0" smtClean="0"/>
              <a:t> of programs offers better reliability than a program, and could perform better too</a:t>
            </a:r>
            <a:endParaRPr lang="en-US" dirty="0"/>
          </a:p>
        </p:txBody>
      </p:sp>
      <p:grpSp>
        <p:nvGrpSpPr>
          <p:cNvPr id="6" name="Group 5"/>
          <p:cNvGrpSpPr/>
          <p:nvPr/>
        </p:nvGrpSpPr>
        <p:grpSpPr>
          <a:xfrm>
            <a:off x="1676400" y="2992634"/>
            <a:ext cx="7391400" cy="3789166"/>
            <a:chOff x="1676400" y="2992634"/>
            <a:chExt cx="7391400" cy="3789166"/>
          </a:xfrm>
        </p:grpSpPr>
        <p:grpSp>
          <p:nvGrpSpPr>
            <p:cNvPr id="43" name="Group 14"/>
            <p:cNvGrpSpPr/>
            <p:nvPr/>
          </p:nvGrpSpPr>
          <p:grpSpPr>
            <a:xfrm>
              <a:off x="3962400" y="3352800"/>
              <a:ext cx="5105400" cy="3429000"/>
              <a:chOff x="1676400" y="2667000"/>
              <a:chExt cx="6705600" cy="24384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sp>
            <p:nvSpPr>
              <p:cNvPr id="44" name="Oval 43"/>
              <p:cNvSpPr/>
              <p:nvPr/>
            </p:nvSpPr>
            <p:spPr>
              <a:xfrm>
                <a:off x="2743200" y="26670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Oval 44"/>
              <p:cNvSpPr/>
              <p:nvPr/>
            </p:nvSpPr>
            <p:spPr>
              <a:xfrm>
                <a:off x="3733800" y="28194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6" name="Oval 45"/>
              <p:cNvSpPr/>
              <p:nvPr/>
            </p:nvSpPr>
            <p:spPr>
              <a:xfrm>
                <a:off x="3124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7" name="Oval 46"/>
              <p:cNvSpPr/>
              <p:nvPr/>
            </p:nvSpPr>
            <p:spPr>
              <a:xfrm>
                <a:off x="1676400" y="31242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8" name="Oval 47"/>
              <p:cNvSpPr/>
              <p:nvPr/>
            </p:nvSpPr>
            <p:spPr>
              <a:xfrm>
                <a:off x="2362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9" name="Oval 48"/>
              <p:cNvSpPr/>
              <p:nvPr/>
            </p:nvSpPr>
            <p:spPr>
              <a:xfrm>
                <a:off x="3733800" y="3276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0" name="Oval 49"/>
              <p:cNvSpPr/>
              <p:nvPr/>
            </p:nvSpPr>
            <p:spPr>
              <a:xfrm>
                <a:off x="2133600" y="3048000"/>
                <a:ext cx="6172200" cy="13716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Oval 50"/>
              <p:cNvSpPr/>
              <p:nvPr/>
            </p:nvSpPr>
            <p:spPr>
              <a:xfrm>
                <a:off x="2057400" y="3352800"/>
                <a:ext cx="4876800" cy="12192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Oval 51"/>
              <p:cNvSpPr/>
              <p:nvPr/>
            </p:nvSpPr>
            <p:spPr>
              <a:xfrm>
                <a:off x="2438400" y="37338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3" name="Oval 52"/>
              <p:cNvSpPr/>
              <p:nvPr/>
            </p:nvSpPr>
            <p:spPr>
              <a:xfrm>
                <a:off x="2590800" y="28956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cxnSp>
          <p:nvCxnSpPr>
            <p:cNvPr id="7" name="Straight Arrow Connector 6"/>
            <p:cNvCxnSpPr/>
            <p:nvPr/>
          </p:nvCxnSpPr>
          <p:spPr>
            <a:xfrm>
              <a:off x="3330429" y="3640929"/>
              <a:ext cx="2226578" cy="884039"/>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21946" y="3075698"/>
              <a:ext cx="3007453" cy="523220"/>
            </a:xfrm>
            <a:prstGeom prst="rect">
              <a:avLst/>
            </a:prstGeom>
            <a:noFill/>
            <a:ln>
              <a:noFill/>
            </a:ln>
          </p:spPr>
          <p:txBody>
            <a:bodyPr wrap="square" rtlCol="0">
              <a:spAutoFit/>
            </a:bodyPr>
            <a:lstStyle/>
            <a:p>
              <a:r>
                <a:rPr lang="en-US" sz="1400" b="1" dirty="0" smtClean="0"/>
                <a:t>Update the monitoring and alarms</a:t>
              </a:r>
              <a:br>
                <a:rPr lang="en-US" sz="1400" b="1" dirty="0" smtClean="0"/>
              </a:br>
              <a:r>
                <a:rPr lang="en-US" sz="1400" b="1" dirty="0" smtClean="0"/>
                <a:t>criteria for Mrs. Marsh as follows…</a:t>
              </a:r>
              <a:endParaRPr lang="fr-BE" sz="1400" b="1" dirty="0"/>
            </a:p>
          </p:txBody>
        </p:sp>
        <p:cxnSp>
          <p:nvCxnSpPr>
            <p:cNvPr id="9" name="Straight Arrow Connector 8"/>
            <p:cNvCxnSpPr/>
            <p:nvPr/>
          </p:nvCxnSpPr>
          <p:spPr>
            <a:xfrm rot="10800000" flipV="1">
              <a:off x="3457662" y="5998368"/>
              <a:ext cx="2162961" cy="353616"/>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48512" y="5880496"/>
              <a:ext cx="1717646" cy="307777"/>
            </a:xfrm>
            <a:prstGeom prst="rect">
              <a:avLst/>
            </a:prstGeom>
            <a:noFill/>
            <a:ln>
              <a:noFill/>
            </a:ln>
          </p:spPr>
          <p:txBody>
            <a:bodyPr wrap="square" rtlCol="0">
              <a:spAutoFit/>
            </a:bodyPr>
            <a:lstStyle/>
            <a:p>
              <a:pPr algn="ctr"/>
              <a:r>
                <a:rPr lang="en-US" sz="1400" i="1" dirty="0" smtClean="0"/>
                <a:t>Confirmed</a:t>
              </a:r>
              <a:endParaRPr lang="fr-BE" sz="1400" i="1" dirty="0"/>
            </a:p>
          </p:txBody>
        </p:sp>
        <p:sp>
          <p:nvSpPr>
            <p:cNvPr id="23" name="Left Brace 22"/>
            <p:cNvSpPr/>
            <p:nvPr/>
          </p:nvSpPr>
          <p:spPr>
            <a:xfrm>
              <a:off x="3203196" y="3758801"/>
              <a:ext cx="254466" cy="2593182"/>
            </a:xfrm>
            <a:prstGeom prst="leftBrace">
              <a:avLst>
                <a:gd name="adj1" fmla="val 8333"/>
                <a:gd name="adj2" fmla="val 47222"/>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4" name="TextBox 23"/>
            <p:cNvSpPr txBox="1"/>
            <p:nvPr/>
          </p:nvSpPr>
          <p:spPr>
            <a:xfrm>
              <a:off x="1676400" y="4583905"/>
              <a:ext cx="1463180" cy="577081"/>
            </a:xfrm>
            <a:prstGeom prst="rect">
              <a:avLst/>
            </a:prstGeom>
            <a:solidFill>
              <a:srgbClr val="FFFF00"/>
            </a:solidFill>
            <a:ln>
              <a:solidFill>
                <a:srgbClr val="C00000"/>
              </a:solidFill>
            </a:ln>
          </p:spPr>
          <p:txBody>
            <a:bodyPr wrap="square" rtlCol="0">
              <a:spAutoFit/>
            </a:bodyPr>
            <a:lstStyle/>
            <a:p>
              <a:pPr algn="ctr"/>
              <a:r>
                <a:rPr lang="en-US" sz="1050" b="1" i="1" dirty="0" smtClean="0"/>
                <a:t>Response delay seen by end-user would include Internet latencies</a:t>
              </a:r>
              <a:endParaRPr lang="fr-BE" sz="1050" b="1" i="1" dirty="0"/>
            </a:p>
          </p:txBody>
        </p:sp>
        <p:sp>
          <p:nvSpPr>
            <p:cNvPr id="25" name="Left Brace 24"/>
            <p:cNvSpPr/>
            <p:nvPr/>
          </p:nvSpPr>
          <p:spPr>
            <a:xfrm>
              <a:off x="5366158" y="4524969"/>
              <a:ext cx="190850" cy="141446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6" name="TextBox 25"/>
            <p:cNvSpPr txBox="1"/>
            <p:nvPr/>
          </p:nvSpPr>
          <p:spPr>
            <a:xfrm>
              <a:off x="4221061" y="4937520"/>
              <a:ext cx="1208714" cy="461665"/>
            </a:xfrm>
            <a:prstGeom prst="rect">
              <a:avLst/>
            </a:prstGeom>
            <a:solidFill>
              <a:srgbClr val="FFFF00"/>
            </a:solidFill>
            <a:ln>
              <a:solidFill>
                <a:srgbClr val="C00000"/>
              </a:solidFill>
            </a:ln>
          </p:spPr>
          <p:txBody>
            <a:bodyPr wrap="square" rtlCol="0">
              <a:spAutoFit/>
            </a:bodyPr>
            <a:lstStyle/>
            <a:p>
              <a:pPr algn="ctr"/>
              <a:r>
                <a:rPr lang="en-US" sz="1200" b="1" i="1" u="sng" dirty="0" smtClean="0"/>
                <a:t>Service </a:t>
              </a:r>
              <a:r>
                <a:rPr lang="en-US" sz="1100" b="1" i="1" dirty="0" smtClean="0"/>
                <a:t>response</a:t>
              </a:r>
              <a:r>
                <a:rPr lang="en-US" sz="1200" b="1" i="1" dirty="0" smtClean="0"/>
                <a:t> delay</a:t>
              </a:r>
              <a:endParaRPr lang="fr-BE" sz="1200" b="1" i="1" dirty="0"/>
            </a:p>
          </p:txBody>
        </p:sp>
        <p:cxnSp>
          <p:nvCxnSpPr>
            <p:cNvPr id="35" name="Straight Connector 34"/>
            <p:cNvCxnSpPr/>
            <p:nvPr/>
          </p:nvCxnSpPr>
          <p:spPr>
            <a:xfrm>
              <a:off x="6476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41" name="Picture 3" descr="C:\Program Files\Microsoft Expression\MEDIA\CAGCAT10\j0292020.wmf"/>
            <p:cNvPicPr>
              <a:picLocks noChangeAspect="1" noChangeArrowheads="1"/>
            </p:cNvPicPr>
            <p:nvPr/>
          </p:nvPicPr>
          <p:blipFill>
            <a:blip r:embed="rId2" cstate="print"/>
            <a:srcRect/>
            <a:stretch>
              <a:fillRect/>
            </a:stretch>
          </p:blipFill>
          <p:spPr bwMode="auto">
            <a:xfrm>
              <a:off x="1676400" y="2992634"/>
              <a:ext cx="1560386" cy="1372029"/>
            </a:xfrm>
            <a:prstGeom prst="rect">
              <a:avLst/>
            </a:prstGeom>
            <a:noFill/>
          </p:spPr>
        </p:pic>
        <p:cxnSp>
          <p:nvCxnSpPr>
            <p:cNvPr id="11" name="Straight Arrow Connector 10"/>
            <p:cNvCxnSpPr/>
            <p:nvPr/>
          </p:nvCxnSpPr>
          <p:spPr>
            <a:xfrm>
              <a:off x="5557008" y="4648200"/>
              <a:ext cx="900076" cy="22424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57007" y="4648200"/>
              <a:ext cx="1277180" cy="97631"/>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57008" y="4648200"/>
              <a:ext cx="2035728" cy="28932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7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19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57007"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576923" y="5168352"/>
              <a:ext cx="900076" cy="20389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557008" y="5013722"/>
              <a:ext cx="2062992" cy="16073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557008" y="5603082"/>
              <a:ext cx="1300992" cy="3363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557007" y="3810000"/>
              <a:ext cx="5593" cy="7149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557007" y="6031706"/>
              <a:ext cx="5594" cy="2928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858000" y="3810000"/>
              <a:ext cx="5594" cy="93583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863594" y="5638800"/>
              <a:ext cx="0" cy="7131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557007" y="4695232"/>
              <a:ext cx="11187" cy="11852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5366159" y="4082948"/>
              <a:ext cx="2406242" cy="281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731885" y="4082948"/>
              <a:ext cx="2353811" cy="276999"/>
            </a:xfrm>
            <a:prstGeom prst="rect">
              <a:avLst/>
            </a:prstGeom>
            <a:noFill/>
            <a:ln>
              <a:noFill/>
            </a:ln>
          </p:spPr>
          <p:txBody>
            <a:bodyPr wrap="square" rtlCol="0">
              <a:spAutoFit/>
            </a:bodyPr>
            <a:lstStyle/>
            <a:p>
              <a:r>
                <a:rPr lang="en-US" sz="1200" b="1" i="1" dirty="0" smtClean="0"/>
                <a:t>     Service group</a:t>
              </a:r>
              <a:endParaRPr lang="fr-BE" sz="1200" b="1" i="1" dirty="0"/>
            </a:p>
          </p:txBody>
        </p:sp>
      </p:grpSp>
    </p:spTree>
    <p:extLst>
      <p:ext uri="{BB962C8B-B14F-4D97-AF65-F5344CB8AC3E}">
        <p14:creationId xmlns:p14="http://schemas.microsoft.com/office/powerpoint/2010/main" val="69803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notice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fontScale="85000" lnSpcReduction="10000"/>
          </a:bodyPr>
          <a:lstStyle/>
          <a:p>
            <a:r>
              <a:rPr lang="en-US" dirty="0" smtClean="0"/>
              <a:t>Although there is a group of programs, the client still talks to some representative.  </a:t>
            </a:r>
          </a:p>
          <a:p>
            <a:pPr lvl="1"/>
            <a:r>
              <a:rPr lang="en-US" dirty="0" smtClean="0"/>
              <a:t>Standard “web services” requests work in the usual way</a:t>
            </a:r>
          </a:p>
          <a:p>
            <a:endParaRPr lang="en-US" dirty="0" smtClean="0"/>
          </a:p>
          <a:p>
            <a:r>
              <a:rPr lang="en-US" dirty="0" smtClean="0"/>
              <a:t>The group members are just normal programs and could be running on the same machines, or different machines.  They could be running the same code, or different code.</a:t>
            </a:r>
          </a:p>
          <a:p>
            <a:pPr lvl="1"/>
            <a:r>
              <a:rPr lang="en-US" dirty="0" smtClean="0"/>
              <a:t>They </a:t>
            </a:r>
            <a:r>
              <a:rPr lang="en-US" b="1" i="1" dirty="0" smtClean="0"/>
              <a:t>cooperate</a:t>
            </a:r>
            <a:r>
              <a:rPr lang="en-US" dirty="0" smtClean="0"/>
              <a:t> to replicate data</a:t>
            </a:r>
          </a:p>
          <a:p>
            <a:pPr lvl="1"/>
            <a:r>
              <a:rPr lang="en-US" dirty="0" smtClean="0"/>
              <a:t>No variables or memory is physically shared by the programs.  </a:t>
            </a:r>
          </a:p>
          <a:p>
            <a:pPr lvl="1"/>
            <a:r>
              <a:rPr lang="en-US" dirty="0" smtClean="0"/>
              <a:t>Instead, each has a private replica.  When an update happens, a message is sent to tell all the group members update their copies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52400"/>
            <a:ext cx="2785657" cy="1429215"/>
          </a:xfrm>
          <a:prstGeom prst="rect">
            <a:avLst/>
          </a:prstGeom>
          <a:solidFill>
            <a:schemeClr val="bg1"/>
          </a:solidFill>
          <a:ln w="38100">
            <a:solidFill>
              <a:srgbClr val="0070C0"/>
            </a:solidFill>
          </a:ln>
          <a:effectLst/>
        </p:spPr>
      </p:pic>
    </p:spTree>
    <p:extLst>
      <p:ext uri="{BB962C8B-B14F-4D97-AF65-F5344CB8AC3E}">
        <p14:creationId xmlns:p14="http://schemas.microsoft.com/office/powerpoint/2010/main" val="2280708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The big picture…</a:t>
            </a:r>
            <a:endParaRPr lang="en-US" dirty="0"/>
          </a:p>
        </p:txBody>
      </p:sp>
      <p:sp>
        <p:nvSpPr>
          <p:cNvPr id="5" name="Title 4"/>
          <p:cNvSpPr>
            <a:spLocks noGrp="1"/>
          </p:cNvSpPr>
          <p:nvPr>
            <p:ph type="title"/>
          </p:nvPr>
        </p:nvSpPr>
        <p:spPr/>
        <p:txBody>
          <a:bodyPr/>
          <a:lstStyle/>
          <a:p>
            <a:r>
              <a:rPr lang="en-US" dirty="0" smtClean="0"/>
              <a:t>Steps in using Isis</a:t>
            </a:r>
            <a:r>
              <a:rPr lang="en-US" baseline="30000" dirty="0" smtClean="0"/>
              <a:t>2</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9367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First questions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p:txBody>
          <a:bodyPr/>
          <a:lstStyle/>
          <a:p>
            <a:r>
              <a:rPr lang="en-US" dirty="0" smtClean="0"/>
              <a:t>Step back and draw a sketch of your application</a:t>
            </a:r>
          </a:p>
          <a:p>
            <a:pPr lvl="1"/>
            <a:r>
              <a:rPr lang="en-US" dirty="0" smtClean="0"/>
              <a:t>Client systems, if it has remote access</a:t>
            </a:r>
          </a:p>
          <a:p>
            <a:pPr lvl="1"/>
            <a:r>
              <a:rPr lang="en-US" dirty="0" smtClean="0"/>
              <a:t>The service you want to build that will use Isis</a:t>
            </a:r>
            <a:r>
              <a:rPr lang="en-US" baseline="30000" dirty="0" smtClean="0"/>
              <a:t>2</a:t>
            </a:r>
            <a:r>
              <a:rPr lang="en-US" dirty="0" smtClean="0"/>
              <a:t> </a:t>
            </a:r>
          </a:p>
          <a:p>
            <a:pPr lvl="1"/>
            <a:r>
              <a:rPr lang="en-US" dirty="0" smtClean="0"/>
              <a:t>Data files the service may need, or databases</a:t>
            </a:r>
          </a:p>
          <a:p>
            <a:pPr lvl="1"/>
            <a:r>
              <a:rPr lang="en-US" dirty="0" smtClean="0"/>
              <a:t>Other subsystems or services it will interact with</a:t>
            </a:r>
            <a:endParaRPr lang="en-US" dirty="0"/>
          </a:p>
        </p:txBody>
      </p:sp>
    </p:spTree>
    <p:extLst>
      <p:ext uri="{BB962C8B-B14F-4D97-AF65-F5344CB8AC3E}">
        <p14:creationId xmlns:p14="http://schemas.microsoft.com/office/powerpoint/2010/main" val="2004656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 from earlier</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cxnSp>
        <p:nvCxnSpPr>
          <p:cNvPr id="5" name="Straight Arrow Connector 4"/>
          <p:cNvCxnSpPr/>
          <p:nvPr/>
        </p:nvCxnSpPr>
        <p:spPr>
          <a:xfrm>
            <a:off x="3330429" y="2477095"/>
            <a:ext cx="2226578" cy="884039"/>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0800000" flipV="1">
            <a:off x="3457662" y="4834534"/>
            <a:ext cx="2162961" cy="353616"/>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8512" y="4716662"/>
            <a:ext cx="1717646" cy="307777"/>
          </a:xfrm>
          <a:prstGeom prst="rect">
            <a:avLst/>
          </a:prstGeom>
          <a:noFill/>
          <a:ln>
            <a:noFill/>
          </a:ln>
        </p:spPr>
        <p:txBody>
          <a:bodyPr wrap="square" rtlCol="0">
            <a:spAutoFit/>
          </a:bodyPr>
          <a:lstStyle/>
          <a:p>
            <a:pPr algn="ctr"/>
            <a:r>
              <a:rPr lang="en-US" sz="1400" i="1" dirty="0" smtClean="0"/>
              <a:t>Response</a:t>
            </a:r>
            <a:endParaRPr lang="fr-BE" sz="1400" i="1" dirty="0"/>
          </a:p>
        </p:txBody>
      </p:sp>
      <p:sp>
        <p:nvSpPr>
          <p:cNvPr id="10" name="Left Brace 9"/>
          <p:cNvSpPr/>
          <p:nvPr/>
        </p:nvSpPr>
        <p:spPr>
          <a:xfrm>
            <a:off x="5366158" y="3361135"/>
            <a:ext cx="190850" cy="141446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cxnSp>
        <p:nvCxnSpPr>
          <p:cNvPr id="12" name="Straight Connector 11"/>
          <p:cNvCxnSpPr/>
          <p:nvPr/>
        </p:nvCxnSpPr>
        <p:spPr>
          <a:xfrm>
            <a:off x="5557007" y="2653903"/>
            <a:ext cx="1" cy="25342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3" descr="C:\Program Files\Microsoft Expression\MEDIA\CAGCAT10\j0292020.wmf"/>
          <p:cNvPicPr>
            <a:picLocks noChangeAspect="1" noChangeArrowheads="1"/>
          </p:cNvPicPr>
          <p:nvPr/>
        </p:nvPicPr>
        <p:blipFill>
          <a:blip r:embed="rId2" cstate="print"/>
          <a:srcRect/>
          <a:stretch>
            <a:fillRect/>
          </a:stretch>
        </p:blipFill>
        <p:spPr bwMode="auto">
          <a:xfrm>
            <a:off x="1676400" y="1828800"/>
            <a:ext cx="1560386" cy="1372029"/>
          </a:xfrm>
          <a:prstGeom prst="rect">
            <a:avLst/>
          </a:prstGeom>
          <a:noFill/>
        </p:spPr>
      </p:pic>
      <p:sp>
        <p:nvSpPr>
          <p:cNvPr id="14" name="TextBox 13"/>
          <p:cNvSpPr txBox="1"/>
          <p:nvPr/>
        </p:nvSpPr>
        <p:spPr>
          <a:xfrm>
            <a:off x="3800912" y="2591480"/>
            <a:ext cx="1717646" cy="307777"/>
          </a:xfrm>
          <a:prstGeom prst="rect">
            <a:avLst/>
          </a:prstGeom>
          <a:noFill/>
          <a:ln>
            <a:noFill/>
          </a:ln>
        </p:spPr>
        <p:txBody>
          <a:bodyPr wrap="square" rtlCol="0">
            <a:spAutoFit/>
          </a:bodyPr>
          <a:lstStyle/>
          <a:p>
            <a:pPr algn="ctr"/>
            <a:r>
              <a:rPr lang="en-US" sz="1400" i="1" dirty="0" smtClean="0"/>
              <a:t>Request</a:t>
            </a:r>
            <a:endParaRPr lang="fr-BE" sz="1400" i="1" dirty="0"/>
          </a:p>
        </p:txBody>
      </p:sp>
      <p:sp>
        <p:nvSpPr>
          <p:cNvPr id="15" name="TextBox 14"/>
          <p:cNvSpPr txBox="1"/>
          <p:nvPr/>
        </p:nvSpPr>
        <p:spPr>
          <a:xfrm>
            <a:off x="3919306" y="3921026"/>
            <a:ext cx="1717646" cy="307777"/>
          </a:xfrm>
          <a:prstGeom prst="rect">
            <a:avLst/>
          </a:prstGeom>
          <a:noFill/>
          <a:ln>
            <a:noFill/>
          </a:ln>
        </p:spPr>
        <p:txBody>
          <a:bodyPr wrap="square" rtlCol="0">
            <a:spAutoFit/>
          </a:bodyPr>
          <a:lstStyle/>
          <a:p>
            <a:pPr algn="ctr"/>
            <a:r>
              <a:rPr lang="en-US" sz="1400" i="1" dirty="0" smtClean="0"/>
              <a:t>Computes</a:t>
            </a:r>
            <a:endParaRPr lang="fr-BE" sz="1400" i="1" dirty="0"/>
          </a:p>
        </p:txBody>
      </p:sp>
      <p:cxnSp>
        <p:nvCxnSpPr>
          <p:cNvPr id="16" name="Straight Connector 15"/>
          <p:cNvCxnSpPr/>
          <p:nvPr/>
        </p:nvCxnSpPr>
        <p:spPr>
          <a:xfrm>
            <a:off x="6095999" y="2667000"/>
            <a:ext cx="1" cy="25342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399" y="2667000"/>
            <a:ext cx="1" cy="25342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257800" y="2591480"/>
            <a:ext cx="1600200" cy="307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398815" y="2606868"/>
            <a:ext cx="2353811" cy="276999"/>
          </a:xfrm>
          <a:prstGeom prst="rect">
            <a:avLst/>
          </a:prstGeom>
          <a:noFill/>
          <a:ln>
            <a:noFill/>
          </a:ln>
        </p:spPr>
        <p:txBody>
          <a:bodyPr wrap="square" rtlCol="0">
            <a:spAutoFit/>
          </a:bodyPr>
          <a:lstStyle/>
          <a:p>
            <a:r>
              <a:rPr lang="en-US" sz="1200" b="1" i="1" dirty="0" smtClean="0">
                <a:solidFill>
                  <a:schemeClr val="bg1"/>
                </a:solidFill>
              </a:rPr>
              <a:t>     Service group</a:t>
            </a:r>
            <a:endParaRPr lang="fr-BE" sz="1200" b="1" i="1" dirty="0">
              <a:solidFill>
                <a:schemeClr val="bg1"/>
              </a:solidFill>
            </a:endParaRPr>
          </a:p>
        </p:txBody>
      </p:sp>
      <p:cxnSp>
        <p:nvCxnSpPr>
          <p:cNvPr id="9" name="Straight Arrow Connector 8"/>
          <p:cNvCxnSpPr/>
          <p:nvPr/>
        </p:nvCxnSpPr>
        <p:spPr>
          <a:xfrm>
            <a:off x="5620623" y="3581400"/>
            <a:ext cx="475376"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20623" y="3581400"/>
            <a:ext cx="1008776" cy="3396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4156174"/>
            <a:ext cx="475376"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638800" y="4156174"/>
            <a:ext cx="1008776" cy="3396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05600" y="3894564"/>
            <a:ext cx="1717646" cy="523220"/>
          </a:xfrm>
          <a:prstGeom prst="rect">
            <a:avLst/>
          </a:prstGeom>
          <a:noFill/>
          <a:ln>
            <a:noFill/>
          </a:ln>
        </p:spPr>
        <p:txBody>
          <a:bodyPr wrap="square" rtlCol="0">
            <a:spAutoFit/>
          </a:bodyPr>
          <a:lstStyle/>
          <a:p>
            <a:pPr algn="ctr"/>
            <a:r>
              <a:rPr lang="en-US" sz="1400" i="1" dirty="0" smtClean="0"/>
              <a:t>Updates that modify replicated data</a:t>
            </a:r>
            <a:endParaRPr lang="fr-BE" sz="1400" i="1" dirty="0"/>
          </a:p>
        </p:txBody>
      </p:sp>
    </p:spTree>
    <p:extLst>
      <p:ext uri="{BB962C8B-B14F-4D97-AF65-F5344CB8AC3E}">
        <p14:creationId xmlns:p14="http://schemas.microsoft.com/office/powerpoint/2010/main" val="18309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will the service run?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r>
              <a:rPr lang="en-US" dirty="0" smtClean="0"/>
              <a:t>Will you run your replicated service…</a:t>
            </a:r>
          </a:p>
          <a:p>
            <a:pPr lvl="1"/>
            <a:r>
              <a:rPr lang="en-US" dirty="0" smtClean="0"/>
              <a:t>Next to its clients, on the same machines?</a:t>
            </a:r>
          </a:p>
          <a:p>
            <a:pPr lvl="1"/>
            <a:r>
              <a:rPr lang="en-US" dirty="0" smtClean="0"/>
              <a:t>On EC2, </a:t>
            </a:r>
            <a:r>
              <a:rPr lang="en-US" dirty="0" err="1" smtClean="0"/>
              <a:t>RackSpace</a:t>
            </a:r>
            <a:r>
              <a:rPr lang="en-US" dirty="0" smtClean="0"/>
              <a:t>, </a:t>
            </a:r>
            <a:r>
              <a:rPr lang="en-US" dirty="0" err="1" smtClean="0"/>
              <a:t>GooglePlex</a:t>
            </a:r>
            <a:r>
              <a:rPr lang="en-US" dirty="0" smtClean="0"/>
              <a:t>, MSFT Azure, ….?</a:t>
            </a:r>
          </a:p>
          <a:p>
            <a:pPr lvl="1"/>
            <a:r>
              <a:rPr lang="en-US" dirty="0" smtClean="0"/>
              <a:t>In a cluster of computers up the hallway?</a:t>
            </a:r>
          </a:p>
          <a:p>
            <a:pPr lvl="1"/>
            <a:endParaRPr lang="en-US" dirty="0"/>
          </a:p>
          <a:p>
            <a:r>
              <a:rPr lang="en-US" dirty="0" smtClean="0"/>
              <a:t>How will clients connect to it?</a:t>
            </a:r>
          </a:p>
          <a:p>
            <a:pPr lvl="1"/>
            <a:r>
              <a:rPr lang="en-US" dirty="0" smtClean="0"/>
              <a:t>Web Services remote method invocation?</a:t>
            </a:r>
          </a:p>
          <a:p>
            <a:pPr lvl="1"/>
            <a:r>
              <a:rPr lang="en-US" dirty="0" smtClean="0"/>
              <a:t>CORBA RPC?  TCP connections?</a:t>
            </a:r>
            <a:endParaRPr lang="en-US" dirty="0"/>
          </a:p>
        </p:txBody>
      </p:sp>
    </p:spTree>
    <p:extLst>
      <p:ext uri="{BB962C8B-B14F-4D97-AF65-F5344CB8AC3E}">
        <p14:creationId xmlns:p14="http://schemas.microsoft.com/office/powerpoint/2010/main" val="3919972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build a non-replicated instance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lstStyle/>
          <a:p>
            <a:r>
              <a:rPr lang="en-US" dirty="0" smtClean="0"/>
              <a:t>Before adding Isis</a:t>
            </a:r>
            <a:r>
              <a:rPr lang="en-US" baseline="30000" dirty="0" smtClean="0"/>
              <a:t>2</a:t>
            </a:r>
            <a:r>
              <a:rPr lang="en-US" dirty="0" smtClean="0"/>
              <a:t> mechanisms, build a single instance of your server and test access to it from your client, or whatever else might access it</a:t>
            </a:r>
          </a:p>
          <a:p>
            <a:endParaRPr lang="en-US" dirty="0"/>
          </a:p>
          <a:p>
            <a:r>
              <a:rPr lang="en-US" dirty="0" smtClean="0"/>
              <a:t>Debug this code.</a:t>
            </a:r>
          </a:p>
          <a:p>
            <a:pPr lvl="1"/>
            <a:r>
              <a:rPr lang="en-US" dirty="0" smtClean="0"/>
              <a:t>Adding Isis</a:t>
            </a:r>
            <a:r>
              <a:rPr lang="en-US" baseline="30000" dirty="0" smtClean="0"/>
              <a:t>2</a:t>
            </a:r>
            <a:r>
              <a:rPr lang="en-US" dirty="0" smtClean="0"/>
              <a:t> functionality after the fact isn’t hard and may really be much easier than using it from the outset!</a:t>
            </a:r>
          </a:p>
          <a:p>
            <a:pPr lvl="1"/>
            <a:r>
              <a:rPr lang="en-US" dirty="0" smtClean="0"/>
              <a:t>But planning ahead can help: using C#, C++/CLI or </a:t>
            </a:r>
            <a:r>
              <a:rPr lang="en-US" dirty="0" err="1" smtClean="0"/>
              <a:t>IronPython</a:t>
            </a:r>
            <a:r>
              <a:rPr lang="en-US" dirty="0" smtClean="0"/>
              <a:t> will be far easier than other options</a:t>
            </a:r>
            <a:endParaRPr lang="en-US" dirty="0"/>
          </a:p>
        </p:txBody>
      </p:sp>
    </p:spTree>
    <p:extLst>
      <p:ext uri="{BB962C8B-B14F-4D97-AF65-F5344CB8AC3E}">
        <p14:creationId xmlns:p14="http://schemas.microsoft.com/office/powerpoint/2010/main" val="2930090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some people get stuck at step 1!</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lstStyle/>
          <a:p>
            <a:r>
              <a:rPr lang="en-US" dirty="0" smtClean="0"/>
              <a:t>Building a cloud-hosted service involves steps you may never have tried before</a:t>
            </a:r>
          </a:p>
          <a:p>
            <a:pPr lvl="1"/>
            <a:r>
              <a:rPr lang="en-US" dirty="0" smtClean="0"/>
              <a:t>For example, with Visual Studio, you create a new kind of service instance, and need to tell it which methods are remotely available, and then need to install and run it on your machine, which may involve firewall changes to allow clients to access it…</a:t>
            </a:r>
          </a:p>
          <a:p>
            <a:pPr lvl="1"/>
            <a:r>
              <a:rPr lang="en-US" dirty="0" smtClean="0"/>
              <a:t>… Isis</a:t>
            </a:r>
            <a:r>
              <a:rPr lang="en-US" baseline="30000" dirty="0" smtClean="0"/>
              <a:t>2</a:t>
            </a:r>
            <a:r>
              <a:rPr lang="en-US" dirty="0" smtClean="0"/>
              <a:t> can’t really help with that.  But it isn’t terribly hard.  Just do a small step at a time following the instructions for the package you decide to use</a:t>
            </a:r>
            <a:endParaRPr lang="en-US" dirty="0"/>
          </a:p>
        </p:txBody>
      </p:sp>
    </p:spTree>
    <p:extLst>
      <p:ext uri="{BB962C8B-B14F-4D97-AF65-F5344CB8AC3E}">
        <p14:creationId xmlns:p14="http://schemas.microsoft.com/office/powerpoint/2010/main" val="63943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native C or native C++?</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normAutofit/>
          </a:bodyPr>
          <a:lstStyle/>
          <a:p>
            <a:r>
              <a:rPr lang="en-US" dirty="0" smtClean="0"/>
              <a:t>We do support a stripped-down way to use Isis</a:t>
            </a:r>
            <a:r>
              <a:rPr lang="en-US" baseline="30000" dirty="0" smtClean="0"/>
              <a:t>2</a:t>
            </a:r>
            <a:r>
              <a:rPr lang="en-US" dirty="0" smtClean="0"/>
              <a:t> from these and other languages, but you only can access part of the functionality</a:t>
            </a:r>
          </a:p>
          <a:p>
            <a:endParaRPr lang="en-US" dirty="0"/>
          </a:p>
          <a:p>
            <a:r>
              <a:rPr lang="en-US" dirty="0" smtClean="0"/>
              <a:t>We’ll discuss these features later, but not today</a:t>
            </a:r>
          </a:p>
          <a:p>
            <a:endParaRPr lang="en-US" dirty="0"/>
          </a:p>
          <a:p>
            <a:r>
              <a:rPr lang="en-US" dirty="0" smtClean="0"/>
              <a:t>If you know Java, you will find it easy to migrate to C#, and we would recommend that route</a:t>
            </a:r>
          </a:p>
          <a:p>
            <a:pPr lvl="1"/>
            <a:r>
              <a:rPr lang="en-US" dirty="0" smtClean="0"/>
              <a:t>C# works on both Windows and Linux (via Mono)</a:t>
            </a:r>
            <a:endParaRPr lang="en-US" dirty="0"/>
          </a:p>
        </p:txBody>
      </p:sp>
    </p:spTree>
    <p:extLst>
      <p:ext uri="{BB962C8B-B14F-4D97-AF65-F5344CB8AC3E}">
        <p14:creationId xmlns:p14="http://schemas.microsoft.com/office/powerpoint/2010/main" val="1421239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replicated functions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normAutofit/>
          </a:bodyPr>
          <a:lstStyle/>
          <a:p>
            <a:r>
              <a:rPr lang="en-US" dirty="0" smtClean="0"/>
              <a:t>Now you are ready to design the replication features of your service</a:t>
            </a:r>
          </a:p>
          <a:p>
            <a:pPr lvl="1"/>
            <a:r>
              <a:rPr lang="en-US" dirty="0" smtClean="0"/>
              <a:t>Ask what data needs to be replicated?</a:t>
            </a:r>
          </a:p>
          <a:p>
            <a:pPr lvl="1"/>
            <a:r>
              <a:rPr lang="en-US" dirty="0" smtClean="0"/>
              <a:t>How will it be loaded initially?  How will it be updated?</a:t>
            </a:r>
          </a:p>
          <a:p>
            <a:pPr lvl="1"/>
            <a:r>
              <a:rPr lang="en-US" dirty="0" smtClean="0"/>
              <a:t>Will you do load-balanced queries (if so they can just access any service member), or parallel queries?</a:t>
            </a:r>
          </a:p>
          <a:p>
            <a:pPr lvl="1"/>
            <a:r>
              <a:rPr lang="en-US" dirty="0" smtClean="0"/>
              <a:t>What synchronization or coordination is needed?</a:t>
            </a:r>
          </a:p>
          <a:p>
            <a:pPr lvl="1"/>
            <a:endParaRPr lang="en-US" dirty="0"/>
          </a:p>
          <a:p>
            <a:r>
              <a:rPr lang="en-US" dirty="0" smtClean="0"/>
              <a:t>Start with a good image of how you want it to work</a:t>
            </a:r>
            <a:endParaRPr lang="en-US" dirty="0"/>
          </a:p>
        </p:txBody>
      </p:sp>
    </p:spTree>
    <p:extLst>
      <p:ext uri="{BB962C8B-B14F-4D97-AF65-F5344CB8AC3E}">
        <p14:creationId xmlns:p14="http://schemas.microsoft.com/office/powerpoint/2010/main" val="1546690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Isis</a:t>
            </a:r>
            <a:r>
              <a:rPr lang="en-US" baseline="30000" smtClean="0"/>
              <a:t>2</a:t>
            </a:r>
            <a:r>
              <a:rPr lang="en-US" smtClean="0"/>
              <a:t> System</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9" name="Content Placeholder 8"/>
          <p:cNvSpPr>
            <a:spLocks noGrp="1"/>
          </p:cNvSpPr>
          <p:nvPr>
            <p:ph sz="quarter" idx="1"/>
          </p:nvPr>
        </p:nvSpPr>
        <p:spPr/>
        <p:txBody>
          <a:bodyPr/>
          <a:lstStyle/>
          <a:p>
            <a:r>
              <a:rPr lang="en-US" dirty="0"/>
              <a:t>A prebuilt technology that automates many of the hard tasks involved in replicating services and the data on which they depend</a:t>
            </a:r>
          </a:p>
          <a:p>
            <a:r>
              <a:rPr lang="en-US" dirty="0"/>
              <a:t>Targets cloud computing settings</a:t>
            </a:r>
          </a:p>
          <a:p>
            <a:r>
              <a:rPr lang="en-US" dirty="0" smtClean="0"/>
              <a:t>Available in open-source from isis2.codeplex.com</a:t>
            </a:r>
          </a:p>
          <a:p>
            <a:pPr lvl="1"/>
            <a:r>
              <a:rPr lang="en-US" dirty="0" smtClean="0"/>
              <a:t>Intended to be easy to use…</a:t>
            </a:r>
          </a:p>
          <a:p>
            <a:pPr lvl="1"/>
            <a:r>
              <a:rPr lang="en-US" dirty="0" smtClean="0"/>
              <a:t>… but lacks commercial support, and also lacks some of the polish of a commercial product</a:t>
            </a:r>
            <a:endParaRPr lang="en-US" dirty="0"/>
          </a:p>
        </p:txBody>
      </p:sp>
      <p:sp>
        <p:nvSpPr>
          <p:cNvPr id="7" name="Content Placeholder 2"/>
          <p:cNvSpPr txBox="1">
            <a:spLocks/>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DD8047"/>
              </a:buClr>
            </a:pPr>
            <a:endParaRPr lang="en-US" dirty="0">
              <a:solidFill>
                <a:prstClr val="black"/>
              </a:solidFill>
            </a:endParaRPr>
          </a:p>
        </p:txBody>
      </p:sp>
    </p:spTree>
    <p:extLst>
      <p:ext uri="{BB962C8B-B14F-4D97-AF65-F5344CB8AC3E}">
        <p14:creationId xmlns:p14="http://schemas.microsoft.com/office/powerpoint/2010/main" val="446873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normAutofit lnSpcReduction="10000"/>
          </a:bodyPr>
          <a:lstStyle/>
          <a:p>
            <a:r>
              <a:rPr lang="en-US" dirty="0" smtClean="0"/>
              <a:t>Think about a state machine</a:t>
            </a:r>
          </a:p>
          <a:p>
            <a:pPr lvl="1"/>
            <a:r>
              <a:rPr lang="en-US" dirty="0" smtClean="0"/>
              <a:t>Some sort of object or class, with state in it (data)</a:t>
            </a:r>
          </a:p>
          <a:p>
            <a:pPr lvl="1"/>
            <a:r>
              <a:rPr lang="en-US" dirty="0" smtClean="0"/>
              <a:t>The state is updated deterministically with events occur (updates…), and it can be </a:t>
            </a:r>
            <a:r>
              <a:rPr lang="en-US" dirty="0" err="1" smtClean="0"/>
              <a:t>checkpointed</a:t>
            </a:r>
            <a:r>
              <a:rPr lang="en-US" dirty="0" smtClean="0"/>
              <a:t> and later loaded back in from the checkpoint</a:t>
            </a:r>
          </a:p>
          <a:p>
            <a:r>
              <a:rPr lang="en-US" dirty="0" smtClean="0"/>
              <a:t>With Isis</a:t>
            </a:r>
            <a:r>
              <a:rPr lang="en-US" baseline="30000" dirty="0" smtClean="0"/>
              <a:t>2</a:t>
            </a:r>
            <a:r>
              <a:rPr lang="en-US" dirty="0" smtClean="0"/>
              <a:t> we simply replicate a state machine!</a:t>
            </a:r>
          </a:p>
          <a:p>
            <a:pPr lvl="1"/>
            <a:r>
              <a:rPr lang="en-US" dirty="0" smtClean="0"/>
              <a:t>You design an object or subsystem that has the replicated data in it</a:t>
            </a:r>
          </a:p>
          <a:p>
            <a:pPr lvl="1"/>
            <a:r>
              <a:rPr lang="en-US" dirty="0" smtClean="0"/>
              <a:t>The updates become multicasts, totally ordered, and also group membership changes</a:t>
            </a:r>
          </a:p>
        </p:txBody>
      </p:sp>
    </p:spTree>
    <p:extLst>
      <p:ext uri="{BB962C8B-B14F-4D97-AF65-F5344CB8AC3E}">
        <p14:creationId xmlns:p14="http://schemas.microsoft.com/office/powerpoint/2010/main" val="1557072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in pictures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By the time you are ready to code, you’ll have a picture similar to this one, specific to your setting</a:t>
            </a:r>
            <a:endParaRPr lang="en-US" dirty="0"/>
          </a:p>
        </p:txBody>
      </p:sp>
      <p:grpSp>
        <p:nvGrpSpPr>
          <p:cNvPr id="6" name="Group 5"/>
          <p:cNvGrpSpPr/>
          <p:nvPr/>
        </p:nvGrpSpPr>
        <p:grpSpPr>
          <a:xfrm>
            <a:off x="1676400" y="2992634"/>
            <a:ext cx="7391400" cy="3789166"/>
            <a:chOff x="1676400" y="2992634"/>
            <a:chExt cx="7391400" cy="3789166"/>
          </a:xfrm>
        </p:grpSpPr>
        <p:grpSp>
          <p:nvGrpSpPr>
            <p:cNvPr id="43" name="Group 14"/>
            <p:cNvGrpSpPr/>
            <p:nvPr/>
          </p:nvGrpSpPr>
          <p:grpSpPr>
            <a:xfrm>
              <a:off x="3962400" y="3352800"/>
              <a:ext cx="5105400" cy="3429000"/>
              <a:chOff x="1676400" y="2667000"/>
              <a:chExt cx="6705600" cy="24384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sp>
            <p:nvSpPr>
              <p:cNvPr id="44" name="Oval 43"/>
              <p:cNvSpPr/>
              <p:nvPr/>
            </p:nvSpPr>
            <p:spPr>
              <a:xfrm>
                <a:off x="2743200" y="26670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Oval 44"/>
              <p:cNvSpPr/>
              <p:nvPr/>
            </p:nvSpPr>
            <p:spPr>
              <a:xfrm>
                <a:off x="3733800" y="28194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6" name="Oval 45"/>
              <p:cNvSpPr/>
              <p:nvPr/>
            </p:nvSpPr>
            <p:spPr>
              <a:xfrm>
                <a:off x="3124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7" name="Oval 46"/>
              <p:cNvSpPr/>
              <p:nvPr/>
            </p:nvSpPr>
            <p:spPr>
              <a:xfrm>
                <a:off x="1676400" y="31242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8" name="Oval 47"/>
              <p:cNvSpPr/>
              <p:nvPr/>
            </p:nvSpPr>
            <p:spPr>
              <a:xfrm>
                <a:off x="2362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9" name="Oval 48"/>
              <p:cNvSpPr/>
              <p:nvPr/>
            </p:nvSpPr>
            <p:spPr>
              <a:xfrm>
                <a:off x="3733800" y="3276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0" name="Oval 49"/>
              <p:cNvSpPr/>
              <p:nvPr/>
            </p:nvSpPr>
            <p:spPr>
              <a:xfrm>
                <a:off x="2133600" y="3048000"/>
                <a:ext cx="6172200" cy="13716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Oval 50"/>
              <p:cNvSpPr/>
              <p:nvPr/>
            </p:nvSpPr>
            <p:spPr>
              <a:xfrm>
                <a:off x="2057400" y="3352800"/>
                <a:ext cx="4876800" cy="12192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Oval 51"/>
              <p:cNvSpPr/>
              <p:nvPr/>
            </p:nvSpPr>
            <p:spPr>
              <a:xfrm>
                <a:off x="2438400" y="37338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3" name="Oval 52"/>
              <p:cNvSpPr/>
              <p:nvPr/>
            </p:nvSpPr>
            <p:spPr>
              <a:xfrm>
                <a:off x="2590800" y="28956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cxnSp>
          <p:nvCxnSpPr>
            <p:cNvPr id="7" name="Straight Arrow Connector 6"/>
            <p:cNvCxnSpPr/>
            <p:nvPr/>
          </p:nvCxnSpPr>
          <p:spPr>
            <a:xfrm>
              <a:off x="3330429" y="3640929"/>
              <a:ext cx="2226578" cy="884039"/>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21946" y="3075698"/>
              <a:ext cx="3007453" cy="523220"/>
            </a:xfrm>
            <a:prstGeom prst="rect">
              <a:avLst/>
            </a:prstGeom>
            <a:noFill/>
            <a:ln>
              <a:noFill/>
            </a:ln>
          </p:spPr>
          <p:txBody>
            <a:bodyPr wrap="square" rtlCol="0">
              <a:spAutoFit/>
            </a:bodyPr>
            <a:lstStyle/>
            <a:p>
              <a:r>
                <a:rPr lang="en-US" sz="1400" b="1" dirty="0" smtClean="0"/>
                <a:t>Update the monitoring and alarms</a:t>
              </a:r>
              <a:br>
                <a:rPr lang="en-US" sz="1400" b="1" dirty="0" smtClean="0"/>
              </a:br>
              <a:r>
                <a:rPr lang="en-US" sz="1400" b="1" dirty="0" smtClean="0"/>
                <a:t>criteria for Mrs. Marsh as follows…</a:t>
              </a:r>
              <a:endParaRPr lang="fr-BE" sz="1400" b="1" dirty="0"/>
            </a:p>
          </p:txBody>
        </p:sp>
        <p:cxnSp>
          <p:nvCxnSpPr>
            <p:cNvPr id="9" name="Straight Arrow Connector 8"/>
            <p:cNvCxnSpPr/>
            <p:nvPr/>
          </p:nvCxnSpPr>
          <p:spPr>
            <a:xfrm rot="10800000" flipV="1">
              <a:off x="3457662" y="5998368"/>
              <a:ext cx="2162961" cy="353616"/>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48512" y="5880496"/>
              <a:ext cx="1717646" cy="307777"/>
            </a:xfrm>
            <a:prstGeom prst="rect">
              <a:avLst/>
            </a:prstGeom>
            <a:noFill/>
            <a:ln>
              <a:noFill/>
            </a:ln>
          </p:spPr>
          <p:txBody>
            <a:bodyPr wrap="square" rtlCol="0">
              <a:spAutoFit/>
            </a:bodyPr>
            <a:lstStyle/>
            <a:p>
              <a:pPr algn="ctr"/>
              <a:r>
                <a:rPr lang="en-US" sz="1400" i="1" dirty="0" smtClean="0"/>
                <a:t>Confirmed</a:t>
              </a:r>
              <a:endParaRPr lang="fr-BE" sz="1400" i="1" dirty="0"/>
            </a:p>
          </p:txBody>
        </p:sp>
        <p:sp>
          <p:nvSpPr>
            <p:cNvPr id="23" name="Left Brace 22"/>
            <p:cNvSpPr/>
            <p:nvPr/>
          </p:nvSpPr>
          <p:spPr>
            <a:xfrm>
              <a:off x="3203196" y="3758801"/>
              <a:ext cx="254466" cy="2593182"/>
            </a:xfrm>
            <a:prstGeom prst="leftBrace">
              <a:avLst>
                <a:gd name="adj1" fmla="val 8333"/>
                <a:gd name="adj2" fmla="val 47222"/>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4" name="TextBox 23"/>
            <p:cNvSpPr txBox="1"/>
            <p:nvPr/>
          </p:nvSpPr>
          <p:spPr>
            <a:xfrm>
              <a:off x="1676400" y="4583905"/>
              <a:ext cx="1463180" cy="577081"/>
            </a:xfrm>
            <a:prstGeom prst="rect">
              <a:avLst/>
            </a:prstGeom>
            <a:solidFill>
              <a:srgbClr val="FFFF00"/>
            </a:solidFill>
            <a:ln>
              <a:solidFill>
                <a:srgbClr val="C00000"/>
              </a:solidFill>
            </a:ln>
          </p:spPr>
          <p:txBody>
            <a:bodyPr wrap="square" rtlCol="0">
              <a:spAutoFit/>
            </a:bodyPr>
            <a:lstStyle/>
            <a:p>
              <a:pPr algn="ctr"/>
              <a:r>
                <a:rPr lang="en-US" sz="1050" b="1" i="1" dirty="0" smtClean="0"/>
                <a:t>Response delay seen by end-user would include Internet latencies</a:t>
              </a:r>
              <a:endParaRPr lang="fr-BE" sz="1050" b="1" i="1" dirty="0"/>
            </a:p>
          </p:txBody>
        </p:sp>
        <p:sp>
          <p:nvSpPr>
            <p:cNvPr id="25" name="Left Brace 24"/>
            <p:cNvSpPr/>
            <p:nvPr/>
          </p:nvSpPr>
          <p:spPr>
            <a:xfrm>
              <a:off x="5366158" y="4524969"/>
              <a:ext cx="190850" cy="141446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6" name="TextBox 25"/>
            <p:cNvSpPr txBox="1"/>
            <p:nvPr/>
          </p:nvSpPr>
          <p:spPr>
            <a:xfrm>
              <a:off x="4221061" y="4937520"/>
              <a:ext cx="1208714" cy="461665"/>
            </a:xfrm>
            <a:prstGeom prst="rect">
              <a:avLst/>
            </a:prstGeom>
            <a:solidFill>
              <a:srgbClr val="FFFF00"/>
            </a:solidFill>
            <a:ln>
              <a:solidFill>
                <a:srgbClr val="C00000"/>
              </a:solidFill>
            </a:ln>
          </p:spPr>
          <p:txBody>
            <a:bodyPr wrap="square" rtlCol="0">
              <a:spAutoFit/>
            </a:bodyPr>
            <a:lstStyle/>
            <a:p>
              <a:pPr algn="ctr"/>
              <a:r>
                <a:rPr lang="en-US" sz="1200" b="1" i="1" u="sng" dirty="0" smtClean="0"/>
                <a:t>Service </a:t>
              </a:r>
              <a:r>
                <a:rPr lang="en-US" sz="1100" b="1" i="1" dirty="0" smtClean="0"/>
                <a:t>response</a:t>
              </a:r>
              <a:r>
                <a:rPr lang="en-US" sz="1200" b="1" i="1" dirty="0" smtClean="0"/>
                <a:t> delay</a:t>
              </a:r>
              <a:endParaRPr lang="fr-BE" sz="1200" b="1" i="1" dirty="0"/>
            </a:p>
          </p:txBody>
        </p:sp>
        <p:cxnSp>
          <p:nvCxnSpPr>
            <p:cNvPr id="35" name="Straight Connector 34"/>
            <p:cNvCxnSpPr/>
            <p:nvPr/>
          </p:nvCxnSpPr>
          <p:spPr>
            <a:xfrm>
              <a:off x="6476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41" name="Picture 3" descr="C:\Program Files\Microsoft Expression\MEDIA\CAGCAT10\j0292020.wmf"/>
            <p:cNvPicPr>
              <a:picLocks noChangeAspect="1" noChangeArrowheads="1"/>
            </p:cNvPicPr>
            <p:nvPr/>
          </p:nvPicPr>
          <p:blipFill>
            <a:blip r:embed="rId2" cstate="print"/>
            <a:srcRect/>
            <a:stretch>
              <a:fillRect/>
            </a:stretch>
          </p:blipFill>
          <p:spPr bwMode="auto">
            <a:xfrm>
              <a:off x="1676400" y="2992634"/>
              <a:ext cx="1560386" cy="1372029"/>
            </a:xfrm>
            <a:prstGeom prst="rect">
              <a:avLst/>
            </a:prstGeom>
            <a:noFill/>
          </p:spPr>
        </p:pic>
        <p:cxnSp>
          <p:nvCxnSpPr>
            <p:cNvPr id="11" name="Straight Arrow Connector 10"/>
            <p:cNvCxnSpPr/>
            <p:nvPr/>
          </p:nvCxnSpPr>
          <p:spPr>
            <a:xfrm>
              <a:off x="5557008" y="4648200"/>
              <a:ext cx="900076" cy="22424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57007" y="4648200"/>
              <a:ext cx="1277180" cy="97631"/>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57008" y="4648200"/>
              <a:ext cx="2035728" cy="28932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7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19999"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57007" y="3817737"/>
              <a:ext cx="1" cy="253424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576923" y="5168352"/>
              <a:ext cx="900076" cy="20389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557008" y="5013722"/>
              <a:ext cx="2062992" cy="16073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557008" y="5603082"/>
              <a:ext cx="1300992" cy="3363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557007" y="3810000"/>
              <a:ext cx="5593" cy="7149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557007" y="6031706"/>
              <a:ext cx="5594" cy="2928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858000" y="3810000"/>
              <a:ext cx="5594" cy="93583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863594" y="5638800"/>
              <a:ext cx="0" cy="7131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557007" y="4695232"/>
              <a:ext cx="11187" cy="11852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5366159" y="4082948"/>
              <a:ext cx="2406242" cy="281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731885" y="4082948"/>
              <a:ext cx="2353811" cy="276999"/>
            </a:xfrm>
            <a:prstGeom prst="rect">
              <a:avLst/>
            </a:prstGeom>
            <a:noFill/>
            <a:ln>
              <a:noFill/>
            </a:ln>
          </p:spPr>
          <p:txBody>
            <a:bodyPr wrap="square" rtlCol="0">
              <a:spAutoFit/>
            </a:bodyPr>
            <a:lstStyle/>
            <a:p>
              <a:r>
                <a:rPr lang="en-US" sz="1200" b="1" i="1" dirty="0" smtClean="0"/>
                <a:t>     Service group</a:t>
              </a:r>
              <a:endParaRPr lang="fr-BE" sz="1200" b="1" i="1" dirty="0"/>
            </a:p>
          </p:txBody>
        </p:sp>
      </p:grpSp>
      <p:sp>
        <p:nvSpPr>
          <p:cNvPr id="12" name="TextBox 11"/>
          <p:cNvSpPr txBox="1"/>
          <p:nvPr/>
        </p:nvSpPr>
        <p:spPr>
          <a:xfrm>
            <a:off x="5835571" y="6324600"/>
            <a:ext cx="1649136" cy="369332"/>
          </a:xfrm>
          <a:prstGeom prst="rect">
            <a:avLst/>
          </a:prstGeom>
          <a:noFill/>
        </p:spPr>
        <p:txBody>
          <a:bodyPr wrap="square" rtlCol="0">
            <a:spAutoFit/>
          </a:bodyPr>
          <a:lstStyle/>
          <a:p>
            <a:r>
              <a:rPr lang="en-US" b="1" dirty="0" smtClean="0">
                <a:solidFill>
                  <a:srgbClr val="C00000"/>
                </a:solidFill>
              </a:rPr>
              <a:t>Hosted on EC2</a:t>
            </a:r>
            <a:endParaRPr lang="en-US" b="1" dirty="0">
              <a:solidFill>
                <a:srgbClr val="C00000"/>
              </a:solidFill>
            </a:endParaRPr>
          </a:p>
        </p:txBody>
      </p:sp>
      <p:sp>
        <p:nvSpPr>
          <p:cNvPr id="55" name="TextBox 54"/>
          <p:cNvSpPr txBox="1"/>
          <p:nvPr/>
        </p:nvSpPr>
        <p:spPr>
          <a:xfrm>
            <a:off x="7620000" y="4435405"/>
            <a:ext cx="1237383" cy="954107"/>
          </a:xfrm>
          <a:prstGeom prst="rect">
            <a:avLst/>
          </a:prstGeom>
          <a:noFill/>
          <a:ln>
            <a:noFill/>
          </a:ln>
        </p:spPr>
        <p:txBody>
          <a:bodyPr wrap="square" rtlCol="0">
            <a:spAutoFit/>
          </a:bodyPr>
          <a:lstStyle/>
          <a:p>
            <a:pPr algn="ctr"/>
            <a:r>
              <a:rPr lang="en-US" sz="1400" b="1" dirty="0" smtClean="0"/>
              <a:t>Ordered multicast to </a:t>
            </a:r>
            <a:br>
              <a:rPr lang="en-US" sz="1400" b="1" dirty="0" smtClean="0"/>
            </a:br>
            <a:r>
              <a:rPr lang="en-US" sz="1400" b="1" dirty="0" smtClean="0"/>
              <a:t>replicate update</a:t>
            </a:r>
            <a:endParaRPr lang="fr-BE" sz="1400" b="1" dirty="0"/>
          </a:p>
        </p:txBody>
      </p:sp>
    </p:spTree>
    <p:extLst>
      <p:ext uri="{BB962C8B-B14F-4D97-AF65-F5344CB8AC3E}">
        <p14:creationId xmlns:p14="http://schemas.microsoft.com/office/powerpoint/2010/main" val="3123012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this picture…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normAutofit lnSpcReduction="10000"/>
          </a:bodyPr>
          <a:lstStyle/>
          <a:p>
            <a:r>
              <a:rPr lang="en-US" dirty="0" smtClean="0"/>
              <a:t>Now your needs are more concrete</a:t>
            </a:r>
          </a:p>
          <a:p>
            <a:pPr lvl="1"/>
            <a:r>
              <a:rPr lang="en-US" dirty="0" smtClean="0"/>
              <a:t>How will I represent the replicated state in my group?</a:t>
            </a:r>
          </a:p>
          <a:p>
            <a:pPr lvl="1"/>
            <a:r>
              <a:rPr lang="en-US" dirty="0" smtClean="0"/>
              <a:t>How can I copy the current data to a joining member?</a:t>
            </a:r>
          </a:p>
          <a:p>
            <a:pPr lvl="1"/>
            <a:r>
              <a:rPr lang="en-US" dirty="0" smtClean="0"/>
              <a:t>I don’t want to reply to the client until all the replicas have been updated.  What’s the best way to do that?</a:t>
            </a:r>
          </a:p>
          <a:p>
            <a:pPr lvl="1"/>
            <a:r>
              <a:rPr lang="en-US" dirty="0" smtClean="0"/>
              <a:t>I’m worried about speed.  What will limit response delays?  How fast can a service like this run?</a:t>
            </a:r>
          </a:p>
          <a:p>
            <a:r>
              <a:rPr lang="en-US" dirty="0" smtClean="0"/>
              <a:t>This set of MOOC modules will help you answer such questions, but experiments and optimization of your solution are </a:t>
            </a:r>
            <a:r>
              <a:rPr lang="en-US" smtClean="0"/>
              <a:t>certainly needed too…</a:t>
            </a:r>
            <a:endParaRPr lang="en-US" dirty="0"/>
          </a:p>
        </p:txBody>
      </p:sp>
    </p:spTree>
    <p:extLst>
      <p:ext uri="{BB962C8B-B14F-4D97-AF65-F5344CB8AC3E}">
        <p14:creationId xmlns:p14="http://schemas.microsoft.com/office/powerpoint/2010/main" val="1989231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(some data…)</a:t>
            </a:r>
            <a:endParaRPr lang="en-US" dirty="0"/>
          </a:p>
        </p:txBody>
      </p:sp>
      <p:sp>
        <p:nvSpPr>
          <p:cNvPr id="5" name="Title 4"/>
          <p:cNvSpPr>
            <a:spLocks noGrp="1"/>
          </p:cNvSpPr>
          <p:nvPr>
            <p:ph type="title"/>
          </p:nvPr>
        </p:nvSpPr>
        <p:spPr/>
        <p:txBody>
          <a:bodyPr/>
          <a:lstStyle/>
          <a:p>
            <a:r>
              <a:rPr lang="en-US" dirty="0" smtClean="0"/>
              <a:t>Let’s replicate!</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970754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would you solve this problem?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p:txBody>
          <a:bodyPr/>
          <a:lstStyle/>
          <a:p>
            <a:r>
              <a:rPr lang="en-US" dirty="0" smtClean="0"/>
              <a:t>Assume you have access to a client-server technology, like the ones used to build web services</a:t>
            </a:r>
          </a:p>
          <a:p>
            <a:endParaRPr lang="en-US" dirty="0"/>
          </a:p>
          <a:p>
            <a:r>
              <a:rPr lang="en-US" dirty="0" smtClean="0"/>
              <a:t>You would need a list of group members</a:t>
            </a:r>
          </a:p>
          <a:p>
            <a:r>
              <a:rPr lang="en-US" dirty="0" smtClean="0"/>
              <a:t>Then when an update happens, the program receiving the request could update the others</a:t>
            </a:r>
            <a:endParaRPr lang="en-US" dirty="0"/>
          </a:p>
        </p:txBody>
      </p:sp>
    </p:spTree>
    <p:extLst>
      <p:ext uri="{BB962C8B-B14F-4D97-AF65-F5344CB8AC3E}">
        <p14:creationId xmlns:p14="http://schemas.microsoft.com/office/powerpoint/2010/main" val="2799118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2209802" y="2423030"/>
            <a:ext cx="5638798" cy="456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Replication version 0</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cxnSp>
        <p:nvCxnSpPr>
          <p:cNvPr id="7" name="Straight Arrow Connector 6"/>
          <p:cNvCxnSpPr/>
          <p:nvPr/>
        </p:nvCxnSpPr>
        <p:spPr>
          <a:xfrm>
            <a:off x="2594821" y="3338024"/>
            <a:ext cx="1596179" cy="362993"/>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4819" y="3338024"/>
            <a:ext cx="3196379" cy="18149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94821" y="3338024"/>
            <a:ext cx="4792562" cy="131017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91000" y="199000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94819" y="1993724"/>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34999" y="4267200"/>
            <a:ext cx="1556001" cy="24286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594819" y="4800600"/>
            <a:ext cx="4792563" cy="38100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94822" y="4419600"/>
            <a:ext cx="3196376" cy="100858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87381" y="1981200"/>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91200" y="198491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34999" y="2133600"/>
            <a:ext cx="717801" cy="369332"/>
          </a:xfrm>
          <a:prstGeom prst="rect">
            <a:avLst/>
          </a:prstGeom>
          <a:noFill/>
        </p:spPr>
        <p:txBody>
          <a:bodyPr wrap="square" rtlCol="0">
            <a:spAutoFit/>
          </a:bodyPr>
          <a:lstStyle/>
          <a:p>
            <a:r>
              <a:rPr lang="en-US" b="1" dirty="0" smtClean="0"/>
              <a:t>X=5</a:t>
            </a:r>
            <a:endParaRPr lang="en-US" b="1" dirty="0"/>
          </a:p>
        </p:txBody>
      </p:sp>
      <p:sp>
        <p:nvSpPr>
          <p:cNvPr id="50" name="TextBox 49"/>
          <p:cNvSpPr txBox="1"/>
          <p:nvPr/>
        </p:nvSpPr>
        <p:spPr>
          <a:xfrm>
            <a:off x="4193008" y="1977483"/>
            <a:ext cx="717801" cy="369332"/>
          </a:xfrm>
          <a:prstGeom prst="rect">
            <a:avLst/>
          </a:prstGeom>
          <a:noFill/>
        </p:spPr>
        <p:txBody>
          <a:bodyPr wrap="square" rtlCol="0">
            <a:spAutoFit/>
          </a:bodyPr>
          <a:lstStyle/>
          <a:p>
            <a:r>
              <a:rPr lang="en-US" b="1" dirty="0" smtClean="0"/>
              <a:t>X=5</a:t>
            </a:r>
            <a:endParaRPr lang="en-US" b="1" dirty="0"/>
          </a:p>
        </p:txBody>
      </p:sp>
      <p:sp>
        <p:nvSpPr>
          <p:cNvPr id="51" name="TextBox 50"/>
          <p:cNvSpPr txBox="1"/>
          <p:nvPr/>
        </p:nvSpPr>
        <p:spPr>
          <a:xfrm>
            <a:off x="5781905" y="2123636"/>
            <a:ext cx="717801" cy="369332"/>
          </a:xfrm>
          <a:prstGeom prst="rect">
            <a:avLst/>
          </a:prstGeom>
          <a:noFill/>
        </p:spPr>
        <p:txBody>
          <a:bodyPr wrap="square" rtlCol="0">
            <a:spAutoFit/>
          </a:bodyPr>
          <a:lstStyle/>
          <a:p>
            <a:r>
              <a:rPr lang="en-US" b="1" dirty="0" smtClean="0"/>
              <a:t>X=5</a:t>
            </a:r>
            <a:endParaRPr lang="en-US" b="1" dirty="0"/>
          </a:p>
        </p:txBody>
      </p:sp>
      <p:sp>
        <p:nvSpPr>
          <p:cNvPr id="52" name="TextBox 51"/>
          <p:cNvSpPr txBox="1"/>
          <p:nvPr/>
        </p:nvSpPr>
        <p:spPr>
          <a:xfrm>
            <a:off x="7402251" y="1997441"/>
            <a:ext cx="717801" cy="369332"/>
          </a:xfrm>
          <a:prstGeom prst="rect">
            <a:avLst/>
          </a:prstGeom>
          <a:noFill/>
        </p:spPr>
        <p:txBody>
          <a:bodyPr wrap="square" rtlCol="0">
            <a:spAutoFit/>
          </a:bodyPr>
          <a:lstStyle/>
          <a:p>
            <a:r>
              <a:rPr lang="en-US" b="1" dirty="0" smtClean="0"/>
              <a:t>X=5</a:t>
            </a:r>
            <a:endParaRPr lang="en-US" b="1" dirty="0"/>
          </a:p>
        </p:txBody>
      </p:sp>
      <p:sp>
        <p:nvSpPr>
          <p:cNvPr id="53" name="TextBox 52"/>
          <p:cNvSpPr txBox="1"/>
          <p:nvPr/>
        </p:nvSpPr>
        <p:spPr>
          <a:xfrm>
            <a:off x="838200" y="3146471"/>
            <a:ext cx="1730503" cy="369332"/>
          </a:xfrm>
          <a:prstGeom prst="rect">
            <a:avLst/>
          </a:prstGeom>
          <a:noFill/>
        </p:spPr>
        <p:txBody>
          <a:bodyPr wrap="square" rtlCol="0">
            <a:spAutoFit/>
          </a:bodyPr>
          <a:lstStyle/>
          <a:p>
            <a:r>
              <a:rPr lang="en-US" b="1" dirty="0" smtClean="0"/>
              <a:t>Set x=x+150</a:t>
            </a:r>
            <a:endParaRPr lang="en-US" b="1" dirty="0"/>
          </a:p>
        </p:txBody>
      </p:sp>
      <p:sp>
        <p:nvSpPr>
          <p:cNvPr id="54" name="TextBox 53"/>
          <p:cNvSpPr txBox="1"/>
          <p:nvPr/>
        </p:nvSpPr>
        <p:spPr>
          <a:xfrm>
            <a:off x="4191000" y="3512086"/>
            <a:ext cx="1066800" cy="369332"/>
          </a:xfrm>
          <a:prstGeom prst="rect">
            <a:avLst/>
          </a:prstGeom>
          <a:noFill/>
        </p:spPr>
        <p:txBody>
          <a:bodyPr wrap="square" rtlCol="0">
            <a:spAutoFit/>
          </a:bodyPr>
          <a:lstStyle/>
          <a:p>
            <a:r>
              <a:rPr lang="en-US" b="1" dirty="0" smtClean="0"/>
              <a:t>X=155</a:t>
            </a:r>
            <a:endParaRPr lang="en-US" b="1" dirty="0"/>
          </a:p>
        </p:txBody>
      </p:sp>
      <p:sp>
        <p:nvSpPr>
          <p:cNvPr id="55" name="TextBox 54"/>
          <p:cNvSpPr txBox="1"/>
          <p:nvPr/>
        </p:nvSpPr>
        <p:spPr>
          <a:xfrm>
            <a:off x="5715000" y="3479820"/>
            <a:ext cx="1066800" cy="369332"/>
          </a:xfrm>
          <a:prstGeom prst="rect">
            <a:avLst/>
          </a:prstGeom>
          <a:noFill/>
        </p:spPr>
        <p:txBody>
          <a:bodyPr wrap="square" rtlCol="0">
            <a:spAutoFit/>
          </a:bodyPr>
          <a:lstStyle/>
          <a:p>
            <a:r>
              <a:rPr lang="en-US" b="1" dirty="0" smtClean="0"/>
              <a:t>X=155</a:t>
            </a:r>
            <a:endParaRPr lang="en-US" b="1" dirty="0"/>
          </a:p>
        </p:txBody>
      </p:sp>
      <p:sp>
        <p:nvSpPr>
          <p:cNvPr id="56" name="TextBox 55"/>
          <p:cNvSpPr txBox="1"/>
          <p:nvPr/>
        </p:nvSpPr>
        <p:spPr>
          <a:xfrm>
            <a:off x="7315200" y="4510067"/>
            <a:ext cx="1066800" cy="369332"/>
          </a:xfrm>
          <a:prstGeom prst="rect">
            <a:avLst/>
          </a:prstGeom>
          <a:noFill/>
        </p:spPr>
        <p:txBody>
          <a:bodyPr wrap="square" rtlCol="0">
            <a:spAutoFit/>
          </a:bodyPr>
          <a:lstStyle/>
          <a:p>
            <a:r>
              <a:rPr lang="en-US" b="1" dirty="0" smtClean="0"/>
              <a:t>X=155</a:t>
            </a:r>
            <a:endParaRPr lang="en-US" b="1" dirty="0"/>
          </a:p>
        </p:txBody>
      </p:sp>
      <p:sp>
        <p:nvSpPr>
          <p:cNvPr id="57" name="TextBox 56"/>
          <p:cNvSpPr txBox="1"/>
          <p:nvPr/>
        </p:nvSpPr>
        <p:spPr>
          <a:xfrm>
            <a:off x="2576863" y="2992625"/>
            <a:ext cx="1066800" cy="369332"/>
          </a:xfrm>
          <a:prstGeom prst="rect">
            <a:avLst/>
          </a:prstGeom>
          <a:noFill/>
        </p:spPr>
        <p:txBody>
          <a:bodyPr wrap="square" rtlCol="0">
            <a:spAutoFit/>
          </a:bodyPr>
          <a:lstStyle/>
          <a:p>
            <a:r>
              <a:rPr lang="en-US" b="1" dirty="0" smtClean="0"/>
              <a:t>X=155</a:t>
            </a:r>
            <a:endParaRPr lang="en-US" b="1" dirty="0"/>
          </a:p>
        </p:txBody>
      </p:sp>
    </p:spTree>
    <p:extLst>
      <p:ext uri="{BB962C8B-B14F-4D97-AF65-F5344CB8AC3E}">
        <p14:creationId xmlns:p14="http://schemas.microsoft.com/office/powerpoint/2010/main" val="913284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you’ll need to think about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457200" y="1600200"/>
            <a:ext cx="8458200" cy="4495800"/>
          </a:xfrm>
        </p:spPr>
        <p:txBody>
          <a:bodyPr>
            <a:normAutofit fontScale="92500" lnSpcReduction="10000"/>
          </a:bodyPr>
          <a:lstStyle/>
          <a:p>
            <a:r>
              <a:rPr lang="en-US" dirty="0" smtClean="0"/>
              <a:t>Keep track of group membership.  Can it change?</a:t>
            </a:r>
          </a:p>
          <a:p>
            <a:pPr lvl="1"/>
            <a:r>
              <a:rPr lang="en-US" dirty="0" smtClean="0"/>
              <a:t>If new members join, how do they learn the initial value of x, or other “replicated state”?</a:t>
            </a:r>
          </a:p>
          <a:p>
            <a:pPr lvl="1"/>
            <a:r>
              <a:rPr lang="en-US" dirty="0" smtClean="0"/>
              <a:t>When someone joins, how do we update the group membership list?</a:t>
            </a:r>
          </a:p>
          <a:p>
            <a:pPr lvl="1"/>
            <a:r>
              <a:rPr lang="en-US" dirty="0" smtClean="0"/>
              <a:t>If a member fails, how are they dropped from the group?</a:t>
            </a:r>
          </a:p>
          <a:p>
            <a:r>
              <a:rPr lang="en-US" dirty="0" smtClean="0"/>
              <a:t>Implement the 1-to-(N-1) “multicast”</a:t>
            </a:r>
          </a:p>
          <a:p>
            <a:r>
              <a:rPr lang="en-US" dirty="0" smtClean="0"/>
              <a:t>Handle reliability issues: what if a request times out?</a:t>
            </a:r>
          </a:p>
          <a:p>
            <a:r>
              <a:rPr lang="en-US" dirty="0" smtClean="0"/>
              <a:t>Handle security: should we use SSL?  Something else?</a:t>
            </a:r>
          </a:p>
          <a:p>
            <a:r>
              <a:rPr lang="en-US" dirty="0" smtClean="0"/>
              <a:t>What if two conflicting updates happen concurrently?</a:t>
            </a:r>
          </a:p>
          <a:p>
            <a:endParaRPr lang="en-US" dirty="0"/>
          </a:p>
        </p:txBody>
      </p:sp>
    </p:spTree>
    <p:extLst>
      <p:ext uri="{BB962C8B-B14F-4D97-AF65-F5344CB8AC3E}">
        <p14:creationId xmlns:p14="http://schemas.microsoft.com/office/powerpoint/2010/main" val="2326480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sounds hard!</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r>
              <a:rPr lang="en-US" dirty="0" smtClean="0"/>
              <a:t>… in fact it is very hard</a:t>
            </a:r>
          </a:p>
          <a:p>
            <a:pPr lvl="1"/>
            <a:r>
              <a:rPr lang="en-US" dirty="0" smtClean="0"/>
              <a:t>Any form of replication is equivalent to a famous problem called </a:t>
            </a:r>
            <a:r>
              <a:rPr lang="en-US" i="1" dirty="0" smtClean="0"/>
              <a:t>distributed consensus</a:t>
            </a:r>
            <a:endParaRPr lang="en-US" dirty="0" smtClean="0"/>
          </a:p>
          <a:p>
            <a:pPr lvl="1"/>
            <a:r>
              <a:rPr lang="en-US" dirty="0" smtClean="0"/>
              <a:t>There are many published papers on this topic; you’ll want to use a good solution</a:t>
            </a:r>
          </a:p>
          <a:p>
            <a:pPr lvl="1"/>
            <a:endParaRPr lang="en-US" dirty="0"/>
          </a:p>
          <a:p>
            <a:r>
              <a:rPr lang="en-US" dirty="0" smtClean="0"/>
              <a:t>Once you solve the basic issues you’ll still face many challenges of performance, scale, portability, respecting rules for the particular runtime setting…</a:t>
            </a:r>
            <a:endParaRPr lang="en-US" dirty="0"/>
          </a:p>
        </p:txBody>
      </p:sp>
    </p:spTree>
    <p:extLst>
      <p:ext uri="{BB962C8B-B14F-4D97-AF65-F5344CB8AC3E}">
        <p14:creationId xmlns:p14="http://schemas.microsoft.com/office/powerpoint/2010/main" val="3257244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We say that replicated data is </a:t>
            </a:r>
            <a:r>
              <a:rPr lang="en-US" i="1" u="sng" dirty="0" smtClean="0"/>
              <a:t>consistent</a:t>
            </a:r>
            <a:r>
              <a:rPr lang="en-US" dirty="0" smtClean="0"/>
              <a:t> if multiple users accessing it can’t detect whether or not it was replicated.</a:t>
            </a:r>
            <a:endParaRPr lang="en-US" dirty="0"/>
          </a:p>
        </p:txBody>
      </p:sp>
      <p:sp>
        <p:nvSpPr>
          <p:cNvPr id="5" name="Title 4"/>
          <p:cNvSpPr>
            <a:spLocks noGrp="1"/>
          </p:cNvSpPr>
          <p:nvPr>
            <p:ph type="title"/>
          </p:nvPr>
        </p:nvSpPr>
        <p:spPr/>
        <p:txBody>
          <a:bodyPr/>
          <a:lstStyle/>
          <a:p>
            <a:r>
              <a:rPr lang="en-US" b="1" u="sng" dirty="0"/>
              <a:t>Key Concept: </a:t>
            </a:r>
            <a:r>
              <a:rPr lang="en-US" dirty="0" smtClean="0"/>
              <a:t>Consistency</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730417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Consistent replicated data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29</a:t>
            </a:fld>
            <a:endParaRPr lang="en-US"/>
          </a:p>
        </p:txBody>
      </p:sp>
      <p:sp>
        <p:nvSpPr>
          <p:cNvPr id="8" name="Oval 7"/>
          <p:cNvSpPr/>
          <p:nvPr/>
        </p:nvSpPr>
        <p:spPr>
          <a:xfrm>
            <a:off x="2209802" y="2423030"/>
            <a:ext cx="5638798" cy="456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191000" y="199000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94819" y="1993724"/>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387381" y="1981200"/>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91200" y="198491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4999" y="2133600"/>
            <a:ext cx="717801" cy="369332"/>
          </a:xfrm>
          <a:prstGeom prst="rect">
            <a:avLst/>
          </a:prstGeom>
          <a:noFill/>
        </p:spPr>
        <p:txBody>
          <a:bodyPr wrap="square" rtlCol="0">
            <a:spAutoFit/>
          </a:bodyPr>
          <a:lstStyle/>
          <a:p>
            <a:r>
              <a:rPr lang="en-US" b="1" dirty="0" smtClean="0"/>
              <a:t>X=5</a:t>
            </a:r>
            <a:endParaRPr lang="en-US" b="1" dirty="0"/>
          </a:p>
        </p:txBody>
      </p:sp>
      <p:sp>
        <p:nvSpPr>
          <p:cNvPr id="20" name="TextBox 19"/>
          <p:cNvSpPr txBox="1"/>
          <p:nvPr/>
        </p:nvSpPr>
        <p:spPr>
          <a:xfrm>
            <a:off x="4193008" y="1977483"/>
            <a:ext cx="717801" cy="369332"/>
          </a:xfrm>
          <a:prstGeom prst="rect">
            <a:avLst/>
          </a:prstGeom>
          <a:noFill/>
        </p:spPr>
        <p:txBody>
          <a:bodyPr wrap="square" rtlCol="0">
            <a:spAutoFit/>
          </a:bodyPr>
          <a:lstStyle/>
          <a:p>
            <a:r>
              <a:rPr lang="en-US" b="1" dirty="0" smtClean="0"/>
              <a:t>X=5</a:t>
            </a:r>
            <a:endParaRPr lang="en-US" b="1" dirty="0"/>
          </a:p>
        </p:txBody>
      </p:sp>
      <p:sp>
        <p:nvSpPr>
          <p:cNvPr id="21" name="TextBox 20"/>
          <p:cNvSpPr txBox="1"/>
          <p:nvPr/>
        </p:nvSpPr>
        <p:spPr>
          <a:xfrm>
            <a:off x="5781905" y="2123636"/>
            <a:ext cx="717801" cy="369332"/>
          </a:xfrm>
          <a:prstGeom prst="rect">
            <a:avLst/>
          </a:prstGeom>
          <a:noFill/>
        </p:spPr>
        <p:txBody>
          <a:bodyPr wrap="square" rtlCol="0">
            <a:spAutoFit/>
          </a:bodyPr>
          <a:lstStyle/>
          <a:p>
            <a:r>
              <a:rPr lang="en-US" b="1" dirty="0" smtClean="0"/>
              <a:t>X=5</a:t>
            </a:r>
            <a:endParaRPr lang="en-US" b="1" dirty="0"/>
          </a:p>
        </p:txBody>
      </p:sp>
      <p:sp>
        <p:nvSpPr>
          <p:cNvPr id="22" name="TextBox 21"/>
          <p:cNvSpPr txBox="1"/>
          <p:nvPr/>
        </p:nvSpPr>
        <p:spPr>
          <a:xfrm>
            <a:off x="7402251" y="1997441"/>
            <a:ext cx="717801" cy="369332"/>
          </a:xfrm>
          <a:prstGeom prst="rect">
            <a:avLst/>
          </a:prstGeom>
          <a:noFill/>
        </p:spPr>
        <p:txBody>
          <a:bodyPr wrap="square" rtlCol="0">
            <a:spAutoFit/>
          </a:bodyPr>
          <a:lstStyle/>
          <a:p>
            <a:r>
              <a:rPr lang="en-US" b="1" dirty="0" smtClean="0"/>
              <a:t>X=5</a:t>
            </a:r>
            <a:endParaRPr lang="en-US" b="1" dirty="0"/>
          </a:p>
        </p:txBody>
      </p:sp>
      <p:grpSp>
        <p:nvGrpSpPr>
          <p:cNvPr id="28" name="Group 27"/>
          <p:cNvGrpSpPr/>
          <p:nvPr/>
        </p:nvGrpSpPr>
        <p:grpSpPr>
          <a:xfrm>
            <a:off x="838200" y="2992625"/>
            <a:ext cx="7543800" cy="2036575"/>
            <a:chOff x="838200" y="2992625"/>
            <a:chExt cx="7543800" cy="2435562"/>
          </a:xfrm>
        </p:grpSpPr>
        <p:cxnSp>
          <p:nvCxnSpPr>
            <p:cNvPr id="9" name="Straight Arrow Connector 8"/>
            <p:cNvCxnSpPr/>
            <p:nvPr/>
          </p:nvCxnSpPr>
          <p:spPr>
            <a:xfrm>
              <a:off x="2594821" y="3338024"/>
              <a:ext cx="1596179" cy="362993"/>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94819" y="3338024"/>
              <a:ext cx="3196379" cy="18149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4821" y="3338024"/>
              <a:ext cx="4792562" cy="131017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34999" y="4267200"/>
              <a:ext cx="1556001" cy="24286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94819" y="4800600"/>
              <a:ext cx="4792563" cy="38100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594822" y="4419600"/>
              <a:ext cx="3196376" cy="100858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3146471"/>
              <a:ext cx="1730503" cy="369332"/>
            </a:xfrm>
            <a:prstGeom prst="rect">
              <a:avLst/>
            </a:prstGeom>
            <a:noFill/>
          </p:spPr>
          <p:txBody>
            <a:bodyPr wrap="square" rtlCol="0">
              <a:spAutoFit/>
            </a:bodyPr>
            <a:lstStyle/>
            <a:p>
              <a:r>
                <a:rPr lang="en-US" b="1" dirty="0" smtClean="0"/>
                <a:t>Set x=x+150</a:t>
              </a:r>
              <a:endParaRPr lang="en-US" b="1" dirty="0"/>
            </a:p>
          </p:txBody>
        </p:sp>
        <p:sp>
          <p:nvSpPr>
            <p:cNvPr id="24" name="TextBox 23"/>
            <p:cNvSpPr txBox="1"/>
            <p:nvPr/>
          </p:nvSpPr>
          <p:spPr>
            <a:xfrm>
              <a:off x="4191000" y="3512086"/>
              <a:ext cx="1066800" cy="369332"/>
            </a:xfrm>
            <a:prstGeom prst="rect">
              <a:avLst/>
            </a:prstGeom>
            <a:noFill/>
          </p:spPr>
          <p:txBody>
            <a:bodyPr wrap="square" rtlCol="0">
              <a:spAutoFit/>
            </a:bodyPr>
            <a:lstStyle/>
            <a:p>
              <a:r>
                <a:rPr lang="en-US" b="1" dirty="0" smtClean="0"/>
                <a:t>X=155</a:t>
              </a:r>
              <a:endParaRPr lang="en-US" b="1" dirty="0"/>
            </a:p>
          </p:txBody>
        </p:sp>
        <p:sp>
          <p:nvSpPr>
            <p:cNvPr id="25" name="TextBox 24"/>
            <p:cNvSpPr txBox="1"/>
            <p:nvPr/>
          </p:nvSpPr>
          <p:spPr>
            <a:xfrm>
              <a:off x="5715000" y="3479820"/>
              <a:ext cx="1066800" cy="369332"/>
            </a:xfrm>
            <a:prstGeom prst="rect">
              <a:avLst/>
            </a:prstGeom>
            <a:noFill/>
          </p:spPr>
          <p:txBody>
            <a:bodyPr wrap="square" rtlCol="0">
              <a:spAutoFit/>
            </a:bodyPr>
            <a:lstStyle/>
            <a:p>
              <a:r>
                <a:rPr lang="en-US" b="1" dirty="0" smtClean="0"/>
                <a:t>X=155</a:t>
              </a:r>
              <a:endParaRPr lang="en-US" b="1" dirty="0"/>
            </a:p>
          </p:txBody>
        </p:sp>
        <p:sp>
          <p:nvSpPr>
            <p:cNvPr id="26" name="TextBox 25"/>
            <p:cNvSpPr txBox="1"/>
            <p:nvPr/>
          </p:nvSpPr>
          <p:spPr>
            <a:xfrm>
              <a:off x="7315200" y="4510067"/>
              <a:ext cx="1066800" cy="369332"/>
            </a:xfrm>
            <a:prstGeom prst="rect">
              <a:avLst/>
            </a:prstGeom>
            <a:noFill/>
          </p:spPr>
          <p:txBody>
            <a:bodyPr wrap="square" rtlCol="0">
              <a:spAutoFit/>
            </a:bodyPr>
            <a:lstStyle/>
            <a:p>
              <a:r>
                <a:rPr lang="en-US" b="1" dirty="0" smtClean="0"/>
                <a:t>X=155</a:t>
              </a:r>
              <a:endParaRPr lang="en-US" b="1" dirty="0"/>
            </a:p>
          </p:txBody>
        </p:sp>
        <p:sp>
          <p:nvSpPr>
            <p:cNvPr id="27" name="TextBox 26"/>
            <p:cNvSpPr txBox="1"/>
            <p:nvPr/>
          </p:nvSpPr>
          <p:spPr>
            <a:xfrm>
              <a:off x="2576863" y="2992625"/>
              <a:ext cx="1066800" cy="369332"/>
            </a:xfrm>
            <a:prstGeom prst="rect">
              <a:avLst/>
            </a:prstGeom>
            <a:noFill/>
          </p:spPr>
          <p:txBody>
            <a:bodyPr wrap="square" rtlCol="0">
              <a:spAutoFit/>
            </a:bodyPr>
            <a:lstStyle/>
            <a:p>
              <a:r>
                <a:rPr lang="en-US" b="1" dirty="0" smtClean="0"/>
                <a:t>X=155</a:t>
              </a:r>
              <a:endParaRPr lang="en-US" b="1" dirty="0"/>
            </a:p>
          </p:txBody>
        </p:sp>
      </p:grpSp>
      <p:cxnSp>
        <p:nvCxnSpPr>
          <p:cNvPr id="30" name="Straight Arrow Connector 29"/>
          <p:cNvCxnSpPr/>
          <p:nvPr/>
        </p:nvCxnSpPr>
        <p:spPr>
          <a:xfrm flipH="1">
            <a:off x="5795219" y="5000453"/>
            <a:ext cx="1596179" cy="3035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195021" y="5000453"/>
            <a:ext cx="3196379" cy="15176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590800" y="5000453"/>
            <a:ext cx="4800598" cy="5118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827665" y="5512273"/>
            <a:ext cx="1556001" cy="2030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91103" y="5578069"/>
            <a:ext cx="4792563" cy="3185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97031" y="5236546"/>
            <a:ext cx="3140266" cy="6251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7337297" y="4721468"/>
            <a:ext cx="1730503" cy="369332"/>
          </a:xfrm>
          <a:prstGeom prst="rect">
            <a:avLst/>
          </a:prstGeom>
          <a:noFill/>
        </p:spPr>
        <p:txBody>
          <a:bodyPr wrap="square" rtlCol="0">
            <a:spAutoFit/>
          </a:bodyPr>
          <a:lstStyle/>
          <a:p>
            <a:r>
              <a:rPr lang="en-US" b="1" dirty="0" smtClean="0">
                <a:solidFill>
                  <a:srgbClr val="C00000"/>
                </a:solidFill>
              </a:rPr>
              <a:t>Set x=22</a:t>
            </a:r>
            <a:endParaRPr lang="en-US" b="1" dirty="0">
              <a:solidFill>
                <a:srgbClr val="C00000"/>
              </a:solidFill>
            </a:endParaRPr>
          </a:p>
        </p:txBody>
      </p:sp>
      <p:sp>
        <p:nvSpPr>
          <p:cNvPr id="37" name="TextBox 36"/>
          <p:cNvSpPr txBox="1"/>
          <p:nvPr/>
        </p:nvSpPr>
        <p:spPr>
          <a:xfrm flipH="1">
            <a:off x="5827665" y="5179783"/>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38" name="TextBox 37"/>
          <p:cNvSpPr txBox="1"/>
          <p:nvPr/>
        </p:nvSpPr>
        <p:spPr>
          <a:xfrm flipH="1">
            <a:off x="3485108" y="4887031"/>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39" name="TextBox 38"/>
          <p:cNvSpPr txBox="1"/>
          <p:nvPr/>
        </p:nvSpPr>
        <p:spPr>
          <a:xfrm flipH="1">
            <a:off x="1828800" y="5429147"/>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40" name="TextBox 39"/>
          <p:cNvSpPr txBox="1"/>
          <p:nvPr/>
        </p:nvSpPr>
        <p:spPr>
          <a:xfrm flipH="1">
            <a:off x="6262337" y="4592825"/>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Tree>
    <p:extLst>
      <p:ext uri="{BB962C8B-B14F-4D97-AF65-F5344CB8AC3E}">
        <p14:creationId xmlns:p14="http://schemas.microsoft.com/office/powerpoint/2010/main" val="770273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Isis</a:t>
            </a:r>
            <a:r>
              <a:rPr lang="en-US" baseline="30000" smtClean="0"/>
              <a:t>2</a:t>
            </a:r>
            <a:r>
              <a:rPr lang="en-US" smtClean="0"/>
              <a:t> System</a:t>
            </a:r>
            <a:endParaRPr lang="en-US"/>
          </a:p>
        </p:txBody>
      </p:sp>
      <p:sp>
        <p:nvSpPr>
          <p:cNvPr id="5" name="Content Placeholder 4"/>
          <p:cNvSpPr>
            <a:spLocks noGrp="1"/>
          </p:cNvSpPr>
          <p:nvPr>
            <p:ph sz="quarter" idx="1"/>
          </p:nvPr>
        </p:nvSpPr>
        <p:spPr>
          <a:xfrm>
            <a:off x="457200" y="5192233"/>
            <a:ext cx="3429000" cy="1284767"/>
          </a:xfrm>
          <a:solidFill>
            <a:srgbClr val="FFFF99"/>
          </a:solidFill>
          <a:ln>
            <a:solidFill>
              <a:schemeClr val="bg2">
                <a:lumMod val="25000"/>
              </a:schemeClr>
            </a:solidFill>
          </a:ln>
        </p:spPr>
        <p:txBody>
          <a:bodyPr>
            <a:normAutofit fontScale="55000" lnSpcReduction="20000"/>
          </a:bodyPr>
          <a:lstStyle/>
          <a:p>
            <a:pPr>
              <a:buFont typeface="Wingdings" pitchFamily="2" charset="2"/>
              <a:buChar char="Ø"/>
            </a:pPr>
            <a:r>
              <a:rPr lang="en-US" b="1" smtClean="0">
                <a:solidFill>
                  <a:srgbClr val="0070C0"/>
                </a:solidFill>
              </a:rPr>
              <a:t>Elasticity (sudden scale changes)</a:t>
            </a:r>
          </a:p>
          <a:p>
            <a:pPr>
              <a:buFont typeface="Wingdings" pitchFamily="2" charset="2"/>
              <a:buChar char="Ø"/>
            </a:pPr>
            <a:r>
              <a:rPr lang="en-US" b="1" smtClean="0">
                <a:solidFill>
                  <a:srgbClr val="0070C0"/>
                </a:solidFill>
              </a:rPr>
              <a:t>Potentially heavily loads</a:t>
            </a:r>
          </a:p>
          <a:p>
            <a:pPr>
              <a:buFont typeface="Wingdings" pitchFamily="2" charset="2"/>
              <a:buChar char="Ø"/>
            </a:pPr>
            <a:r>
              <a:rPr lang="en-US" b="1" smtClean="0">
                <a:solidFill>
                  <a:srgbClr val="0070C0"/>
                </a:solidFill>
              </a:rPr>
              <a:t>High node failure rates</a:t>
            </a:r>
          </a:p>
          <a:p>
            <a:pPr>
              <a:buFont typeface="Wingdings" pitchFamily="2" charset="2"/>
              <a:buChar char="Ø"/>
            </a:pPr>
            <a:r>
              <a:rPr lang="en-US" b="1" smtClean="0">
                <a:solidFill>
                  <a:srgbClr val="0070C0"/>
                </a:solidFill>
              </a:rPr>
              <a:t>Concurrent (multithreaded) apps</a:t>
            </a:r>
            <a:endParaRPr lang="en-US" b="1">
              <a:solidFill>
                <a:srgbClr val="0070C0"/>
              </a:solidFill>
            </a:endParaRPr>
          </a:p>
        </p:txBody>
      </p:sp>
      <p:sp>
        <p:nvSpPr>
          <p:cNvPr id="6" name="Content Placeholder 5"/>
          <p:cNvSpPr>
            <a:spLocks noGrp="1"/>
          </p:cNvSpPr>
          <p:nvPr>
            <p:ph sz="quarter" idx="2"/>
          </p:nvPr>
        </p:nvSpPr>
        <p:spPr>
          <a:xfrm>
            <a:off x="3962400" y="5192233"/>
            <a:ext cx="4648200" cy="1284767"/>
          </a:xfrm>
          <a:solidFill>
            <a:srgbClr val="FFFF99"/>
          </a:solidFill>
          <a:ln>
            <a:solidFill>
              <a:schemeClr val="bg2">
                <a:lumMod val="25000"/>
              </a:schemeClr>
            </a:solidFill>
          </a:ln>
        </p:spPr>
        <p:txBody>
          <a:bodyPr>
            <a:normAutofit fontScale="55000" lnSpcReduction="20000"/>
          </a:bodyPr>
          <a:lstStyle/>
          <a:p>
            <a:pPr>
              <a:buFont typeface="Wingdings" pitchFamily="2" charset="2"/>
              <a:buChar char="Ø"/>
            </a:pPr>
            <a:r>
              <a:rPr lang="en-US" b="1" smtClean="0">
                <a:solidFill>
                  <a:srgbClr val="0070C0"/>
                </a:solidFill>
              </a:rPr>
              <a:t>Long scheduling delays, resource contention</a:t>
            </a:r>
          </a:p>
          <a:p>
            <a:pPr>
              <a:buFont typeface="Wingdings" pitchFamily="2" charset="2"/>
              <a:buChar char="Ø"/>
            </a:pPr>
            <a:r>
              <a:rPr lang="en-US" b="1" smtClean="0">
                <a:solidFill>
                  <a:srgbClr val="0070C0"/>
                </a:solidFill>
              </a:rPr>
              <a:t>Bursts of message loss</a:t>
            </a:r>
          </a:p>
          <a:p>
            <a:pPr>
              <a:buFont typeface="Wingdings" pitchFamily="2" charset="2"/>
              <a:buChar char="Ø"/>
            </a:pPr>
            <a:r>
              <a:rPr lang="en-US" b="1" smtClean="0">
                <a:solidFill>
                  <a:srgbClr val="0070C0"/>
                </a:solidFill>
              </a:rPr>
              <a:t>Need for very rapid response times</a:t>
            </a:r>
          </a:p>
          <a:p>
            <a:pPr>
              <a:buFont typeface="Wingdings" pitchFamily="2" charset="2"/>
              <a:buChar char="Ø"/>
            </a:pPr>
            <a:r>
              <a:rPr lang="en-US" b="1" smtClean="0">
                <a:solidFill>
                  <a:srgbClr val="0070C0"/>
                </a:solidFill>
              </a:rPr>
              <a:t>Community skeptical of “assurance properties”</a:t>
            </a:r>
            <a:endParaRPr lang="en-US" b="1">
              <a:solidFill>
                <a:srgbClr val="0070C0"/>
              </a:solidFill>
            </a:endParaRPr>
          </a:p>
        </p:txBody>
      </p:sp>
      <p:sp>
        <p:nvSpPr>
          <p:cNvPr id="7" name="Content Placeholder 2"/>
          <p:cNvSpPr txBox="1">
            <a:spLocks/>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DD8047"/>
              </a:buClr>
            </a:pPr>
            <a:r>
              <a:rPr lang="en-US" dirty="0" smtClean="0">
                <a:solidFill>
                  <a:prstClr val="black"/>
                </a:solidFill>
              </a:rPr>
              <a:t>C# library (but callable from any .NET language) offering replication techniques for cloud computing developers</a:t>
            </a:r>
          </a:p>
          <a:p>
            <a:pPr>
              <a:buClr>
                <a:srgbClr val="DD8047"/>
              </a:buClr>
            </a:pPr>
            <a:r>
              <a:rPr lang="en-US" dirty="0" smtClean="0">
                <a:solidFill>
                  <a:prstClr val="black"/>
                </a:solidFill>
              </a:rPr>
              <a:t>Based on a model that fuses virtual synchrony and state machine replication models</a:t>
            </a:r>
          </a:p>
          <a:p>
            <a:pPr>
              <a:buClr>
                <a:srgbClr val="DD8047"/>
              </a:buClr>
            </a:pPr>
            <a:r>
              <a:rPr lang="en-US" dirty="0" smtClean="0">
                <a:solidFill>
                  <a:prstClr val="black"/>
                </a:solidFill>
              </a:rPr>
              <a:t>Goal is to make it easy for users to deal with some very hard problems seen in distributed settings</a:t>
            </a:r>
            <a:endParaRPr lang="en-US" dirty="0">
              <a:solidFill>
                <a:prstClr val="black"/>
              </a:solidFill>
            </a:endParaRPr>
          </a:p>
        </p:txBody>
      </p:sp>
      <p:sp>
        <p:nvSpPr>
          <p:cNvPr id="4" name="Slide Number Placeholder 3"/>
          <p:cNvSpPr>
            <a:spLocks noGrp="1"/>
          </p:cNvSpPr>
          <p:nvPr>
            <p:ph type="sldNum" sz="quarter" idx="16"/>
          </p:nvPr>
        </p:nvSpPr>
        <p:spPr/>
        <p:txBody>
          <a:bodyPr>
            <a:normAutofit fontScale="85000" lnSpcReduction="2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52491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solidFill>
                  <a:srgbClr val="C00000"/>
                </a:solidFill>
              </a:rPr>
              <a:t>In</a:t>
            </a:r>
            <a:r>
              <a:rPr lang="en-US" dirty="0" smtClean="0"/>
              <a:t>consistent replicated data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30</a:t>
            </a:fld>
            <a:endParaRPr lang="en-US"/>
          </a:p>
        </p:txBody>
      </p:sp>
      <p:sp>
        <p:nvSpPr>
          <p:cNvPr id="8" name="Oval 7"/>
          <p:cNvSpPr/>
          <p:nvPr/>
        </p:nvSpPr>
        <p:spPr>
          <a:xfrm>
            <a:off x="2209802" y="2423030"/>
            <a:ext cx="5638798" cy="456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191000" y="199000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94819" y="1993724"/>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387381" y="1981200"/>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91200" y="1984917"/>
            <a:ext cx="2" cy="41022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4999" y="2133600"/>
            <a:ext cx="717801" cy="369332"/>
          </a:xfrm>
          <a:prstGeom prst="rect">
            <a:avLst/>
          </a:prstGeom>
          <a:noFill/>
        </p:spPr>
        <p:txBody>
          <a:bodyPr wrap="square" rtlCol="0">
            <a:spAutoFit/>
          </a:bodyPr>
          <a:lstStyle/>
          <a:p>
            <a:r>
              <a:rPr lang="en-US" b="1" dirty="0" smtClean="0"/>
              <a:t>X=5</a:t>
            </a:r>
            <a:endParaRPr lang="en-US" b="1" dirty="0"/>
          </a:p>
        </p:txBody>
      </p:sp>
      <p:sp>
        <p:nvSpPr>
          <p:cNvPr id="20" name="TextBox 19"/>
          <p:cNvSpPr txBox="1"/>
          <p:nvPr/>
        </p:nvSpPr>
        <p:spPr>
          <a:xfrm>
            <a:off x="4193008" y="1977483"/>
            <a:ext cx="717801" cy="369332"/>
          </a:xfrm>
          <a:prstGeom prst="rect">
            <a:avLst/>
          </a:prstGeom>
          <a:noFill/>
        </p:spPr>
        <p:txBody>
          <a:bodyPr wrap="square" rtlCol="0">
            <a:spAutoFit/>
          </a:bodyPr>
          <a:lstStyle/>
          <a:p>
            <a:r>
              <a:rPr lang="en-US" b="1" dirty="0" smtClean="0"/>
              <a:t>X=5</a:t>
            </a:r>
            <a:endParaRPr lang="en-US" b="1" dirty="0"/>
          </a:p>
        </p:txBody>
      </p:sp>
      <p:sp>
        <p:nvSpPr>
          <p:cNvPr id="21" name="TextBox 20"/>
          <p:cNvSpPr txBox="1"/>
          <p:nvPr/>
        </p:nvSpPr>
        <p:spPr>
          <a:xfrm>
            <a:off x="5781905" y="2123636"/>
            <a:ext cx="717801" cy="369332"/>
          </a:xfrm>
          <a:prstGeom prst="rect">
            <a:avLst/>
          </a:prstGeom>
          <a:noFill/>
        </p:spPr>
        <p:txBody>
          <a:bodyPr wrap="square" rtlCol="0">
            <a:spAutoFit/>
          </a:bodyPr>
          <a:lstStyle/>
          <a:p>
            <a:r>
              <a:rPr lang="en-US" b="1" dirty="0" smtClean="0"/>
              <a:t>X=5</a:t>
            </a:r>
            <a:endParaRPr lang="en-US" b="1" dirty="0"/>
          </a:p>
        </p:txBody>
      </p:sp>
      <p:sp>
        <p:nvSpPr>
          <p:cNvPr id="22" name="TextBox 21"/>
          <p:cNvSpPr txBox="1"/>
          <p:nvPr/>
        </p:nvSpPr>
        <p:spPr>
          <a:xfrm>
            <a:off x="7402251" y="1997441"/>
            <a:ext cx="717801" cy="369332"/>
          </a:xfrm>
          <a:prstGeom prst="rect">
            <a:avLst/>
          </a:prstGeom>
          <a:noFill/>
        </p:spPr>
        <p:txBody>
          <a:bodyPr wrap="square" rtlCol="0">
            <a:spAutoFit/>
          </a:bodyPr>
          <a:lstStyle/>
          <a:p>
            <a:r>
              <a:rPr lang="en-US" b="1" dirty="0" smtClean="0"/>
              <a:t>X=5</a:t>
            </a:r>
            <a:endParaRPr lang="en-US" b="1" dirty="0"/>
          </a:p>
        </p:txBody>
      </p:sp>
      <p:grpSp>
        <p:nvGrpSpPr>
          <p:cNvPr id="28" name="Group 27"/>
          <p:cNvGrpSpPr/>
          <p:nvPr/>
        </p:nvGrpSpPr>
        <p:grpSpPr>
          <a:xfrm>
            <a:off x="838200" y="2992625"/>
            <a:ext cx="7543800" cy="2036575"/>
            <a:chOff x="838200" y="2992625"/>
            <a:chExt cx="7543800" cy="2435562"/>
          </a:xfrm>
        </p:grpSpPr>
        <p:cxnSp>
          <p:nvCxnSpPr>
            <p:cNvPr id="9" name="Straight Arrow Connector 8"/>
            <p:cNvCxnSpPr/>
            <p:nvPr/>
          </p:nvCxnSpPr>
          <p:spPr>
            <a:xfrm>
              <a:off x="2594821" y="3338024"/>
              <a:ext cx="1596179" cy="362993"/>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94819" y="3338024"/>
              <a:ext cx="3196379" cy="18149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4821" y="3338024"/>
              <a:ext cx="4792562" cy="131017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34999" y="4267200"/>
              <a:ext cx="1556001" cy="24286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94819" y="4800600"/>
              <a:ext cx="4792563" cy="38100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594822" y="4419600"/>
              <a:ext cx="3196376" cy="100858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200" y="3146471"/>
              <a:ext cx="1730503" cy="369332"/>
            </a:xfrm>
            <a:prstGeom prst="rect">
              <a:avLst/>
            </a:prstGeom>
            <a:noFill/>
          </p:spPr>
          <p:txBody>
            <a:bodyPr wrap="square" rtlCol="0">
              <a:spAutoFit/>
            </a:bodyPr>
            <a:lstStyle/>
            <a:p>
              <a:r>
                <a:rPr lang="en-US" b="1" dirty="0" smtClean="0"/>
                <a:t>Set x=x+150</a:t>
              </a:r>
              <a:endParaRPr lang="en-US" b="1" dirty="0"/>
            </a:p>
          </p:txBody>
        </p:sp>
        <p:sp>
          <p:nvSpPr>
            <p:cNvPr id="24" name="TextBox 23"/>
            <p:cNvSpPr txBox="1"/>
            <p:nvPr/>
          </p:nvSpPr>
          <p:spPr>
            <a:xfrm>
              <a:off x="4191000" y="3512086"/>
              <a:ext cx="1066800" cy="369332"/>
            </a:xfrm>
            <a:prstGeom prst="rect">
              <a:avLst/>
            </a:prstGeom>
            <a:noFill/>
          </p:spPr>
          <p:txBody>
            <a:bodyPr wrap="square" rtlCol="0">
              <a:spAutoFit/>
            </a:bodyPr>
            <a:lstStyle/>
            <a:p>
              <a:r>
                <a:rPr lang="en-US" b="1" dirty="0" smtClean="0"/>
                <a:t>X=155</a:t>
              </a:r>
              <a:endParaRPr lang="en-US" b="1" dirty="0"/>
            </a:p>
          </p:txBody>
        </p:sp>
        <p:sp>
          <p:nvSpPr>
            <p:cNvPr id="25" name="TextBox 24"/>
            <p:cNvSpPr txBox="1"/>
            <p:nvPr/>
          </p:nvSpPr>
          <p:spPr>
            <a:xfrm>
              <a:off x="5715000" y="3479820"/>
              <a:ext cx="1066800" cy="369332"/>
            </a:xfrm>
            <a:prstGeom prst="rect">
              <a:avLst/>
            </a:prstGeom>
            <a:noFill/>
          </p:spPr>
          <p:txBody>
            <a:bodyPr wrap="square" rtlCol="0">
              <a:spAutoFit/>
            </a:bodyPr>
            <a:lstStyle/>
            <a:p>
              <a:r>
                <a:rPr lang="en-US" b="1" dirty="0" smtClean="0"/>
                <a:t>X=155</a:t>
              </a:r>
              <a:endParaRPr lang="en-US" b="1" dirty="0"/>
            </a:p>
          </p:txBody>
        </p:sp>
        <p:sp>
          <p:nvSpPr>
            <p:cNvPr id="26" name="TextBox 25"/>
            <p:cNvSpPr txBox="1"/>
            <p:nvPr/>
          </p:nvSpPr>
          <p:spPr>
            <a:xfrm>
              <a:off x="7315200" y="4510067"/>
              <a:ext cx="1066800" cy="369332"/>
            </a:xfrm>
            <a:prstGeom prst="rect">
              <a:avLst/>
            </a:prstGeom>
            <a:noFill/>
          </p:spPr>
          <p:txBody>
            <a:bodyPr wrap="square" rtlCol="0">
              <a:spAutoFit/>
            </a:bodyPr>
            <a:lstStyle/>
            <a:p>
              <a:r>
                <a:rPr lang="en-US" b="1" dirty="0" smtClean="0"/>
                <a:t>X=155</a:t>
              </a:r>
              <a:endParaRPr lang="en-US" b="1" dirty="0"/>
            </a:p>
          </p:txBody>
        </p:sp>
        <p:sp>
          <p:nvSpPr>
            <p:cNvPr id="27" name="TextBox 26"/>
            <p:cNvSpPr txBox="1"/>
            <p:nvPr/>
          </p:nvSpPr>
          <p:spPr>
            <a:xfrm>
              <a:off x="2576863" y="2992625"/>
              <a:ext cx="1066800" cy="369332"/>
            </a:xfrm>
            <a:prstGeom prst="rect">
              <a:avLst/>
            </a:prstGeom>
            <a:noFill/>
          </p:spPr>
          <p:txBody>
            <a:bodyPr wrap="square" rtlCol="0">
              <a:spAutoFit/>
            </a:bodyPr>
            <a:lstStyle/>
            <a:p>
              <a:r>
                <a:rPr lang="en-US" b="1" dirty="0" smtClean="0"/>
                <a:t>X=155</a:t>
              </a:r>
              <a:endParaRPr lang="en-US" b="1" dirty="0"/>
            </a:p>
          </p:txBody>
        </p:sp>
      </p:grpSp>
      <p:cxnSp>
        <p:nvCxnSpPr>
          <p:cNvPr id="30" name="Straight Arrow Connector 29"/>
          <p:cNvCxnSpPr/>
          <p:nvPr/>
        </p:nvCxnSpPr>
        <p:spPr>
          <a:xfrm flipH="1">
            <a:off x="5795219" y="4065228"/>
            <a:ext cx="1596179" cy="3035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195021" y="4065228"/>
            <a:ext cx="3196379" cy="15176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590800" y="4065228"/>
            <a:ext cx="4800598" cy="5118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827665" y="4577048"/>
            <a:ext cx="1556001" cy="2030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91103" y="4642844"/>
            <a:ext cx="4792563" cy="3185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97031" y="4301321"/>
            <a:ext cx="3140266" cy="6251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7337297" y="3786243"/>
            <a:ext cx="1730503" cy="369332"/>
          </a:xfrm>
          <a:prstGeom prst="rect">
            <a:avLst/>
          </a:prstGeom>
          <a:noFill/>
        </p:spPr>
        <p:txBody>
          <a:bodyPr wrap="square" rtlCol="0">
            <a:spAutoFit/>
          </a:bodyPr>
          <a:lstStyle/>
          <a:p>
            <a:r>
              <a:rPr lang="en-US" b="1" dirty="0" smtClean="0">
                <a:solidFill>
                  <a:srgbClr val="C00000"/>
                </a:solidFill>
              </a:rPr>
              <a:t>Set x=22</a:t>
            </a:r>
            <a:endParaRPr lang="en-US" b="1" dirty="0">
              <a:solidFill>
                <a:srgbClr val="C00000"/>
              </a:solidFill>
            </a:endParaRPr>
          </a:p>
        </p:txBody>
      </p:sp>
      <p:sp>
        <p:nvSpPr>
          <p:cNvPr id="37" name="TextBox 36"/>
          <p:cNvSpPr txBox="1"/>
          <p:nvPr/>
        </p:nvSpPr>
        <p:spPr>
          <a:xfrm flipH="1">
            <a:off x="5827665" y="4244558"/>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38" name="TextBox 37"/>
          <p:cNvSpPr txBox="1"/>
          <p:nvPr/>
        </p:nvSpPr>
        <p:spPr>
          <a:xfrm flipH="1">
            <a:off x="3485108" y="3951806"/>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39" name="TextBox 38"/>
          <p:cNvSpPr txBox="1"/>
          <p:nvPr/>
        </p:nvSpPr>
        <p:spPr>
          <a:xfrm flipH="1">
            <a:off x="1828800" y="4493922"/>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40" name="TextBox 39"/>
          <p:cNvSpPr txBox="1"/>
          <p:nvPr/>
        </p:nvSpPr>
        <p:spPr>
          <a:xfrm flipH="1">
            <a:off x="6694351" y="3767140"/>
            <a:ext cx="1066800" cy="369332"/>
          </a:xfrm>
          <a:prstGeom prst="rect">
            <a:avLst/>
          </a:prstGeom>
          <a:noFill/>
        </p:spPr>
        <p:txBody>
          <a:bodyPr wrap="square" rtlCol="0">
            <a:spAutoFit/>
          </a:bodyPr>
          <a:lstStyle/>
          <a:p>
            <a:r>
              <a:rPr lang="en-US" b="1" dirty="0" smtClean="0">
                <a:solidFill>
                  <a:srgbClr val="C00000"/>
                </a:solidFill>
              </a:rPr>
              <a:t>X=22</a:t>
            </a:r>
            <a:endParaRPr lang="en-US" b="1" dirty="0">
              <a:solidFill>
                <a:srgbClr val="C00000"/>
              </a:solidFill>
            </a:endParaRPr>
          </a:p>
        </p:txBody>
      </p:sp>
      <p:sp>
        <p:nvSpPr>
          <p:cNvPr id="2" name="Rectangular Callout 1"/>
          <p:cNvSpPr/>
          <p:nvPr/>
        </p:nvSpPr>
        <p:spPr>
          <a:xfrm>
            <a:off x="7848600" y="4556930"/>
            <a:ext cx="1066800" cy="612648"/>
          </a:xfrm>
          <a:prstGeom prst="wedgeRectCallout">
            <a:avLst>
              <a:gd name="adj1" fmla="val -92842"/>
              <a:gd name="adj2" fmla="val 40657"/>
            </a:avLst>
          </a:prstGeom>
          <a:solidFill>
            <a:srgbClr val="FF8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Thinks x=155</a:t>
            </a:r>
            <a:endParaRPr lang="en-US" b="1" dirty="0">
              <a:solidFill>
                <a:schemeClr val="tx1"/>
              </a:solidFill>
            </a:endParaRPr>
          </a:p>
        </p:txBody>
      </p:sp>
      <p:sp>
        <p:nvSpPr>
          <p:cNvPr id="41" name="Rectangular Callout 40"/>
          <p:cNvSpPr/>
          <p:nvPr/>
        </p:nvSpPr>
        <p:spPr>
          <a:xfrm>
            <a:off x="4566776" y="5029200"/>
            <a:ext cx="854802" cy="447371"/>
          </a:xfrm>
          <a:prstGeom prst="wedgeRectCallout">
            <a:avLst>
              <a:gd name="adj1" fmla="val -92842"/>
              <a:gd name="adj2" fmla="val 406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Thinks x=22</a:t>
            </a:r>
            <a:endParaRPr lang="en-US" sz="1600" b="1" dirty="0">
              <a:solidFill>
                <a:srgbClr val="C00000"/>
              </a:solidFill>
            </a:endParaRPr>
          </a:p>
        </p:txBody>
      </p:sp>
      <p:sp>
        <p:nvSpPr>
          <p:cNvPr id="42" name="Rectangular Callout 41"/>
          <p:cNvSpPr/>
          <p:nvPr/>
        </p:nvSpPr>
        <p:spPr>
          <a:xfrm>
            <a:off x="2965509" y="5169578"/>
            <a:ext cx="854802" cy="447371"/>
          </a:xfrm>
          <a:prstGeom prst="wedgeRectCallout">
            <a:avLst>
              <a:gd name="adj1" fmla="val -92842"/>
              <a:gd name="adj2" fmla="val 406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Thinks x=22</a:t>
            </a:r>
            <a:endParaRPr lang="en-US" sz="1600" b="1" dirty="0">
              <a:solidFill>
                <a:srgbClr val="C00000"/>
              </a:solidFill>
            </a:endParaRPr>
          </a:p>
        </p:txBody>
      </p:sp>
      <p:sp>
        <p:nvSpPr>
          <p:cNvPr id="43" name="Rectangular Callout 42"/>
          <p:cNvSpPr/>
          <p:nvPr/>
        </p:nvSpPr>
        <p:spPr>
          <a:xfrm>
            <a:off x="6178264" y="5238017"/>
            <a:ext cx="854802" cy="447371"/>
          </a:xfrm>
          <a:prstGeom prst="wedgeRectCallout">
            <a:avLst>
              <a:gd name="adj1" fmla="val -92842"/>
              <a:gd name="adj2" fmla="val 406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Thinks x=22</a:t>
            </a:r>
            <a:endParaRPr lang="en-US" sz="1600" b="1" dirty="0">
              <a:solidFill>
                <a:srgbClr val="C00000"/>
              </a:solidFill>
            </a:endParaRPr>
          </a:p>
        </p:txBody>
      </p:sp>
      <p:sp>
        <p:nvSpPr>
          <p:cNvPr id="44" name="TextBox 43"/>
          <p:cNvSpPr txBox="1"/>
          <p:nvPr/>
        </p:nvSpPr>
        <p:spPr>
          <a:xfrm rot="20209510">
            <a:off x="1618458" y="3934011"/>
            <a:ext cx="6477000" cy="646331"/>
          </a:xfrm>
          <a:prstGeom prst="rect">
            <a:avLst/>
          </a:prstGeom>
          <a:solidFill>
            <a:srgbClr val="FFFF00"/>
          </a:solidFill>
        </p:spPr>
        <p:txBody>
          <a:bodyPr wrap="square" rtlCol="0">
            <a:spAutoFit/>
          </a:bodyPr>
          <a:lstStyle/>
          <a:p>
            <a:pPr algn="ctr"/>
            <a:r>
              <a:rPr lang="en-US" b="1" dirty="0" smtClean="0">
                <a:solidFill>
                  <a:srgbClr val="FF0000"/>
                </a:solidFill>
                <a:latin typeface="Arial Black" panose="020B0A04020102020204" pitchFamily="34" charset="0"/>
              </a:rPr>
              <a:t>Isis</a:t>
            </a:r>
            <a:r>
              <a:rPr lang="en-US" b="1" baseline="30000" dirty="0" smtClean="0">
                <a:solidFill>
                  <a:srgbClr val="FF0000"/>
                </a:solidFill>
                <a:latin typeface="Arial Black" panose="020B0A04020102020204" pitchFamily="34" charset="0"/>
              </a:rPr>
              <a:t>2</a:t>
            </a:r>
            <a:r>
              <a:rPr lang="en-US" b="1" dirty="0" smtClean="0">
                <a:solidFill>
                  <a:srgbClr val="FF0000"/>
                </a:solidFill>
                <a:latin typeface="Arial Black" panose="020B0A04020102020204" pitchFamily="34" charset="0"/>
              </a:rPr>
              <a:t> never lets this happen.  It automatically enforces ordering for you</a:t>
            </a: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78955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Possible sources of inconsistency?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p:txBody>
          <a:bodyPr>
            <a:normAutofit fontScale="85000" lnSpcReduction="10000"/>
          </a:bodyPr>
          <a:lstStyle/>
          <a:p>
            <a:r>
              <a:rPr lang="en-US" dirty="0" smtClean="0"/>
              <a:t>Conflicting updates could reach members in different orders</a:t>
            </a:r>
          </a:p>
          <a:p>
            <a:endParaRPr lang="en-US" dirty="0"/>
          </a:p>
          <a:p>
            <a:r>
              <a:rPr lang="en-US" dirty="0" smtClean="0"/>
              <a:t>Maybe someone dropped an update (network message loss), or applied one twice.</a:t>
            </a:r>
          </a:p>
          <a:p>
            <a:endParaRPr lang="en-US" dirty="0"/>
          </a:p>
          <a:p>
            <a:r>
              <a:rPr lang="en-US" dirty="0" smtClean="0"/>
              <a:t>Update sender could have failed while sending the updates, so that some copies were sent, but others weren’t sent</a:t>
            </a:r>
          </a:p>
          <a:p>
            <a:endParaRPr lang="en-US" dirty="0"/>
          </a:p>
          <a:p>
            <a:r>
              <a:rPr lang="en-US" dirty="0" smtClean="0"/>
              <a:t>Confusion about membership: perhaps some member was joining and the update initiator didn’t realize it, hence didn’t send the update to it, or the initial state was “wrong”</a:t>
            </a:r>
            <a:endParaRPr lang="en-US" dirty="0"/>
          </a:p>
        </p:txBody>
      </p:sp>
    </p:spTree>
    <p:extLst>
      <p:ext uri="{BB962C8B-B14F-4D97-AF65-F5344CB8AC3E}">
        <p14:creationId xmlns:p14="http://schemas.microsoft.com/office/powerpoint/2010/main" val="141850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subtle risk</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lstStyle/>
          <a:p>
            <a:r>
              <a:rPr lang="en-US" dirty="0" smtClean="0"/>
              <a:t>Failure handling poses hard problems!</a:t>
            </a:r>
          </a:p>
          <a:p>
            <a:pPr lvl="1"/>
            <a:r>
              <a:rPr lang="en-US" dirty="0" smtClean="0"/>
              <a:t>Suppose that process A is supposed to send an update reliably to processes B, C and D</a:t>
            </a:r>
          </a:p>
          <a:p>
            <a:pPr lvl="1"/>
            <a:endParaRPr lang="en-US" dirty="0"/>
          </a:p>
          <a:p>
            <a:pPr lvl="1"/>
            <a:r>
              <a:rPr lang="en-US" dirty="0" smtClean="0"/>
              <a:t>A might use TCP, or some other reliable protocol.  But if process C fails, A needs to give up.</a:t>
            </a:r>
          </a:p>
          <a:p>
            <a:pPr lvl="1"/>
            <a:endParaRPr lang="en-US" dirty="0"/>
          </a:p>
          <a:p>
            <a:pPr lvl="1"/>
            <a:r>
              <a:rPr lang="en-US" dirty="0" smtClean="0"/>
              <a:t>What if the network temporarily fails, and A can’t reach C?  This is indistinguishable from C failing, except that </a:t>
            </a:r>
            <a:r>
              <a:rPr lang="en-US" i="1" dirty="0" smtClean="0"/>
              <a:t>later</a:t>
            </a:r>
            <a:r>
              <a:rPr lang="en-US" dirty="0" smtClean="0"/>
              <a:t>, C will be accessible again!</a:t>
            </a:r>
            <a:endParaRPr lang="en-US" dirty="0"/>
          </a:p>
        </p:txBody>
      </p:sp>
    </p:spTree>
    <p:extLst>
      <p:ext uri="{BB962C8B-B14F-4D97-AF65-F5344CB8AC3E}">
        <p14:creationId xmlns:p14="http://schemas.microsoft.com/office/powerpoint/2010/main" val="1282640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brain syndrome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normAutofit lnSpcReduction="10000"/>
          </a:bodyPr>
          <a:lstStyle/>
          <a:p>
            <a:r>
              <a:rPr lang="en-US" dirty="0" smtClean="0"/>
              <a:t>We say that the network “partitioning” </a:t>
            </a:r>
            <a:br>
              <a:rPr lang="en-US" dirty="0" smtClean="0"/>
            </a:br>
            <a:r>
              <a:rPr lang="en-US" dirty="0" smtClean="0"/>
              <a:t>issue causes a “split brain” problem</a:t>
            </a:r>
          </a:p>
          <a:p>
            <a:endParaRPr lang="en-US" dirty="0"/>
          </a:p>
          <a:p>
            <a:r>
              <a:rPr lang="en-US" dirty="0" smtClean="0"/>
              <a:t>Some members of our group think that A and B the healthy members.  Others think that C and D are healthy and that A and B have failed.  </a:t>
            </a:r>
          </a:p>
          <a:p>
            <a:pPr lvl="1"/>
            <a:r>
              <a:rPr lang="en-US" dirty="0" smtClean="0"/>
              <a:t>Which “side” is right?</a:t>
            </a:r>
          </a:p>
          <a:p>
            <a:pPr lvl="1"/>
            <a:r>
              <a:rPr lang="en-US" dirty="0" smtClean="0"/>
              <a:t>Who should be in charge if this group is doing something critical, like deciding which plane can land on a particular runway?</a:t>
            </a:r>
            <a:endParaRPr lang="en-US" dirty="0"/>
          </a:p>
        </p:txBody>
      </p:sp>
      <p:pic>
        <p:nvPicPr>
          <p:cNvPr id="4098" name="Picture 2" descr="http://vintagemoviefan.files.wordpress.com/2008/04/themanwithtwobrains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189571"/>
            <a:ext cx="1800225" cy="27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48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brain syndrome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34</a:t>
            </a:fld>
            <a:endParaRPr lang="en-US"/>
          </a:p>
        </p:txBody>
      </p:sp>
      <p:sp>
        <p:nvSpPr>
          <p:cNvPr id="8" name="Content Placeholder 7"/>
          <p:cNvSpPr>
            <a:spLocks noGrp="1"/>
          </p:cNvSpPr>
          <p:nvPr>
            <p:ph sz="quarter" idx="1"/>
          </p:nvPr>
        </p:nvSpPr>
        <p:spPr>
          <a:xfrm>
            <a:off x="612648" y="5715000"/>
            <a:ext cx="8153400" cy="990600"/>
          </a:xfrm>
        </p:spPr>
        <p:txBody>
          <a:bodyPr>
            <a:normAutofit/>
          </a:bodyPr>
          <a:lstStyle/>
          <a:p>
            <a:r>
              <a:rPr lang="en-US" dirty="0" smtClean="0"/>
              <a:t>Inconsistency can be very dangerous!</a:t>
            </a:r>
            <a:endParaRPr lang="en-US" dirty="0"/>
          </a:p>
        </p:txBody>
      </p:sp>
      <p:pic>
        <p:nvPicPr>
          <p:cNvPr id="5" name="Picture 2" descr="http://vintagemoviefan.files.wordpress.com/2008/04/themanwithtwobrains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894135"/>
            <a:ext cx="1800225" cy="27045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629400" y="2438400"/>
            <a:ext cx="2362200" cy="762059"/>
          </a:xfrm>
          <a:prstGeom prst="wedgeRectCallout">
            <a:avLst>
              <a:gd name="adj1" fmla="val -129061"/>
              <a:gd name="adj2" fmla="val 1900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Flight AA 27 clear to land on runway 3-B</a:t>
            </a:r>
            <a:endParaRPr lang="en-US" b="1" dirty="0">
              <a:solidFill>
                <a:srgbClr val="C00000"/>
              </a:solidFill>
            </a:endParaRPr>
          </a:p>
        </p:txBody>
      </p:sp>
      <p:sp>
        <p:nvSpPr>
          <p:cNvPr id="7" name="Rectangular Callout 6"/>
          <p:cNvSpPr/>
          <p:nvPr/>
        </p:nvSpPr>
        <p:spPr>
          <a:xfrm>
            <a:off x="381000" y="1828741"/>
            <a:ext cx="2514600" cy="762059"/>
          </a:xfrm>
          <a:prstGeom prst="wedgeRectCallout">
            <a:avLst>
              <a:gd name="adj1" fmla="val 99004"/>
              <a:gd name="adj2" fmla="val 252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Flight US 1827 clear to take off on runway 3-B</a:t>
            </a:r>
            <a:endParaRPr lang="en-US" b="1" dirty="0">
              <a:solidFill>
                <a:srgbClr val="C00000"/>
              </a:solidFill>
            </a:endParaRPr>
          </a:p>
        </p:txBody>
      </p:sp>
    </p:spTree>
    <p:extLst>
      <p:ext uri="{BB962C8B-B14F-4D97-AF65-F5344CB8AC3E}">
        <p14:creationId xmlns:p14="http://schemas.microsoft.com/office/powerpoint/2010/main" val="1301262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brain syndrome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35</a:t>
            </a:fld>
            <a:endParaRPr lang="en-US"/>
          </a:p>
        </p:txBody>
      </p:sp>
      <p:sp>
        <p:nvSpPr>
          <p:cNvPr id="7" name="Rectangular Callout 6"/>
          <p:cNvSpPr/>
          <p:nvPr/>
        </p:nvSpPr>
        <p:spPr>
          <a:xfrm>
            <a:off x="381000" y="1828741"/>
            <a:ext cx="2514600" cy="762059"/>
          </a:xfrm>
          <a:prstGeom prst="wedgeRectCallout">
            <a:avLst>
              <a:gd name="adj1" fmla="val 99004"/>
              <a:gd name="adj2" fmla="val 252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Flight US 1827 clear to take off on runway 3-B</a:t>
            </a:r>
            <a:endParaRPr lang="en-US" b="1" dirty="0">
              <a:solidFill>
                <a:srgbClr val="C00000"/>
              </a:solidFill>
            </a:endParaRPr>
          </a:p>
        </p:txBody>
      </p:sp>
      <p:sp>
        <p:nvSpPr>
          <p:cNvPr id="8" name="Oval 7"/>
          <p:cNvSpPr/>
          <p:nvPr/>
        </p:nvSpPr>
        <p:spPr>
          <a:xfrm>
            <a:off x="1066800" y="4114800"/>
            <a:ext cx="7162800" cy="456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62976"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11" name="Oval 10"/>
          <p:cNvSpPr/>
          <p:nvPr/>
        </p:nvSpPr>
        <p:spPr>
          <a:xfrm>
            <a:off x="3657600"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a:t>
            </a:r>
            <a:endParaRPr lang="en-US" b="1" dirty="0">
              <a:solidFill>
                <a:srgbClr val="C00000"/>
              </a:solidFill>
            </a:endParaRPr>
          </a:p>
        </p:txBody>
      </p:sp>
      <p:sp>
        <p:nvSpPr>
          <p:cNvPr id="12" name="Oval 11"/>
          <p:cNvSpPr/>
          <p:nvPr/>
        </p:nvSpPr>
        <p:spPr>
          <a:xfrm>
            <a:off x="5105400"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C</a:t>
            </a:r>
            <a:endParaRPr lang="en-US" b="1" dirty="0">
              <a:solidFill>
                <a:srgbClr val="C00000"/>
              </a:solidFill>
            </a:endParaRPr>
          </a:p>
        </p:txBody>
      </p:sp>
      <p:sp>
        <p:nvSpPr>
          <p:cNvPr id="13" name="Oval 12"/>
          <p:cNvSpPr/>
          <p:nvPr/>
        </p:nvSpPr>
        <p:spPr>
          <a:xfrm>
            <a:off x="6629400"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D</a:t>
            </a:r>
            <a:endParaRPr lang="en-US" b="1" dirty="0">
              <a:solidFill>
                <a:srgbClr val="C00000"/>
              </a:solidFill>
            </a:endParaRPr>
          </a:p>
        </p:txBody>
      </p:sp>
      <p:sp>
        <p:nvSpPr>
          <p:cNvPr id="14" name="Content Placeholder 7"/>
          <p:cNvSpPr txBox="1">
            <a:spLocks/>
          </p:cNvSpPr>
          <p:nvPr/>
        </p:nvSpPr>
        <p:spPr>
          <a:xfrm>
            <a:off x="612648" y="5715000"/>
            <a:ext cx="8153400" cy="99060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Consider this air traffic control “server”. It helps make sure runways are used safely.</a:t>
            </a:r>
            <a:endParaRPr lang="en-US" dirty="0"/>
          </a:p>
        </p:txBody>
      </p:sp>
    </p:spTree>
    <p:extLst>
      <p:ext uri="{BB962C8B-B14F-4D97-AF65-F5344CB8AC3E}">
        <p14:creationId xmlns:p14="http://schemas.microsoft.com/office/powerpoint/2010/main" val="3098377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brain syndrome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36</a:t>
            </a:fld>
            <a:endParaRPr lang="en-US"/>
          </a:p>
        </p:txBody>
      </p:sp>
      <p:sp>
        <p:nvSpPr>
          <p:cNvPr id="6" name="Rectangular Callout 5"/>
          <p:cNvSpPr/>
          <p:nvPr/>
        </p:nvSpPr>
        <p:spPr>
          <a:xfrm>
            <a:off x="6629400" y="2286000"/>
            <a:ext cx="2362200" cy="762059"/>
          </a:xfrm>
          <a:prstGeom prst="wedgeRectCallout">
            <a:avLst>
              <a:gd name="adj1" fmla="val -69266"/>
              <a:gd name="adj2" fmla="val 189054"/>
            </a:avLst>
          </a:prstGeom>
          <a:solidFill>
            <a:srgbClr val="FF8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Flight AA 27 clear to land on runway 3-B</a:t>
            </a:r>
            <a:endParaRPr lang="en-US" b="1" dirty="0">
              <a:solidFill>
                <a:srgbClr val="FFFF00"/>
              </a:solidFill>
            </a:endParaRPr>
          </a:p>
        </p:txBody>
      </p:sp>
      <p:sp>
        <p:nvSpPr>
          <p:cNvPr id="7" name="Rectangular Callout 6"/>
          <p:cNvSpPr/>
          <p:nvPr/>
        </p:nvSpPr>
        <p:spPr>
          <a:xfrm>
            <a:off x="381000" y="1828800"/>
            <a:ext cx="2514600" cy="762059"/>
          </a:xfrm>
          <a:prstGeom prst="wedgeRectCallout">
            <a:avLst>
              <a:gd name="adj1" fmla="val 47563"/>
              <a:gd name="adj2" fmla="val 2442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Flight US 1827 clear to take off on runway 3-B</a:t>
            </a:r>
            <a:endParaRPr lang="en-US" b="1" dirty="0">
              <a:solidFill>
                <a:srgbClr val="C00000"/>
              </a:solidFill>
            </a:endParaRPr>
          </a:p>
        </p:txBody>
      </p:sp>
      <p:sp>
        <p:nvSpPr>
          <p:cNvPr id="8" name="Oval 7"/>
          <p:cNvSpPr/>
          <p:nvPr/>
        </p:nvSpPr>
        <p:spPr>
          <a:xfrm>
            <a:off x="1066800" y="4114800"/>
            <a:ext cx="3429000" cy="456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24400" y="4114800"/>
            <a:ext cx="3429000" cy="456022"/>
          </a:xfrm>
          <a:prstGeom prst="ellipse">
            <a:avLst/>
          </a:prstGeom>
          <a:solidFill>
            <a:srgbClr val="FF8B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62976"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p>
        </p:txBody>
      </p:sp>
      <p:sp>
        <p:nvSpPr>
          <p:cNvPr id="11" name="Oval 10"/>
          <p:cNvSpPr/>
          <p:nvPr/>
        </p:nvSpPr>
        <p:spPr>
          <a:xfrm>
            <a:off x="2971800"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a:t>
            </a:r>
            <a:endParaRPr lang="en-US" b="1" dirty="0">
              <a:solidFill>
                <a:srgbClr val="C00000"/>
              </a:solidFill>
            </a:endParaRPr>
          </a:p>
        </p:txBody>
      </p:sp>
      <p:sp>
        <p:nvSpPr>
          <p:cNvPr id="12" name="Oval 11"/>
          <p:cNvSpPr/>
          <p:nvPr/>
        </p:nvSpPr>
        <p:spPr>
          <a:xfrm>
            <a:off x="5720576"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C</a:t>
            </a:r>
            <a:endParaRPr lang="en-US" b="1" dirty="0">
              <a:solidFill>
                <a:srgbClr val="C00000"/>
              </a:solidFill>
            </a:endParaRPr>
          </a:p>
        </p:txBody>
      </p:sp>
      <p:sp>
        <p:nvSpPr>
          <p:cNvPr id="13" name="Oval 12"/>
          <p:cNvSpPr/>
          <p:nvPr/>
        </p:nvSpPr>
        <p:spPr>
          <a:xfrm>
            <a:off x="6629400" y="4191000"/>
            <a:ext cx="381000" cy="303622"/>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D</a:t>
            </a:r>
            <a:endParaRPr lang="en-US" b="1" dirty="0">
              <a:solidFill>
                <a:srgbClr val="C00000"/>
              </a:solidFill>
            </a:endParaRPr>
          </a:p>
        </p:txBody>
      </p:sp>
      <p:sp>
        <p:nvSpPr>
          <p:cNvPr id="14" name="Freeform 13"/>
          <p:cNvSpPr/>
          <p:nvPr/>
        </p:nvSpPr>
        <p:spPr>
          <a:xfrm>
            <a:off x="4101404" y="2520176"/>
            <a:ext cx="1613596" cy="3523785"/>
          </a:xfrm>
          <a:custGeom>
            <a:avLst/>
            <a:gdLst>
              <a:gd name="connsiteX0" fmla="*/ 327488 w 1613596"/>
              <a:gd name="connsiteY0" fmla="*/ 0 h 3523785"/>
              <a:gd name="connsiteX1" fmla="*/ 1450044 w 1613596"/>
              <a:gd name="connsiteY1" fmla="*/ 802887 h 3523785"/>
              <a:gd name="connsiteX2" fmla="*/ 386 w 1613596"/>
              <a:gd name="connsiteY2" fmla="*/ 2572214 h 3523785"/>
              <a:gd name="connsiteX3" fmla="*/ 1613596 w 1613596"/>
              <a:gd name="connsiteY3" fmla="*/ 3523785 h 3523785"/>
            </a:gdLst>
            <a:ahLst/>
            <a:cxnLst>
              <a:cxn ang="0">
                <a:pos x="connsiteX0" y="connsiteY0"/>
              </a:cxn>
              <a:cxn ang="0">
                <a:pos x="connsiteX1" y="connsiteY1"/>
              </a:cxn>
              <a:cxn ang="0">
                <a:pos x="connsiteX2" y="connsiteY2"/>
              </a:cxn>
              <a:cxn ang="0">
                <a:pos x="connsiteX3" y="connsiteY3"/>
              </a:cxn>
            </a:cxnLst>
            <a:rect l="l" t="t" r="r" b="b"/>
            <a:pathLst>
              <a:path w="1613596" h="3523785">
                <a:moveTo>
                  <a:pt x="327488" y="0"/>
                </a:moveTo>
                <a:cubicBezTo>
                  <a:pt x="916024" y="187092"/>
                  <a:pt x="1504561" y="374185"/>
                  <a:pt x="1450044" y="802887"/>
                </a:cubicBezTo>
                <a:cubicBezTo>
                  <a:pt x="1395527" y="1231589"/>
                  <a:pt x="-26873" y="2118731"/>
                  <a:pt x="386" y="2572214"/>
                </a:cubicBezTo>
                <a:cubicBezTo>
                  <a:pt x="27645" y="3025697"/>
                  <a:pt x="820620" y="3274741"/>
                  <a:pt x="1613596" y="3523785"/>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62300" y="6021659"/>
            <a:ext cx="5219700" cy="646331"/>
          </a:xfrm>
          <a:prstGeom prst="rect">
            <a:avLst/>
          </a:prstGeom>
          <a:noFill/>
        </p:spPr>
        <p:txBody>
          <a:bodyPr wrap="square" rtlCol="0">
            <a:spAutoFit/>
          </a:bodyPr>
          <a:lstStyle/>
          <a:p>
            <a:pPr algn="ctr"/>
            <a:r>
              <a:rPr lang="en-US" b="1" i="1" dirty="0" smtClean="0"/>
              <a:t>Temporary network failure: A and B can talk to each other but can’t reach C or D, and vice-versa</a:t>
            </a:r>
            <a:endParaRPr lang="en-US" b="1" i="1" dirty="0"/>
          </a:p>
        </p:txBody>
      </p:sp>
      <p:sp>
        <p:nvSpPr>
          <p:cNvPr id="5" name="TextBox 4"/>
          <p:cNvSpPr txBox="1"/>
          <p:nvPr/>
        </p:nvSpPr>
        <p:spPr>
          <a:xfrm rot="20209510">
            <a:off x="1618458" y="3934011"/>
            <a:ext cx="6477000" cy="646331"/>
          </a:xfrm>
          <a:prstGeom prst="rect">
            <a:avLst/>
          </a:prstGeom>
          <a:solidFill>
            <a:srgbClr val="FFFF00"/>
          </a:solidFill>
        </p:spPr>
        <p:txBody>
          <a:bodyPr wrap="square" rtlCol="0">
            <a:spAutoFit/>
          </a:bodyPr>
          <a:lstStyle/>
          <a:p>
            <a:pPr algn="ctr"/>
            <a:r>
              <a:rPr lang="en-US" b="1" dirty="0" smtClean="0">
                <a:solidFill>
                  <a:srgbClr val="FF0000"/>
                </a:solidFill>
                <a:latin typeface="Arial Black" panose="020B0A04020102020204" pitchFamily="34" charset="0"/>
              </a:rPr>
              <a:t>Isis</a:t>
            </a:r>
            <a:r>
              <a:rPr lang="en-US" b="1" baseline="30000" dirty="0" smtClean="0">
                <a:solidFill>
                  <a:srgbClr val="FF0000"/>
                </a:solidFill>
                <a:latin typeface="Arial Black" panose="020B0A04020102020204" pitchFamily="34" charset="0"/>
              </a:rPr>
              <a:t>2</a:t>
            </a:r>
            <a:r>
              <a:rPr lang="en-US" b="1" dirty="0" smtClean="0">
                <a:solidFill>
                  <a:srgbClr val="FF0000"/>
                </a:solidFill>
                <a:latin typeface="Arial Black" panose="020B0A04020102020204" pitchFamily="34" charset="0"/>
              </a:rPr>
              <a:t> never lets this happen.  It automatically prevents split-brain behavior</a:t>
            </a: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73678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settings that need consistency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t>Medical systems that give information about patient status and current drug regimen</a:t>
            </a:r>
          </a:p>
          <a:p>
            <a:r>
              <a:rPr lang="en-US" dirty="0" smtClean="0"/>
              <a:t>Smart power grid system that controls power infrastructure components such as transformers</a:t>
            </a:r>
          </a:p>
          <a:p>
            <a:r>
              <a:rPr lang="en-US" dirty="0" smtClean="0"/>
              <a:t>Self-driving vehicles that coordinate while driving at high speed on highways</a:t>
            </a:r>
          </a:p>
          <a:p>
            <a:r>
              <a:rPr lang="en-US" dirty="0" smtClean="0"/>
              <a:t>Control systems for chemical plants and refineries</a:t>
            </a:r>
          </a:p>
          <a:p>
            <a:r>
              <a:rPr lang="en-US" dirty="0" smtClean="0"/>
              <a:t>Corporate accounting systems, and payroll</a:t>
            </a:r>
          </a:p>
          <a:p>
            <a:endParaRPr lang="en-US" dirty="0" smtClean="0"/>
          </a:p>
          <a:p>
            <a:r>
              <a:rPr lang="en-US" dirty="0" smtClean="0"/>
              <a:t>… you can make quite a long list.  </a:t>
            </a:r>
            <a:endParaRPr lang="en-US" dirty="0"/>
          </a:p>
        </p:txBody>
      </p:sp>
    </p:spTree>
    <p:extLst>
      <p:ext uri="{BB962C8B-B14F-4D97-AF65-F5344CB8AC3E}">
        <p14:creationId xmlns:p14="http://schemas.microsoft.com/office/powerpoint/2010/main" val="4028630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CAP theorem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a:xfrm>
            <a:off x="612648" y="1600200"/>
            <a:ext cx="8302752" cy="4495800"/>
          </a:xfrm>
        </p:spPr>
        <p:txBody>
          <a:bodyPr>
            <a:normAutofit fontScale="92500" lnSpcReduction="10000"/>
          </a:bodyPr>
          <a:lstStyle/>
          <a:p>
            <a:r>
              <a:rPr lang="en-US" dirty="0" smtClean="0"/>
              <a:t>The most common tools for building cloud computing solutions don’t help with consistency</a:t>
            </a:r>
          </a:p>
          <a:p>
            <a:pPr lvl="1"/>
            <a:r>
              <a:rPr lang="en-US" dirty="0" smtClean="0"/>
              <a:t>They treat the property as a special need and assume you’ll find your own ways to do this</a:t>
            </a:r>
          </a:p>
          <a:p>
            <a:r>
              <a:rPr lang="en-US" dirty="0" smtClean="0"/>
              <a:t>This reflects the so-called CAP theorem</a:t>
            </a:r>
          </a:p>
          <a:p>
            <a:pPr lvl="1"/>
            <a:r>
              <a:rPr lang="en-US" dirty="0" smtClean="0"/>
              <a:t>“You can have at most two out of these three:</a:t>
            </a:r>
            <a:br>
              <a:rPr lang="en-US" dirty="0" smtClean="0"/>
            </a:br>
            <a:r>
              <a:rPr lang="en-US" b="1" u="sng" dirty="0" smtClean="0"/>
              <a:t>C</a:t>
            </a:r>
            <a:r>
              <a:rPr lang="en-US" dirty="0" smtClean="0"/>
              <a:t>onsistency, </a:t>
            </a:r>
            <a:r>
              <a:rPr lang="en-US" b="1" u="sng" dirty="0" smtClean="0"/>
              <a:t>A</a:t>
            </a:r>
            <a:r>
              <a:rPr lang="en-US" dirty="0" smtClean="0"/>
              <a:t>vailability and </a:t>
            </a:r>
            <a:r>
              <a:rPr lang="en-US" b="1" u="sng" dirty="0" smtClean="0"/>
              <a:t>P</a:t>
            </a:r>
            <a:r>
              <a:rPr lang="en-US" dirty="0" smtClean="0"/>
              <a:t>artition Tolerance.”  </a:t>
            </a:r>
            <a:br>
              <a:rPr lang="en-US" dirty="0" smtClean="0"/>
            </a:br>
            <a:r>
              <a:rPr lang="en-US" dirty="0" smtClean="0"/>
              <a:t>                                                           </a:t>
            </a:r>
            <a:r>
              <a:rPr lang="en-US" sz="1500" b="1" dirty="0"/>
              <a:t> </a:t>
            </a:r>
            <a:r>
              <a:rPr lang="en-US" sz="1500" b="1" dirty="0" smtClean="0"/>
              <a:t>                 Eric Brewer, Berkeley</a:t>
            </a:r>
          </a:p>
          <a:p>
            <a:pPr lvl="1"/>
            <a:r>
              <a:rPr lang="en-US" dirty="0" smtClean="0"/>
              <a:t>Cloud platforms assume you are not sophisticated enough</a:t>
            </a:r>
            <a:br>
              <a:rPr lang="en-US" dirty="0" smtClean="0"/>
            </a:br>
            <a:r>
              <a:rPr lang="en-US" dirty="0" smtClean="0"/>
              <a:t>to make tradeoffs.  They weaken consistency to get the fastest possible response times under the widest possible range of operating conditions.</a:t>
            </a:r>
            <a:endParaRPr lang="en-US" dirty="0"/>
          </a:p>
        </p:txBody>
      </p:sp>
      <p:pic>
        <p:nvPicPr>
          <p:cNvPr id="2050" name="Picture 2" descr="http://www.cs.berkeley.edu/~brewer/Brewer-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2971800"/>
            <a:ext cx="1016794" cy="135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890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By using a preexisting library like Isis</a:t>
            </a:r>
            <a:r>
              <a:rPr lang="en-US" baseline="30000" dirty="0" smtClean="0"/>
              <a:t>2</a:t>
            </a:r>
            <a:r>
              <a:rPr lang="en-US" dirty="0" smtClean="0"/>
              <a:t> you don’t need to solve these problems yourself</a:t>
            </a:r>
          </a:p>
          <a:p>
            <a:r>
              <a:rPr lang="en-US" dirty="0" smtClean="0"/>
              <a:t>The system solves them for you</a:t>
            </a:r>
            <a:endParaRPr lang="en-US" dirty="0"/>
          </a:p>
        </p:txBody>
      </p:sp>
      <p:sp>
        <p:nvSpPr>
          <p:cNvPr id="5" name="Title 4"/>
          <p:cNvSpPr>
            <a:spLocks noGrp="1"/>
          </p:cNvSpPr>
          <p:nvPr>
            <p:ph type="title"/>
          </p:nvPr>
        </p:nvSpPr>
        <p:spPr/>
        <p:txBody>
          <a:bodyPr/>
          <a:lstStyle/>
          <a:p>
            <a:r>
              <a:rPr lang="en-US" dirty="0" smtClean="0"/>
              <a:t>Isis</a:t>
            </a:r>
            <a:r>
              <a:rPr lang="en-US" baseline="30000" dirty="0" smtClean="0"/>
              <a:t>2</a:t>
            </a:r>
            <a:r>
              <a:rPr lang="en-US" dirty="0" smtClean="0"/>
              <a:t> to the rescue!</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39</a:t>
            </a:fld>
            <a:endParaRPr lang="en-US"/>
          </a:p>
        </p:txBody>
      </p:sp>
      <p:pic>
        <p:nvPicPr>
          <p:cNvPr id="1026" name="Picture 2" descr="http://www.paganpretties.com/statuewingedi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144523"/>
            <a:ext cx="3205976" cy="25306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5661363"/>
            <a:ext cx="4876800" cy="1015663"/>
          </a:xfrm>
          <a:prstGeom prst="rect">
            <a:avLst/>
          </a:prstGeom>
          <a:noFill/>
        </p:spPr>
        <p:txBody>
          <a:bodyPr wrap="square" rtlCol="0">
            <a:spAutoFit/>
          </a:bodyPr>
          <a:lstStyle/>
          <a:p>
            <a:pPr algn="r"/>
            <a:r>
              <a:rPr lang="en-US" b="1" i="1" dirty="0" smtClean="0"/>
              <a:t>In</a:t>
            </a:r>
            <a:r>
              <a:rPr lang="en-US" sz="1400" b="1" i="1" dirty="0" smtClean="0"/>
              <a:t> Egyptian mythology, Isis rescued Osiris after he was torn to pieces in an epic battle with Horus.  She restored him to life and he went on to rule the underworld.  Their child, Set, later defeated Horus and banished him.  The story illustrates the value of fault-tolerance</a:t>
            </a:r>
            <a:endParaRPr lang="en-US" sz="1400" b="1" i="1" dirty="0"/>
          </a:p>
        </p:txBody>
      </p:sp>
    </p:spTree>
    <p:extLst>
      <p:ext uri="{BB962C8B-B14F-4D97-AF65-F5344CB8AC3E}">
        <p14:creationId xmlns:p14="http://schemas.microsoft.com/office/powerpoint/2010/main" val="396859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languages…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The main library is written in .NET / C#</a:t>
            </a:r>
          </a:p>
          <a:p>
            <a:pPr lvl="1"/>
            <a:r>
              <a:rPr lang="en-US" dirty="0" smtClean="0"/>
              <a:t>…and so it is best used from C#</a:t>
            </a:r>
          </a:p>
          <a:p>
            <a:pPr lvl="2"/>
            <a:r>
              <a:rPr lang="en-US" dirty="0" smtClean="0"/>
              <a:t>Evolved from Java</a:t>
            </a:r>
          </a:p>
          <a:p>
            <a:pPr lvl="1"/>
            <a:r>
              <a:rPr lang="en-US" dirty="0" err="1" smtClean="0"/>
              <a:t>IronPython</a:t>
            </a:r>
            <a:r>
              <a:rPr lang="en-US" dirty="0" smtClean="0"/>
              <a:t> also works, and you can use a version of C++ called C++/CLI</a:t>
            </a:r>
          </a:p>
          <a:p>
            <a:pPr marL="365760" lvl="1" indent="0">
              <a:buNone/>
            </a:pPr>
            <a:endParaRPr lang="en-US" dirty="0" smtClean="0"/>
          </a:p>
          <a:p>
            <a:r>
              <a:rPr lang="en-US" dirty="0" smtClean="0"/>
              <a:t>.NET runs on Windows</a:t>
            </a:r>
          </a:p>
          <a:p>
            <a:pPr lvl="1"/>
            <a:r>
              <a:rPr lang="en-US" dirty="0" smtClean="0"/>
              <a:t>Our developers use Visual </a:t>
            </a:r>
            <a:r>
              <a:rPr lang="en-US" dirty="0"/>
              <a:t>S</a:t>
            </a:r>
            <a:r>
              <a:rPr lang="en-US" dirty="0" smtClean="0"/>
              <a:t>tudio</a:t>
            </a:r>
          </a:p>
          <a:p>
            <a:r>
              <a:rPr lang="en-US" dirty="0" smtClean="0"/>
              <a:t>… but also can be used on Linux</a:t>
            </a:r>
          </a:p>
          <a:p>
            <a:pPr lvl="1"/>
            <a:r>
              <a:rPr lang="en-US" dirty="0" smtClean="0"/>
              <a:t>You work with Mono and use the Mono developer environment or compile using “</a:t>
            </a:r>
            <a:r>
              <a:rPr lang="en-US" dirty="0" err="1" smtClean="0"/>
              <a:t>mcs</a:t>
            </a:r>
            <a:r>
              <a:rPr lang="en-US" dirty="0" smtClean="0"/>
              <a:t>” at the command line</a:t>
            </a:r>
          </a:p>
        </p:txBody>
      </p:sp>
      <p:pic>
        <p:nvPicPr>
          <p:cNvPr id="3074" name="Picture 2" descr="http://unionelementaryell.files.wordpress.com/2012/07/english-many-languages-tree-im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152400"/>
            <a:ext cx="1776947" cy="98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119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Isis</a:t>
            </a:r>
            <a:r>
              <a:rPr lang="en-US" baseline="30000" smtClean="0"/>
              <a:t>2</a:t>
            </a:r>
            <a:r>
              <a:rPr lang="en-US" smtClean="0"/>
              <a:t> makes developer’s life easier</a:t>
            </a:r>
            <a:endParaRPr lang="en-US"/>
          </a:p>
        </p:txBody>
      </p:sp>
      <p:sp>
        <p:nvSpPr>
          <p:cNvPr id="3" name="Content Placeholder 2"/>
          <p:cNvSpPr>
            <a:spLocks noGrp="1"/>
          </p:cNvSpPr>
          <p:nvPr>
            <p:ph sz="quarter" idx="2"/>
          </p:nvPr>
        </p:nvSpPr>
        <p:spPr>
          <a:xfrm>
            <a:off x="533400" y="2438400"/>
            <a:ext cx="4038600" cy="3581400"/>
          </a:xfrm>
          <a:solidFill>
            <a:srgbClr val="FFFF99"/>
          </a:solidFill>
          <a:ln>
            <a:solidFill>
              <a:schemeClr val="bg2">
                <a:lumMod val="25000"/>
              </a:schemeClr>
            </a:solidFill>
          </a:ln>
        </p:spPr>
        <p:txBody>
          <a:bodyPr>
            <a:normAutofit fontScale="92500" lnSpcReduction="20000"/>
          </a:bodyPr>
          <a:lstStyle/>
          <a:p>
            <a:r>
              <a:rPr lang="en-US" dirty="0" smtClean="0"/>
              <a:t>Formal model permits us to achieve correctness</a:t>
            </a:r>
          </a:p>
          <a:p>
            <a:r>
              <a:rPr lang="en-US" dirty="0" smtClean="0"/>
              <a:t>Isis</a:t>
            </a:r>
            <a:r>
              <a:rPr lang="en-US" baseline="30000" dirty="0" smtClean="0"/>
              <a:t>2</a:t>
            </a:r>
            <a:r>
              <a:rPr lang="en-US" dirty="0" smtClean="0"/>
              <a:t> is based on protocols that can be expressed mathematically and proved correct</a:t>
            </a:r>
          </a:p>
          <a:p>
            <a:r>
              <a:rPr lang="en-US" dirty="0" smtClean="0"/>
              <a:t>Think of Isis</a:t>
            </a:r>
            <a:r>
              <a:rPr lang="en-US" baseline="30000" dirty="0" smtClean="0"/>
              <a:t>2</a:t>
            </a:r>
            <a:r>
              <a:rPr lang="en-US" dirty="0" smtClean="0"/>
              <a:t> as a collection of modules, each with rigorously stated properties</a:t>
            </a:r>
            <a:endParaRPr lang="en-US" dirty="0"/>
          </a:p>
        </p:txBody>
      </p:sp>
      <p:sp>
        <p:nvSpPr>
          <p:cNvPr id="4" name="Content Placeholder 3"/>
          <p:cNvSpPr>
            <a:spLocks noGrp="1"/>
          </p:cNvSpPr>
          <p:nvPr>
            <p:ph sz="quarter" idx="4"/>
          </p:nvPr>
        </p:nvSpPr>
        <p:spPr>
          <a:xfrm>
            <a:off x="4724400" y="2438400"/>
            <a:ext cx="4038600" cy="3581400"/>
          </a:xfrm>
          <a:solidFill>
            <a:srgbClr val="FFFF99"/>
          </a:solidFill>
          <a:ln>
            <a:solidFill>
              <a:schemeClr val="bg2">
                <a:lumMod val="25000"/>
              </a:schemeClr>
            </a:solidFill>
          </a:ln>
        </p:spPr>
        <p:txBody>
          <a:bodyPr>
            <a:normAutofit fontScale="85000" lnSpcReduction="10000"/>
          </a:bodyPr>
          <a:lstStyle/>
          <a:p>
            <a:r>
              <a:rPr lang="en-US" smtClean="0"/>
              <a:t>Isis</a:t>
            </a:r>
            <a:r>
              <a:rPr lang="en-US" baseline="30000" smtClean="0"/>
              <a:t>2</a:t>
            </a:r>
            <a:r>
              <a:rPr lang="en-US" smtClean="0"/>
              <a:t> implementation needs to be fast, lean, easy to use</a:t>
            </a:r>
          </a:p>
          <a:p>
            <a:r>
              <a:rPr lang="en-US" smtClean="0"/>
              <a:t>Developer must see it as easier to use Isis</a:t>
            </a:r>
            <a:r>
              <a:rPr lang="en-US" baseline="30000" smtClean="0"/>
              <a:t>2</a:t>
            </a:r>
            <a:r>
              <a:rPr lang="en-US" smtClean="0"/>
              <a:t> than to build from scratch</a:t>
            </a:r>
          </a:p>
          <a:p>
            <a:r>
              <a:rPr lang="en-US" smtClean="0"/>
              <a:t>Seek great performance under “cloudy conditions”</a:t>
            </a:r>
            <a:endParaRPr lang="en-US"/>
          </a:p>
          <a:p>
            <a:r>
              <a:rPr lang="en-US" smtClean="0"/>
              <a:t>Forced to anticipate many styles of use</a:t>
            </a:r>
          </a:p>
        </p:txBody>
      </p:sp>
      <p:sp>
        <p:nvSpPr>
          <p:cNvPr id="5" name="Text Placeholder 4"/>
          <p:cNvSpPr>
            <a:spLocks noGrp="1"/>
          </p:cNvSpPr>
          <p:nvPr>
            <p:ph type="body" sz="quarter" idx="1"/>
          </p:nvPr>
        </p:nvSpPr>
        <p:spPr>
          <a:xfrm>
            <a:off x="533400" y="1752600"/>
            <a:ext cx="4038600" cy="640080"/>
          </a:xfrm>
          <a:solidFill>
            <a:schemeClr val="accent2">
              <a:lumMod val="75000"/>
            </a:schemeClr>
          </a:solidFill>
        </p:spPr>
        <p:txBody>
          <a:bodyPr/>
          <a:lstStyle/>
          <a:p>
            <a:r>
              <a:rPr lang="en-US" smtClean="0"/>
              <a:t>Benefits of Using Formal model</a:t>
            </a:r>
            <a:endParaRPr lang="en-US"/>
          </a:p>
        </p:txBody>
      </p:sp>
      <p:sp>
        <p:nvSpPr>
          <p:cNvPr id="6" name="Text Placeholder 5"/>
          <p:cNvSpPr>
            <a:spLocks noGrp="1"/>
          </p:cNvSpPr>
          <p:nvPr>
            <p:ph type="body" sz="quarter" idx="3"/>
          </p:nvPr>
        </p:nvSpPr>
        <p:spPr>
          <a:xfrm>
            <a:off x="4724400" y="1752600"/>
            <a:ext cx="4038600" cy="640080"/>
          </a:xfrm>
          <a:solidFill>
            <a:schemeClr val="accent2">
              <a:lumMod val="75000"/>
            </a:schemeClr>
          </a:solidFill>
          <a:ln>
            <a:solidFill>
              <a:schemeClr val="tx1"/>
            </a:solidFill>
          </a:ln>
        </p:spPr>
        <p:txBody>
          <a:bodyPr>
            <a:normAutofit/>
          </a:bodyPr>
          <a:lstStyle/>
          <a:p>
            <a:r>
              <a:rPr lang="en-US" smtClean="0">
                <a:solidFill>
                  <a:schemeClr val="bg1"/>
                </a:solidFill>
              </a:rPr>
              <a:t>Importance of Sound Engineering</a:t>
            </a:r>
            <a:endParaRPr lang="en-US">
              <a:solidFill>
                <a:schemeClr val="bg1"/>
              </a:solidFill>
            </a:endParaRPr>
          </a:p>
        </p:txBody>
      </p:sp>
      <p:sp>
        <p:nvSpPr>
          <p:cNvPr id="8" name="Slide Number Placeholder 7"/>
          <p:cNvSpPr>
            <a:spLocks noGrp="1"/>
          </p:cNvSpPr>
          <p:nvPr>
            <p:ph type="sldNum" sz="quarter" idx="16"/>
          </p:nvPr>
        </p:nvSpPr>
        <p:spPr/>
        <p:txBody>
          <a:bodyPr>
            <a:normAutofit fontScale="85000" lnSpcReduction="20000"/>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6325412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dirty="0" smtClean="0"/>
              <a:t>Group g = new Group(“</a:t>
            </a:r>
            <a:r>
              <a:rPr lang="en-US" sz="2000" dirty="0" err="1" smtClean="0"/>
              <a:t>myGroup</a:t>
            </a:r>
            <a:r>
              <a:rPr lang="en-US" sz="2000" dirty="0" smtClean="0"/>
              <a:t>”);</a:t>
            </a:r>
          </a:p>
          <a:p>
            <a:pPr>
              <a:buNone/>
            </a:pPr>
            <a:r>
              <a:rPr lang="en-US" sz="2000" dirty="0" smtClean="0"/>
              <a:t>Dictionary&lt;</a:t>
            </a:r>
            <a:r>
              <a:rPr lang="en-US" sz="2000" dirty="0" err="1" smtClean="0"/>
              <a:t>string,double</a:t>
            </a:r>
            <a:r>
              <a:rPr lang="en-US" sz="2000" dirty="0" smtClean="0"/>
              <a:t>&gt; Values = new Dictionary&lt;</a:t>
            </a:r>
            <a:r>
              <a:rPr lang="en-US" sz="2000" dirty="0" err="1" smtClean="0"/>
              <a:t>string,double</a:t>
            </a:r>
            <a:r>
              <a:rPr lang="en-US" sz="2000" dirty="0" smtClean="0"/>
              <a:t>&gt;();</a:t>
            </a:r>
          </a:p>
          <a:p>
            <a:pPr>
              <a:buNone/>
            </a:pPr>
            <a:r>
              <a:rPr lang="en-US" sz="2000" dirty="0" err="1" smtClean="0"/>
              <a:t>g.ViewHandlers</a:t>
            </a:r>
            <a:r>
              <a:rPr lang="en-US" sz="2000" dirty="0" smtClean="0"/>
              <a:t> += delegate(View v) {</a:t>
            </a:r>
          </a:p>
          <a:p>
            <a:pPr lvl="1">
              <a:buNone/>
            </a:pPr>
            <a:r>
              <a:rPr lang="en-US" sz="1800" dirty="0" err="1" smtClean="0"/>
              <a:t>Console.Title</a:t>
            </a:r>
            <a:r>
              <a:rPr lang="en-US" sz="1800" dirty="0" smtClean="0"/>
              <a:t> = “</a:t>
            </a:r>
            <a:r>
              <a:rPr lang="en-US" sz="1800" dirty="0" err="1" smtClean="0"/>
              <a:t>myGroup</a:t>
            </a:r>
            <a:r>
              <a:rPr lang="en-US" sz="1800" dirty="0" smtClean="0"/>
              <a:t> members: “+</a:t>
            </a:r>
            <a:r>
              <a:rPr lang="en-US" sz="1800" dirty="0" err="1" smtClean="0"/>
              <a:t>v.members</a:t>
            </a:r>
            <a:r>
              <a:rPr lang="en-US" sz="1800" dirty="0" smtClean="0"/>
              <a:t>;</a:t>
            </a:r>
          </a:p>
          <a:p>
            <a:pPr>
              <a:buNone/>
            </a:pPr>
            <a:r>
              <a:rPr lang="en-US" sz="2000" dirty="0" smtClean="0"/>
              <a:t>};</a:t>
            </a:r>
          </a:p>
          <a:p>
            <a:pPr>
              <a:buNone/>
            </a:pPr>
            <a:r>
              <a:rPr lang="en-US" sz="2000" dirty="0" err="1" smtClean="0"/>
              <a:t>g.Handlers</a:t>
            </a:r>
            <a:r>
              <a:rPr lang="en-US" sz="2000" dirty="0" smtClean="0"/>
              <a:t>[UPDATE] += delegate(string s, double v) {</a:t>
            </a:r>
          </a:p>
          <a:p>
            <a:pPr>
              <a:buNone/>
            </a:pPr>
            <a:r>
              <a:rPr lang="en-US" sz="2000" dirty="0" smtClean="0"/>
              <a:t>       Values[s] = v;</a:t>
            </a:r>
          </a:p>
          <a:p>
            <a:pPr>
              <a:buNone/>
            </a:pPr>
            <a:r>
              <a:rPr lang="en-US" sz="2000" dirty="0" smtClean="0"/>
              <a:t>};</a:t>
            </a:r>
          </a:p>
          <a:p>
            <a:pPr>
              <a:buNone/>
            </a:pPr>
            <a:r>
              <a:rPr lang="en-US" sz="2000" dirty="0" err="1" smtClean="0"/>
              <a:t>g.Handlers</a:t>
            </a:r>
            <a:r>
              <a:rPr lang="en-US" sz="2000" dirty="0" smtClean="0"/>
              <a:t>[LOOKUP] += delegate(string s) {</a:t>
            </a:r>
          </a:p>
          <a:p>
            <a:pPr>
              <a:buNone/>
            </a:pPr>
            <a:r>
              <a:rPr lang="en-US" sz="2000" dirty="0" smtClean="0"/>
              <a:t>        </a:t>
            </a:r>
            <a:r>
              <a:rPr lang="en-US" sz="2000" dirty="0" err="1" smtClean="0"/>
              <a:t>g.Reply</a:t>
            </a:r>
            <a:r>
              <a:rPr lang="en-US" sz="2000" dirty="0" smtClean="0"/>
              <a:t>(Values[s]);</a:t>
            </a:r>
          </a:p>
          <a:p>
            <a:pPr>
              <a:buNone/>
            </a:pPr>
            <a:r>
              <a:rPr lang="en-US" sz="2000" dirty="0" smtClean="0"/>
              <a:t>};</a:t>
            </a:r>
          </a:p>
          <a:p>
            <a:pPr>
              <a:buNone/>
            </a:pPr>
            <a:r>
              <a:rPr lang="en-US" sz="2000" dirty="0" err="1" smtClean="0"/>
              <a:t>g.Join</a:t>
            </a:r>
            <a:r>
              <a:rPr lang="en-US" sz="2000" dirty="0" smtClean="0"/>
              <a:t>();</a:t>
            </a:r>
          </a:p>
          <a:p>
            <a:pPr>
              <a:buNone/>
            </a:pPr>
            <a:endParaRPr lang="en-US" sz="2000" dirty="0" smtClean="0"/>
          </a:p>
          <a:p>
            <a:pPr>
              <a:buNone/>
            </a:pPr>
            <a:r>
              <a:rPr lang="en-US" sz="2000" dirty="0" err="1" smtClean="0"/>
              <a:t>g.OrderedSend</a:t>
            </a:r>
            <a:r>
              <a:rPr lang="en-US" sz="2000" dirty="0" smtClean="0"/>
              <a:t>(UPDATE, “Harry”, 20.75);</a:t>
            </a:r>
          </a:p>
          <a:p>
            <a:pPr>
              <a:buNone/>
            </a:pPr>
            <a:endParaRPr lang="en-US" sz="2000" dirty="0" smtClean="0"/>
          </a:p>
          <a:p>
            <a:pPr>
              <a:buNone/>
            </a:pPr>
            <a:r>
              <a:rPr lang="en-US" sz="2000" dirty="0" smtClean="0"/>
              <a:t>List&lt;double&gt; </a:t>
            </a:r>
            <a:r>
              <a:rPr lang="en-US" sz="2000" dirty="0" err="1" smtClean="0"/>
              <a:t>resultlist</a:t>
            </a:r>
            <a:r>
              <a:rPr lang="en-US" sz="2000" dirty="0" smtClean="0"/>
              <a:t> = new List&lt;double&gt;();</a:t>
            </a:r>
          </a:p>
          <a:p>
            <a:pPr>
              <a:buNone/>
            </a:pPr>
            <a:r>
              <a:rPr lang="en-US" sz="2000" dirty="0" smtClean="0"/>
              <a:t>nr = </a:t>
            </a:r>
            <a:r>
              <a:rPr lang="en-US" sz="2000" dirty="0" err="1"/>
              <a:t>g.Query</a:t>
            </a:r>
            <a:r>
              <a:rPr lang="en-US" sz="2000" dirty="0"/>
              <a:t>(ALL, LOOKUP</a:t>
            </a:r>
            <a:r>
              <a:rPr lang="en-US" sz="2000" dirty="0" smtClean="0"/>
              <a:t>, “Harry”, EOL, </a:t>
            </a:r>
            <a:r>
              <a:rPr lang="en-US" sz="2000" dirty="0" err="1" smtClean="0"/>
              <a:t>resultlist</a:t>
            </a:r>
            <a:r>
              <a:rPr lang="en-US" sz="2000" dirty="0" smtClean="0"/>
              <a:t>);</a:t>
            </a:r>
            <a:endParaRPr lang="fr-BE" sz="2000" dirty="0"/>
          </a:p>
        </p:txBody>
      </p:sp>
      <p:sp>
        <p:nvSpPr>
          <p:cNvPr id="4" name="Content Placeholder 3"/>
          <p:cNvSpPr>
            <a:spLocks noGrp="1"/>
          </p:cNvSpPr>
          <p:nvPr>
            <p:ph sz="quarter" idx="2"/>
          </p:nvPr>
        </p:nvSpPr>
        <p:spPr>
          <a:xfrm>
            <a:off x="5791200" y="1676400"/>
            <a:ext cx="3200400" cy="4623816"/>
          </a:xfrm>
        </p:spPr>
        <p:txBody>
          <a:bodyPr>
            <a:noAutofit/>
          </a:bodyPr>
          <a:lstStyle/>
          <a:p>
            <a:r>
              <a:rPr lang="en-US" sz="1600" dirty="0" smtClean="0"/>
              <a:t>First sets up group</a:t>
            </a:r>
          </a:p>
          <a:p>
            <a:endParaRPr lang="en-US" sz="1600" dirty="0" smtClean="0"/>
          </a:p>
          <a:p>
            <a:r>
              <a:rPr lang="en-US" sz="1600" dirty="0" smtClean="0"/>
              <a:t>Join makes this entity a member.  State transfer isn’t shown</a:t>
            </a:r>
          </a:p>
          <a:p>
            <a:endParaRPr lang="en-US" sz="1600" dirty="0" smtClean="0"/>
          </a:p>
          <a:p>
            <a:r>
              <a:rPr lang="en-US" sz="1600" dirty="0" smtClean="0"/>
              <a:t>Then can multicast, query.  Runtime callbacks to the “delegates” as events arrive</a:t>
            </a:r>
          </a:p>
          <a:p>
            <a:endParaRPr lang="en-US" sz="1600" dirty="0" smtClean="0"/>
          </a:p>
          <a:p>
            <a:r>
              <a:rPr lang="en-US" sz="1600" dirty="0" smtClean="0"/>
              <a:t>Easy to request security (</a:t>
            </a:r>
            <a:r>
              <a:rPr lang="en-US" sz="1600" dirty="0" err="1" smtClean="0"/>
              <a:t>g.SetSecure</a:t>
            </a:r>
            <a:r>
              <a:rPr lang="en-US" sz="1600" dirty="0" smtClean="0"/>
              <a:t>), persistence</a:t>
            </a:r>
          </a:p>
          <a:p>
            <a:endParaRPr lang="en-US" sz="1600" dirty="0" smtClean="0"/>
          </a:p>
          <a:p>
            <a:r>
              <a:rPr lang="en-US" sz="1600" dirty="0" smtClean="0"/>
              <a:t>“Consistency” model dictates the </a:t>
            </a:r>
            <a:r>
              <a:rPr lang="en-US" sz="1600" smtClean="0"/>
              <a:t>ordering aseen </a:t>
            </a:r>
            <a:r>
              <a:rPr lang="en-US" sz="1600" dirty="0" smtClean="0"/>
              <a:t>for event </a:t>
            </a:r>
            <a:r>
              <a:rPr lang="en-US" sz="1600" dirty="0" err="1" smtClean="0"/>
              <a:t>upcalls</a:t>
            </a:r>
            <a:r>
              <a:rPr lang="en-US" sz="1600" dirty="0" smtClean="0"/>
              <a:t> and the assumptions user can make</a:t>
            </a:r>
            <a:endParaRPr lang="fr-BE" sz="1600" dirty="0"/>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41</a:t>
            </a:fld>
            <a:endParaRPr lang="en-US">
              <a:solidFill>
                <a:prstClr val="black">
                  <a:tint val="95000"/>
                </a:prstClr>
              </a:solidFill>
            </a:endParaRPr>
          </a:p>
        </p:txBody>
      </p:sp>
    </p:spTree>
    <p:extLst>
      <p:ext uri="{BB962C8B-B14F-4D97-AF65-F5344CB8AC3E}">
        <p14:creationId xmlns:p14="http://schemas.microsoft.com/office/powerpoint/2010/main" val="597632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b="1" dirty="0"/>
              <a:t>Group g = new Group(“</a:t>
            </a:r>
            <a:r>
              <a:rPr lang="en-US" sz="2000" b="1" dirty="0" err="1"/>
              <a:t>myGroup</a:t>
            </a:r>
            <a:r>
              <a:rPr lang="en-US" sz="2000" b="1" dirty="0"/>
              <a:t>”);</a:t>
            </a:r>
          </a:p>
          <a:p>
            <a:pPr>
              <a:buNone/>
            </a:pPr>
            <a:r>
              <a:rPr lang="en-US" sz="2000" b="1" dirty="0"/>
              <a:t>Dictionary&lt;</a:t>
            </a:r>
            <a:r>
              <a:rPr lang="en-US" sz="2000" b="1" dirty="0" err="1"/>
              <a:t>string,double</a:t>
            </a:r>
            <a:r>
              <a:rPr lang="en-US" sz="2000" b="1" dirty="0"/>
              <a:t>&gt; Values = new Dictionary&lt;</a:t>
            </a:r>
            <a:r>
              <a:rPr lang="en-US" sz="2000" b="1" dirty="0" err="1"/>
              <a:t>string,double</a:t>
            </a:r>
            <a:r>
              <a:rPr lang="en-US" sz="2000" b="1" dirty="0" smtClean="0"/>
              <a:t>&gt;();</a:t>
            </a:r>
          </a:p>
          <a:p>
            <a:pPr>
              <a:buNone/>
            </a:pPr>
            <a:r>
              <a:rPr lang="en-US" sz="2000" b="1" dirty="0" err="1" smtClean="0"/>
              <a:t>g.ViewHandlers</a:t>
            </a:r>
            <a:r>
              <a:rPr lang="en-US" sz="2000" b="1" dirty="0" smtClean="0"/>
              <a:t> += delegate(View v) {</a:t>
            </a:r>
          </a:p>
          <a:p>
            <a:pPr lvl="1">
              <a:buNone/>
            </a:pPr>
            <a:r>
              <a:rPr lang="en-US" sz="1800" b="1" dirty="0" err="1" smtClean="0"/>
              <a:t>Console.Title</a:t>
            </a:r>
            <a:r>
              <a:rPr lang="en-US" sz="1800" b="1" dirty="0" smtClean="0"/>
              <a:t> = “</a:t>
            </a:r>
            <a:r>
              <a:rPr lang="en-US" sz="1800" b="1" dirty="0" err="1" smtClean="0"/>
              <a:t>myGroup</a:t>
            </a:r>
            <a:r>
              <a:rPr lang="en-US" sz="1800" b="1" dirty="0" smtClean="0"/>
              <a:t> members: “+</a:t>
            </a:r>
            <a:r>
              <a:rPr lang="en-US" sz="1800" b="1" dirty="0" err="1" smtClean="0"/>
              <a:t>v.members</a:t>
            </a:r>
            <a:r>
              <a:rPr lang="en-US" sz="1800" b="1" dirty="0" smtClean="0"/>
              <a:t>;</a:t>
            </a:r>
          </a:p>
          <a:p>
            <a:pPr>
              <a:buNone/>
            </a:pPr>
            <a:r>
              <a:rPr lang="en-US" sz="2000" b="1" dirty="0" smtClean="0"/>
              <a:t>};</a:t>
            </a:r>
          </a:p>
          <a:p>
            <a:pPr>
              <a:buNone/>
            </a:pPr>
            <a:r>
              <a:rPr lang="en-US" sz="2000" b="1" dirty="0" err="1" smtClean="0"/>
              <a:t>g.Handlers</a:t>
            </a:r>
            <a:r>
              <a:rPr lang="en-US" sz="2000" b="1" dirty="0" smtClean="0"/>
              <a:t>[UPDATE] += delegate(string s, double v) {</a:t>
            </a:r>
          </a:p>
          <a:p>
            <a:pPr>
              <a:buNone/>
            </a:pPr>
            <a:r>
              <a:rPr lang="en-US" sz="2000" b="1" dirty="0" smtClean="0"/>
              <a:t>       Values[s] = v;</a:t>
            </a:r>
          </a:p>
          <a:p>
            <a:pPr>
              <a:buNone/>
            </a:pPr>
            <a:r>
              <a:rPr lang="en-US" sz="2000" b="1" dirty="0" smtClean="0"/>
              <a:t>};</a:t>
            </a:r>
          </a:p>
          <a:p>
            <a:pPr>
              <a:buNone/>
            </a:pPr>
            <a:r>
              <a:rPr lang="en-US" sz="2000" b="1" dirty="0" err="1" smtClean="0"/>
              <a:t>g.Handlers</a:t>
            </a:r>
            <a:r>
              <a:rPr lang="en-US" sz="2000" b="1" dirty="0" smtClean="0"/>
              <a:t>[LOOKUP] += delegate(string s) {</a:t>
            </a:r>
          </a:p>
          <a:p>
            <a:pPr>
              <a:buNone/>
            </a:pPr>
            <a:r>
              <a:rPr lang="en-US" sz="2000" b="1" dirty="0" smtClean="0"/>
              <a:t>        </a:t>
            </a:r>
            <a:r>
              <a:rPr lang="en-US" sz="2000" b="1" dirty="0" err="1" smtClean="0"/>
              <a:t>g.Reply</a:t>
            </a:r>
            <a:r>
              <a:rPr lang="en-US" sz="2000" b="1" dirty="0" smtClean="0"/>
              <a:t>(Values[s]);</a:t>
            </a:r>
          </a:p>
          <a:p>
            <a:pPr>
              <a:buNone/>
            </a:pPr>
            <a:r>
              <a:rPr lang="en-US" sz="2000" b="1" dirty="0" smtClean="0"/>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solidFill>
                <a:schemeClr val="bg1">
                  <a:lumMod val="50000"/>
                </a:schemeClr>
              </a:solidFill>
            </a:endParaRPr>
          </a:p>
          <a:p>
            <a:pPr>
              <a:buNone/>
            </a:pPr>
            <a:r>
              <a:rPr lang="en-US" sz="2000" dirty="0" err="1" smtClean="0">
                <a:solidFill>
                  <a:schemeClr val="bg1">
                    <a:lumMod val="50000"/>
                  </a:schemeClr>
                </a:solidFill>
              </a:rPr>
              <a:t>g.OrderedSend</a:t>
            </a:r>
            <a:r>
              <a:rPr lang="en-US" sz="2000" dirty="0" smtClean="0">
                <a:solidFill>
                  <a:schemeClr val="bg1">
                    <a:lumMod val="50000"/>
                  </a:schemeClr>
                </a:solidFill>
              </a:rPr>
              <a:t>(UPDATE, “Harry”, 20.75);</a:t>
            </a:r>
          </a:p>
          <a:p>
            <a:pPr>
              <a:buNone/>
            </a:pPr>
            <a:endParaRPr lang="en-US" sz="2000" dirty="0" smtClean="0">
              <a:solidFill>
                <a:schemeClr val="bg1">
                  <a:lumMod val="50000"/>
                </a:schemeClr>
              </a:solidFill>
            </a:endParaRPr>
          </a:p>
          <a:p>
            <a:pPr>
              <a:buNone/>
            </a:pPr>
            <a:r>
              <a:rPr lang="en-US" sz="2000" dirty="0">
                <a:solidFill>
                  <a:schemeClr val="bg1">
                    <a:lumMod val="50000"/>
                  </a:schemeClr>
                </a:solidFill>
              </a:rPr>
              <a:t>List&lt;double&gt; </a:t>
            </a:r>
            <a:r>
              <a:rPr lang="en-US" sz="2000" dirty="0" err="1">
                <a:solidFill>
                  <a:schemeClr val="bg1">
                    <a:lumMod val="50000"/>
                  </a:schemeClr>
                </a:solidFill>
              </a:rPr>
              <a:t>resultlist</a:t>
            </a:r>
            <a:r>
              <a:rPr lang="en-US" sz="2000" dirty="0">
                <a:solidFill>
                  <a:schemeClr val="bg1">
                    <a:lumMod val="50000"/>
                  </a:schemeClr>
                </a:solidFill>
              </a:rPr>
              <a:t> = new List&lt;double</a:t>
            </a:r>
            <a:r>
              <a:rPr lang="en-US" sz="2000" dirty="0" smtClean="0">
                <a:solidFill>
                  <a:schemeClr val="bg1">
                    <a:lumMod val="50000"/>
                  </a:schemeClr>
                </a:solidFill>
              </a:rPr>
              <a:t>&gt;();</a:t>
            </a:r>
          </a:p>
          <a:p>
            <a:pPr>
              <a:buNone/>
            </a:pPr>
            <a:r>
              <a:rPr lang="en-US" sz="2000" dirty="0" smtClean="0">
                <a:solidFill>
                  <a:schemeClr val="bg1">
                    <a:lumMod val="50000"/>
                  </a:schemeClr>
                </a:solidFill>
              </a:rPr>
              <a:t>nr = </a:t>
            </a:r>
            <a:r>
              <a:rPr lang="en-US" sz="2000" dirty="0" err="1">
                <a:solidFill>
                  <a:schemeClr val="bg1">
                    <a:lumMod val="50000"/>
                  </a:schemeClr>
                </a:solidFill>
              </a:rPr>
              <a:t>g.Query</a:t>
            </a:r>
            <a:r>
              <a:rPr lang="en-US" sz="2000" dirty="0">
                <a:solidFill>
                  <a:schemeClr val="bg1">
                    <a:lumMod val="50000"/>
                  </a:schemeClr>
                </a:solidFill>
              </a:rPr>
              <a:t>(ALL, LOOKUP</a:t>
            </a:r>
            <a:r>
              <a:rPr lang="en-US" sz="2000" dirty="0" smtClean="0">
                <a:solidFill>
                  <a:schemeClr val="bg1">
                    <a:lumMod val="50000"/>
                  </a:schemeClr>
                </a:solidFill>
              </a:rPr>
              <a:t>, “Harry”, EOL, </a:t>
            </a:r>
            <a:r>
              <a:rPr lang="en-US" sz="2000" dirty="0" err="1" smtClean="0">
                <a:solidFill>
                  <a:schemeClr val="bg1">
                    <a:lumMod val="50000"/>
                  </a:schemeClr>
                </a:solidFill>
              </a:rPr>
              <a:t>resultlist</a:t>
            </a:r>
            <a:r>
              <a:rPr lang="en-US" sz="2000" dirty="0" smtClean="0">
                <a:solidFill>
                  <a:schemeClr val="bg1">
                    <a:lumMod val="50000"/>
                  </a:schemeClr>
                </a:solidFill>
              </a:rPr>
              <a:t>);</a:t>
            </a:r>
            <a:endParaRPr lang="fr-BE" sz="2000" dirty="0">
              <a:solidFill>
                <a:schemeClr val="bg1">
                  <a:lumMod val="50000"/>
                </a:schemeClr>
              </a:solidFill>
            </a:endParaRPr>
          </a:p>
        </p:txBody>
      </p:sp>
      <p:sp>
        <p:nvSpPr>
          <p:cNvPr id="4" name="Content Placeholder 3"/>
          <p:cNvSpPr>
            <a:spLocks noGrp="1"/>
          </p:cNvSpPr>
          <p:nvPr>
            <p:ph sz="quarter" idx="2"/>
          </p:nvPr>
        </p:nvSpPr>
        <p:spPr>
          <a:xfrm>
            <a:off x="5791200" y="1676400"/>
            <a:ext cx="3200400" cy="4623816"/>
          </a:xfrm>
        </p:spPr>
        <p:txBody>
          <a:bodyPr>
            <a:noAutofit/>
          </a:bodyPr>
          <a:lstStyle/>
          <a:p>
            <a:r>
              <a:rPr lang="en-US" sz="1600" b="1" dirty="0" smtClean="0"/>
              <a:t>First sets up group</a:t>
            </a:r>
          </a:p>
          <a:p>
            <a:endParaRPr lang="en-US" sz="1600" dirty="0" smtClean="0"/>
          </a:p>
          <a:p>
            <a:r>
              <a:rPr lang="en-US" sz="1600" dirty="0" smtClean="0">
                <a:solidFill>
                  <a:schemeClr val="bg1">
                    <a:lumMod val="50000"/>
                  </a:schemeClr>
                </a:solidFill>
              </a:rPr>
              <a:t>Join makes this entity a member.  State transfer isn’t shown</a:t>
            </a:r>
          </a:p>
          <a:p>
            <a:endParaRPr lang="en-US" sz="1600" dirty="0" smtClean="0">
              <a:solidFill>
                <a:schemeClr val="bg1">
                  <a:lumMod val="50000"/>
                </a:schemeClr>
              </a:solidFill>
            </a:endParaRPr>
          </a:p>
          <a:p>
            <a:r>
              <a:rPr lang="en-US" sz="1600" dirty="0" smtClean="0">
                <a:solidFill>
                  <a:schemeClr val="bg1">
                    <a:lumMod val="50000"/>
                  </a:schemeClr>
                </a:solidFill>
              </a:rPr>
              <a:t>Then can multicast, query.  Runtime callbacks to the “delegates” as events arrive</a:t>
            </a:r>
          </a:p>
          <a:p>
            <a:endParaRPr lang="en-US" sz="1600" dirty="0" smtClean="0">
              <a:solidFill>
                <a:schemeClr val="bg1">
                  <a:lumMod val="50000"/>
                </a:schemeClr>
              </a:solidFill>
            </a:endParaRPr>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42</a:t>
            </a:fld>
            <a:endParaRPr lang="en-US">
              <a:solidFill>
                <a:prstClr val="black">
                  <a:tint val="95000"/>
                </a:prstClr>
              </a:solidFill>
            </a:endParaRPr>
          </a:p>
        </p:txBody>
      </p:sp>
    </p:spTree>
    <p:extLst>
      <p:ext uri="{BB962C8B-B14F-4D97-AF65-F5344CB8AC3E}">
        <p14:creationId xmlns:p14="http://schemas.microsoft.com/office/powerpoint/2010/main" val="1869435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dirty="0">
                <a:solidFill>
                  <a:schemeClr val="bg1">
                    <a:lumMod val="50000"/>
                  </a:schemeClr>
                </a:solidFill>
              </a:rPr>
              <a:t>Dictionary&lt;</a:t>
            </a:r>
            <a:r>
              <a:rPr lang="en-US" sz="2000" dirty="0" err="1">
                <a:solidFill>
                  <a:schemeClr val="bg1">
                    <a:lumMod val="50000"/>
                  </a:schemeClr>
                </a:solidFill>
              </a:rPr>
              <a:t>string,double</a:t>
            </a:r>
            <a:r>
              <a:rPr lang="en-US" sz="2000" dirty="0">
                <a:solidFill>
                  <a:schemeClr val="bg1">
                    <a:lumMod val="50000"/>
                  </a:schemeClr>
                </a:solidFill>
              </a:rPr>
              <a:t>&gt; Values = new Dictionary&lt;</a:t>
            </a:r>
            <a:r>
              <a:rPr lang="en-US" sz="2000" dirty="0" err="1">
                <a:solidFill>
                  <a:schemeClr val="bg1">
                    <a:lumMod val="50000"/>
                  </a:schemeClr>
                </a:solidFill>
              </a:rPr>
              <a:t>string,double</a:t>
            </a:r>
            <a:r>
              <a:rPr lang="en-US" sz="2000" dirty="0" smtClean="0">
                <a:solidFill>
                  <a:schemeClr val="bg1">
                    <a:lumMod val="50000"/>
                  </a:schemeClr>
                </a:solidFill>
              </a:rPr>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[UPDATE] += delegate(string s, double v) {</a:t>
            </a:r>
          </a:p>
          <a:p>
            <a:pPr>
              <a:buNone/>
            </a:pPr>
            <a:r>
              <a:rPr lang="en-US" sz="2000" dirty="0" smtClean="0">
                <a:solidFill>
                  <a:schemeClr val="bg1">
                    <a:lumMod val="50000"/>
                  </a:schemeClr>
                </a:solidFill>
              </a:rPr>
              <a:t>       Values[s] = v;</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[LOOKUP] += delegate(string s) {</a:t>
            </a:r>
          </a:p>
          <a:p>
            <a:pPr>
              <a:buNone/>
            </a:pPr>
            <a:r>
              <a:rPr lang="en-US" sz="2000" dirty="0" smtClean="0">
                <a:solidFill>
                  <a:schemeClr val="bg1">
                    <a:lumMod val="50000"/>
                  </a:schemeClr>
                </a:solidFill>
              </a:rPr>
              <a:t>        </a:t>
            </a:r>
            <a:r>
              <a:rPr lang="en-US" sz="2000" dirty="0" err="1" smtClean="0">
                <a:solidFill>
                  <a:schemeClr val="bg1">
                    <a:lumMod val="50000"/>
                  </a:schemeClr>
                </a:solidFill>
              </a:rPr>
              <a:t>g.Reply</a:t>
            </a:r>
            <a:r>
              <a:rPr lang="en-US" sz="2000" dirty="0" smtClean="0">
                <a:solidFill>
                  <a:schemeClr val="bg1">
                    <a:lumMod val="50000"/>
                  </a:schemeClr>
                </a:solidFill>
              </a:rPr>
              <a:t>(Values[s]);</a:t>
            </a:r>
          </a:p>
          <a:p>
            <a:pPr>
              <a:buNone/>
            </a:pPr>
            <a:r>
              <a:rPr lang="en-US" sz="2000" dirty="0" smtClean="0">
                <a:solidFill>
                  <a:schemeClr val="bg1">
                    <a:lumMod val="50000"/>
                  </a:schemeClr>
                </a:solidFill>
              </a:rPr>
              <a:t>};</a:t>
            </a:r>
          </a:p>
          <a:p>
            <a:pPr>
              <a:buNone/>
            </a:pPr>
            <a:r>
              <a:rPr lang="en-US" sz="2000" b="1" dirty="0" err="1" smtClean="0"/>
              <a:t>g.Join</a:t>
            </a:r>
            <a:r>
              <a:rPr lang="en-US" sz="2000" b="1" dirty="0" smtClean="0"/>
              <a:t>();</a:t>
            </a:r>
          </a:p>
          <a:p>
            <a:pPr>
              <a:buNone/>
            </a:pPr>
            <a:endParaRPr lang="en-US" sz="2000" dirty="0" smtClean="0"/>
          </a:p>
          <a:p>
            <a:pPr>
              <a:buNone/>
            </a:pPr>
            <a:r>
              <a:rPr lang="en-US" sz="2000" dirty="0" err="1" smtClean="0">
                <a:solidFill>
                  <a:schemeClr val="bg1">
                    <a:lumMod val="50000"/>
                  </a:schemeClr>
                </a:solidFill>
              </a:rPr>
              <a:t>g.OrderedSend</a:t>
            </a:r>
            <a:r>
              <a:rPr lang="en-US" sz="2000" dirty="0" smtClean="0">
                <a:solidFill>
                  <a:schemeClr val="bg1">
                    <a:lumMod val="50000"/>
                  </a:schemeClr>
                </a:solidFill>
              </a:rPr>
              <a:t>(UPDATE, “Harry”, 20.75);</a:t>
            </a:r>
          </a:p>
          <a:p>
            <a:pPr>
              <a:buNone/>
            </a:pPr>
            <a:endParaRPr lang="en-US" sz="2000" dirty="0" smtClean="0">
              <a:solidFill>
                <a:schemeClr val="bg1">
                  <a:lumMod val="50000"/>
                </a:schemeClr>
              </a:solidFill>
            </a:endParaRPr>
          </a:p>
          <a:p>
            <a:pPr>
              <a:buNone/>
            </a:pPr>
            <a:r>
              <a:rPr lang="en-US" sz="2000" dirty="0">
                <a:solidFill>
                  <a:schemeClr val="bg1">
                    <a:lumMod val="50000"/>
                  </a:schemeClr>
                </a:solidFill>
              </a:rPr>
              <a:t>List&lt;double&gt; </a:t>
            </a:r>
            <a:r>
              <a:rPr lang="en-US" sz="2000" dirty="0" err="1">
                <a:solidFill>
                  <a:schemeClr val="bg1">
                    <a:lumMod val="50000"/>
                  </a:schemeClr>
                </a:solidFill>
              </a:rPr>
              <a:t>resultlist</a:t>
            </a:r>
            <a:r>
              <a:rPr lang="en-US" sz="2000" dirty="0">
                <a:solidFill>
                  <a:schemeClr val="bg1">
                    <a:lumMod val="50000"/>
                  </a:schemeClr>
                </a:solidFill>
              </a:rPr>
              <a:t> = new List&lt;double</a:t>
            </a:r>
            <a:r>
              <a:rPr lang="en-US" sz="2000" dirty="0" smtClean="0">
                <a:solidFill>
                  <a:schemeClr val="bg1">
                    <a:lumMod val="50000"/>
                  </a:schemeClr>
                </a:solidFill>
              </a:rPr>
              <a:t>&gt;();</a:t>
            </a:r>
          </a:p>
          <a:p>
            <a:pPr>
              <a:buNone/>
            </a:pPr>
            <a:r>
              <a:rPr lang="en-US" sz="2000" dirty="0" smtClean="0">
                <a:solidFill>
                  <a:schemeClr val="bg1">
                    <a:lumMod val="50000"/>
                  </a:schemeClr>
                </a:solidFill>
              </a:rPr>
              <a:t>nr = </a:t>
            </a:r>
            <a:r>
              <a:rPr lang="en-US" sz="2000" dirty="0" err="1">
                <a:solidFill>
                  <a:schemeClr val="bg1">
                    <a:lumMod val="50000"/>
                  </a:schemeClr>
                </a:solidFill>
              </a:rPr>
              <a:t>g.Query</a:t>
            </a:r>
            <a:r>
              <a:rPr lang="en-US" sz="2000" dirty="0">
                <a:solidFill>
                  <a:schemeClr val="bg1">
                    <a:lumMod val="50000"/>
                  </a:schemeClr>
                </a:solidFill>
              </a:rPr>
              <a:t>(ALL, LOOKUP</a:t>
            </a:r>
            <a:r>
              <a:rPr lang="en-US" sz="2000" dirty="0" smtClean="0">
                <a:solidFill>
                  <a:schemeClr val="bg1">
                    <a:lumMod val="50000"/>
                  </a:schemeClr>
                </a:solidFill>
              </a:rPr>
              <a:t>, “Harry”, EOL, </a:t>
            </a:r>
            <a:r>
              <a:rPr lang="en-US" sz="2000" dirty="0" err="1" smtClean="0">
                <a:solidFill>
                  <a:schemeClr val="bg1">
                    <a:lumMod val="50000"/>
                  </a:schemeClr>
                </a:solidFill>
              </a:rPr>
              <a:t>resultlist</a:t>
            </a:r>
            <a:r>
              <a:rPr lang="en-US" sz="2000" dirty="0" smtClean="0">
                <a:solidFill>
                  <a:schemeClr val="bg1">
                    <a:lumMod val="50000"/>
                  </a:schemeClr>
                </a:solidFill>
              </a:rPr>
              <a:t>);</a:t>
            </a:r>
            <a:endParaRPr lang="fr-BE" sz="2000" dirty="0">
              <a:solidFill>
                <a:schemeClr val="bg1">
                  <a:lumMod val="50000"/>
                </a:schemeClr>
              </a:solidFill>
            </a:endParaRPr>
          </a:p>
        </p:txBody>
      </p:sp>
      <p:sp>
        <p:nvSpPr>
          <p:cNvPr id="4" name="Content Placeholder 3"/>
          <p:cNvSpPr>
            <a:spLocks noGrp="1"/>
          </p:cNvSpPr>
          <p:nvPr>
            <p:ph sz="quarter" idx="2"/>
          </p:nvPr>
        </p:nvSpPr>
        <p:spPr>
          <a:xfrm>
            <a:off x="5791200" y="1676400"/>
            <a:ext cx="3200400" cy="4623816"/>
          </a:xfrm>
        </p:spPr>
        <p:txBody>
          <a:bodyPr>
            <a:noAutofit/>
          </a:bodyPr>
          <a:lstStyle/>
          <a:p>
            <a:r>
              <a:rPr lang="en-US" sz="1600" dirty="0" smtClean="0">
                <a:solidFill>
                  <a:schemeClr val="bg1">
                    <a:lumMod val="50000"/>
                  </a:schemeClr>
                </a:solidFill>
              </a:rPr>
              <a:t>First sets up group</a:t>
            </a:r>
          </a:p>
          <a:p>
            <a:endParaRPr lang="en-US" sz="1600" dirty="0" smtClean="0"/>
          </a:p>
          <a:p>
            <a:r>
              <a:rPr lang="en-US" sz="1600" b="1" dirty="0" smtClean="0"/>
              <a:t>Join makes this entity a member.  State transfer isn’t shown</a:t>
            </a:r>
          </a:p>
          <a:p>
            <a:endParaRPr lang="en-US" sz="1600" dirty="0" smtClean="0"/>
          </a:p>
          <a:p>
            <a:r>
              <a:rPr lang="en-US" sz="1600" dirty="0" smtClean="0">
                <a:solidFill>
                  <a:schemeClr val="bg1">
                    <a:lumMod val="50000"/>
                  </a:schemeClr>
                </a:solidFill>
              </a:rPr>
              <a:t>Then can multicast, query.  Runtime callbacks to the “delegates” as events arrive</a:t>
            </a:r>
          </a:p>
          <a:p>
            <a:endParaRPr lang="en-US" sz="1600" dirty="0" smtClean="0">
              <a:solidFill>
                <a:schemeClr val="bg1">
                  <a:lumMod val="50000"/>
                </a:schemeClr>
              </a:solidFill>
            </a:endParaRPr>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43</a:t>
            </a:fld>
            <a:endParaRPr lang="en-US">
              <a:solidFill>
                <a:prstClr val="black">
                  <a:tint val="95000"/>
                </a:prstClr>
              </a:solidFill>
            </a:endParaRPr>
          </a:p>
        </p:txBody>
      </p:sp>
    </p:spTree>
    <p:extLst>
      <p:ext uri="{BB962C8B-B14F-4D97-AF65-F5344CB8AC3E}">
        <p14:creationId xmlns:p14="http://schemas.microsoft.com/office/powerpoint/2010/main" val="3677970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dirty="0">
                <a:solidFill>
                  <a:schemeClr val="bg1">
                    <a:lumMod val="50000"/>
                  </a:schemeClr>
                </a:solidFill>
              </a:rPr>
              <a:t>Dictionary&lt;</a:t>
            </a:r>
            <a:r>
              <a:rPr lang="en-US" sz="2000" dirty="0" err="1">
                <a:solidFill>
                  <a:schemeClr val="bg1">
                    <a:lumMod val="50000"/>
                  </a:schemeClr>
                </a:solidFill>
              </a:rPr>
              <a:t>string,double</a:t>
            </a:r>
            <a:r>
              <a:rPr lang="en-US" sz="2000" dirty="0">
                <a:solidFill>
                  <a:schemeClr val="bg1">
                    <a:lumMod val="50000"/>
                  </a:schemeClr>
                </a:solidFill>
              </a:rPr>
              <a:t>&gt; Values = new Dictionary&lt;</a:t>
            </a:r>
            <a:r>
              <a:rPr lang="en-US" sz="2000" dirty="0" err="1">
                <a:solidFill>
                  <a:schemeClr val="bg1">
                    <a:lumMod val="50000"/>
                  </a:schemeClr>
                </a:solidFill>
              </a:rPr>
              <a:t>string,double</a:t>
            </a:r>
            <a:r>
              <a:rPr lang="en-US" sz="2000" dirty="0" smtClean="0">
                <a:solidFill>
                  <a:schemeClr val="bg1">
                    <a:lumMod val="50000"/>
                  </a:schemeClr>
                </a:solidFill>
              </a:rPr>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[UPDATE] += delegate(string s, double v) {</a:t>
            </a:r>
          </a:p>
          <a:p>
            <a:pPr>
              <a:buNone/>
            </a:pPr>
            <a:r>
              <a:rPr lang="en-US" sz="2000" dirty="0" smtClean="0">
                <a:solidFill>
                  <a:schemeClr val="bg1">
                    <a:lumMod val="50000"/>
                  </a:schemeClr>
                </a:solidFill>
              </a:rPr>
              <a:t>       Values[s] = v;</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[LOOKUP] += delegate(string s) {</a:t>
            </a:r>
          </a:p>
          <a:p>
            <a:pPr>
              <a:buNone/>
            </a:pPr>
            <a:r>
              <a:rPr lang="en-US" sz="2000" dirty="0" smtClean="0">
                <a:solidFill>
                  <a:schemeClr val="bg1">
                    <a:lumMod val="50000"/>
                  </a:schemeClr>
                </a:solidFill>
              </a:rPr>
              <a:t>        </a:t>
            </a:r>
            <a:r>
              <a:rPr lang="en-US" sz="2000" dirty="0" err="1" smtClean="0">
                <a:solidFill>
                  <a:schemeClr val="bg1">
                    <a:lumMod val="50000"/>
                  </a:schemeClr>
                </a:solidFill>
              </a:rPr>
              <a:t>g.Reply</a:t>
            </a:r>
            <a:r>
              <a:rPr lang="en-US" sz="2000" dirty="0" smtClean="0">
                <a:solidFill>
                  <a:schemeClr val="bg1">
                    <a:lumMod val="50000"/>
                  </a:schemeClr>
                </a:solidFill>
              </a:rPr>
              <a:t>(Values[s]);</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p>
          <a:p>
            <a:pPr>
              <a:buNone/>
            </a:pPr>
            <a:r>
              <a:rPr lang="en-US" sz="2000" b="1" dirty="0" err="1" smtClean="0"/>
              <a:t>g.OrderedSend</a:t>
            </a:r>
            <a:r>
              <a:rPr lang="en-US" sz="2000" b="1" dirty="0" smtClean="0"/>
              <a:t>(UPDATE, “Harry”, 20.75);</a:t>
            </a:r>
          </a:p>
          <a:p>
            <a:pPr>
              <a:buNone/>
            </a:pPr>
            <a:endParaRPr lang="en-US" sz="2000" dirty="0" smtClean="0"/>
          </a:p>
          <a:p>
            <a:pPr>
              <a:buNone/>
            </a:pPr>
            <a:r>
              <a:rPr lang="en-US" sz="2000" dirty="0">
                <a:solidFill>
                  <a:schemeClr val="bg1">
                    <a:lumMod val="50000"/>
                  </a:schemeClr>
                </a:solidFill>
              </a:rPr>
              <a:t>List&lt;double&gt; </a:t>
            </a:r>
            <a:r>
              <a:rPr lang="en-US" sz="2000" dirty="0" err="1">
                <a:solidFill>
                  <a:schemeClr val="bg1">
                    <a:lumMod val="50000"/>
                  </a:schemeClr>
                </a:solidFill>
              </a:rPr>
              <a:t>resultlist</a:t>
            </a:r>
            <a:r>
              <a:rPr lang="en-US" sz="2000" dirty="0">
                <a:solidFill>
                  <a:schemeClr val="bg1">
                    <a:lumMod val="50000"/>
                  </a:schemeClr>
                </a:solidFill>
              </a:rPr>
              <a:t> = new List&lt;double</a:t>
            </a:r>
            <a:r>
              <a:rPr lang="en-US" sz="2000" dirty="0" smtClean="0">
                <a:solidFill>
                  <a:schemeClr val="bg1">
                    <a:lumMod val="50000"/>
                  </a:schemeClr>
                </a:solidFill>
              </a:rPr>
              <a:t>&gt;();</a:t>
            </a:r>
          </a:p>
          <a:p>
            <a:pPr>
              <a:buNone/>
            </a:pPr>
            <a:r>
              <a:rPr lang="en-US" sz="2000" dirty="0" smtClean="0">
                <a:solidFill>
                  <a:schemeClr val="bg1">
                    <a:lumMod val="50000"/>
                  </a:schemeClr>
                </a:solidFill>
              </a:rPr>
              <a:t>nr = </a:t>
            </a:r>
            <a:r>
              <a:rPr lang="en-US" sz="2000" dirty="0" err="1">
                <a:solidFill>
                  <a:schemeClr val="bg1">
                    <a:lumMod val="50000"/>
                  </a:schemeClr>
                </a:solidFill>
              </a:rPr>
              <a:t>g.Query</a:t>
            </a:r>
            <a:r>
              <a:rPr lang="en-US" sz="2000" dirty="0">
                <a:solidFill>
                  <a:schemeClr val="bg1">
                    <a:lumMod val="50000"/>
                  </a:schemeClr>
                </a:solidFill>
              </a:rPr>
              <a:t>(ALL, LOOKUP</a:t>
            </a:r>
            <a:r>
              <a:rPr lang="en-US" sz="2000" dirty="0" smtClean="0">
                <a:solidFill>
                  <a:schemeClr val="bg1">
                    <a:lumMod val="50000"/>
                  </a:schemeClr>
                </a:solidFill>
              </a:rPr>
              <a:t>, “Harry”, EOL, </a:t>
            </a:r>
            <a:r>
              <a:rPr lang="en-US" sz="2000" dirty="0" err="1" smtClean="0">
                <a:solidFill>
                  <a:schemeClr val="bg1">
                    <a:lumMod val="50000"/>
                  </a:schemeClr>
                </a:solidFill>
              </a:rPr>
              <a:t>resultlist</a:t>
            </a:r>
            <a:r>
              <a:rPr lang="en-US" sz="2000" dirty="0" smtClean="0">
                <a:solidFill>
                  <a:schemeClr val="bg1">
                    <a:lumMod val="50000"/>
                  </a:schemeClr>
                </a:solidFill>
              </a:rPr>
              <a:t>);</a:t>
            </a:r>
            <a:endParaRPr lang="fr-BE" sz="2000" dirty="0">
              <a:solidFill>
                <a:schemeClr val="bg1">
                  <a:lumMod val="50000"/>
                </a:schemeClr>
              </a:solidFill>
            </a:endParaRPr>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solidFill>
                  <a:schemeClr val="bg1">
                    <a:lumMod val="50000"/>
                  </a:schemeClr>
                </a:solidFill>
              </a:rPr>
              <a:t>First sets up group</a:t>
            </a:r>
          </a:p>
          <a:p>
            <a:endParaRPr lang="en-US" sz="1600" dirty="0" smtClean="0">
              <a:solidFill>
                <a:schemeClr val="bg1">
                  <a:lumMod val="50000"/>
                </a:schemeClr>
              </a:solidFill>
            </a:endParaRPr>
          </a:p>
          <a:p>
            <a:r>
              <a:rPr lang="en-US" sz="1600" dirty="0" smtClean="0">
                <a:solidFill>
                  <a:schemeClr val="bg1">
                    <a:lumMod val="50000"/>
                  </a:schemeClr>
                </a:solidFill>
              </a:rPr>
              <a:t>Join makes this entity a member.  State transfer isn’t shown</a:t>
            </a:r>
          </a:p>
          <a:p>
            <a:endParaRPr lang="en-US" sz="1600" dirty="0" smtClean="0"/>
          </a:p>
          <a:p>
            <a:r>
              <a:rPr lang="en-US" sz="1600" b="1" dirty="0" smtClean="0"/>
              <a:t>Then can multicast, query.  Runtime callbacks to the “delegates” as events arrive</a:t>
            </a:r>
          </a:p>
          <a:p>
            <a:endParaRPr lang="en-US" sz="1600" dirty="0" smtClean="0"/>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44</a:t>
            </a:fld>
            <a:endParaRPr lang="en-US">
              <a:solidFill>
                <a:prstClr val="black">
                  <a:tint val="95000"/>
                </a:prstClr>
              </a:solidFill>
            </a:endParaRPr>
          </a:p>
        </p:txBody>
      </p:sp>
    </p:spTree>
    <p:extLst>
      <p:ext uri="{BB962C8B-B14F-4D97-AF65-F5344CB8AC3E}">
        <p14:creationId xmlns:p14="http://schemas.microsoft.com/office/powerpoint/2010/main" val="1673780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b="1" dirty="0"/>
              <a:t>Dictionary&lt;</a:t>
            </a:r>
            <a:r>
              <a:rPr lang="en-US" sz="2000" b="1" dirty="0" err="1"/>
              <a:t>string,double</a:t>
            </a:r>
            <a:r>
              <a:rPr lang="en-US" sz="2000" b="1" dirty="0"/>
              <a:t>&gt; Values = new Dictionary&lt;</a:t>
            </a:r>
            <a:r>
              <a:rPr lang="en-US" sz="2000" b="1" dirty="0" err="1"/>
              <a:t>string,double</a:t>
            </a:r>
            <a:r>
              <a:rPr lang="en-US" sz="2000" b="1" dirty="0" smtClean="0"/>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smtClean="0">
                <a:solidFill>
                  <a:schemeClr val="bg1">
                    <a:lumMod val="50000"/>
                  </a:schemeClr>
                </a:solidFill>
              </a:rPr>
              <a:t>};</a:t>
            </a:r>
          </a:p>
          <a:p>
            <a:pPr>
              <a:buNone/>
            </a:pPr>
            <a:r>
              <a:rPr lang="en-US" sz="2000" b="1" dirty="0" err="1" smtClean="0"/>
              <a:t>g.Handlers</a:t>
            </a:r>
            <a:r>
              <a:rPr lang="en-US" sz="2000" b="1" dirty="0" smtClean="0"/>
              <a:t>[UPDATE] += delegate(string s, double v) {</a:t>
            </a:r>
          </a:p>
          <a:p>
            <a:pPr>
              <a:buNone/>
            </a:pPr>
            <a:r>
              <a:rPr lang="en-US" sz="2000" b="1" dirty="0" smtClean="0"/>
              <a:t>       Values[s] = v;</a:t>
            </a:r>
          </a:p>
          <a:p>
            <a:pPr>
              <a:buNone/>
            </a:pPr>
            <a:r>
              <a:rPr lang="en-US" sz="2000" b="1" dirty="0" smtClean="0"/>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[LOOKUP] += delegate(string s) {</a:t>
            </a:r>
          </a:p>
          <a:p>
            <a:pPr>
              <a:buNone/>
            </a:pPr>
            <a:r>
              <a:rPr lang="en-US" sz="2000" dirty="0" smtClean="0">
                <a:solidFill>
                  <a:schemeClr val="bg1">
                    <a:lumMod val="50000"/>
                  </a:schemeClr>
                </a:solidFill>
              </a:rPr>
              <a:t>        </a:t>
            </a:r>
            <a:r>
              <a:rPr lang="en-US" sz="2000" dirty="0" err="1" smtClean="0">
                <a:solidFill>
                  <a:schemeClr val="bg1">
                    <a:lumMod val="50000"/>
                  </a:schemeClr>
                </a:solidFill>
              </a:rPr>
              <a:t>g.Reply</a:t>
            </a:r>
            <a:r>
              <a:rPr lang="en-US" sz="2000" dirty="0" smtClean="0">
                <a:solidFill>
                  <a:schemeClr val="bg1">
                    <a:lumMod val="50000"/>
                  </a:schemeClr>
                </a:solidFill>
              </a:rPr>
              <a:t>(Values[s]);</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p>
          <a:p>
            <a:pPr>
              <a:buNone/>
            </a:pPr>
            <a:r>
              <a:rPr lang="en-US" sz="2000" b="1" dirty="0" err="1" smtClean="0"/>
              <a:t>g.OrderedSend</a:t>
            </a:r>
            <a:r>
              <a:rPr lang="en-US" sz="2000" b="1" dirty="0" smtClean="0"/>
              <a:t>(UPDATE, “Harry”, 20.75);</a:t>
            </a:r>
          </a:p>
          <a:p>
            <a:pPr>
              <a:buNone/>
            </a:pPr>
            <a:endParaRPr lang="en-US" sz="2000" dirty="0" smtClean="0"/>
          </a:p>
          <a:p>
            <a:pPr>
              <a:buNone/>
            </a:pPr>
            <a:r>
              <a:rPr lang="en-US" sz="2000" dirty="0">
                <a:solidFill>
                  <a:schemeClr val="bg1">
                    <a:lumMod val="50000"/>
                  </a:schemeClr>
                </a:solidFill>
              </a:rPr>
              <a:t>List&lt;double&gt; </a:t>
            </a:r>
            <a:r>
              <a:rPr lang="en-US" sz="2000" dirty="0" err="1">
                <a:solidFill>
                  <a:schemeClr val="bg1">
                    <a:lumMod val="50000"/>
                  </a:schemeClr>
                </a:solidFill>
              </a:rPr>
              <a:t>resultlist</a:t>
            </a:r>
            <a:r>
              <a:rPr lang="en-US" sz="2000" dirty="0">
                <a:solidFill>
                  <a:schemeClr val="bg1">
                    <a:lumMod val="50000"/>
                  </a:schemeClr>
                </a:solidFill>
              </a:rPr>
              <a:t> = new List&lt;double</a:t>
            </a:r>
            <a:r>
              <a:rPr lang="en-US" sz="2000" dirty="0" smtClean="0">
                <a:solidFill>
                  <a:schemeClr val="bg1">
                    <a:lumMod val="50000"/>
                  </a:schemeClr>
                </a:solidFill>
              </a:rPr>
              <a:t>&gt;();</a:t>
            </a:r>
          </a:p>
          <a:p>
            <a:pPr>
              <a:buNone/>
            </a:pPr>
            <a:r>
              <a:rPr lang="en-US" sz="2000" dirty="0" smtClean="0">
                <a:solidFill>
                  <a:schemeClr val="bg1">
                    <a:lumMod val="50000"/>
                  </a:schemeClr>
                </a:solidFill>
              </a:rPr>
              <a:t>nr = </a:t>
            </a:r>
            <a:r>
              <a:rPr lang="en-US" sz="2000" dirty="0" err="1">
                <a:solidFill>
                  <a:schemeClr val="bg1">
                    <a:lumMod val="50000"/>
                  </a:schemeClr>
                </a:solidFill>
              </a:rPr>
              <a:t>g.Query</a:t>
            </a:r>
            <a:r>
              <a:rPr lang="en-US" sz="2000" dirty="0">
                <a:solidFill>
                  <a:schemeClr val="bg1">
                    <a:lumMod val="50000"/>
                  </a:schemeClr>
                </a:solidFill>
              </a:rPr>
              <a:t>(ALL, LOOKUP</a:t>
            </a:r>
            <a:r>
              <a:rPr lang="en-US" sz="2000" dirty="0" smtClean="0">
                <a:solidFill>
                  <a:schemeClr val="bg1">
                    <a:lumMod val="50000"/>
                  </a:schemeClr>
                </a:solidFill>
              </a:rPr>
              <a:t>, “Harry”, EOL, </a:t>
            </a:r>
            <a:r>
              <a:rPr lang="en-US" sz="2000" dirty="0" err="1" smtClean="0">
                <a:solidFill>
                  <a:schemeClr val="bg1">
                    <a:lumMod val="50000"/>
                  </a:schemeClr>
                </a:solidFill>
              </a:rPr>
              <a:t>resultlist</a:t>
            </a:r>
            <a:r>
              <a:rPr lang="en-US" sz="2000" dirty="0" smtClean="0">
                <a:solidFill>
                  <a:schemeClr val="bg1">
                    <a:lumMod val="50000"/>
                  </a:schemeClr>
                </a:solidFill>
              </a:rPr>
              <a:t>);</a:t>
            </a:r>
            <a:endParaRPr lang="fr-BE" sz="2000" dirty="0">
              <a:solidFill>
                <a:schemeClr val="bg1">
                  <a:lumMod val="50000"/>
                </a:schemeClr>
              </a:solidFill>
            </a:endParaRPr>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solidFill>
                  <a:schemeClr val="bg1">
                    <a:lumMod val="50000"/>
                  </a:schemeClr>
                </a:solidFill>
              </a:rPr>
              <a:t>First sets up group</a:t>
            </a:r>
          </a:p>
          <a:p>
            <a:endParaRPr lang="en-US" sz="1600" dirty="0" smtClean="0">
              <a:solidFill>
                <a:schemeClr val="bg1">
                  <a:lumMod val="50000"/>
                </a:schemeClr>
              </a:solidFill>
            </a:endParaRPr>
          </a:p>
          <a:p>
            <a:r>
              <a:rPr lang="en-US" sz="1600" dirty="0" smtClean="0">
                <a:solidFill>
                  <a:schemeClr val="bg1">
                    <a:lumMod val="50000"/>
                  </a:schemeClr>
                </a:solidFill>
              </a:rPr>
              <a:t>Join makes this entity a member.  State transfer isn’t shown</a:t>
            </a:r>
          </a:p>
          <a:p>
            <a:endParaRPr lang="en-US" sz="1600" dirty="0" smtClean="0"/>
          </a:p>
          <a:p>
            <a:r>
              <a:rPr lang="en-US" sz="1600" b="1" dirty="0" smtClean="0"/>
              <a:t>Then can multicast, query.  Runtime callbacks to the “delegates” as events arrive</a:t>
            </a:r>
          </a:p>
          <a:p>
            <a:endParaRPr lang="en-US" sz="1600" dirty="0" smtClean="0"/>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45</a:t>
            </a:fld>
            <a:endParaRPr lang="en-US">
              <a:solidFill>
                <a:prstClr val="black">
                  <a:tint val="95000"/>
                </a:prstClr>
              </a:solidFill>
            </a:endParaRPr>
          </a:p>
        </p:txBody>
      </p:sp>
      <p:sp>
        <p:nvSpPr>
          <p:cNvPr id="6" name="Freeform 5"/>
          <p:cNvSpPr/>
          <p:nvPr/>
        </p:nvSpPr>
        <p:spPr>
          <a:xfrm>
            <a:off x="3711498" y="3271024"/>
            <a:ext cx="2184178" cy="1984917"/>
          </a:xfrm>
          <a:custGeom>
            <a:avLst/>
            <a:gdLst>
              <a:gd name="connsiteX0" fmla="*/ 0 w 2184178"/>
              <a:gd name="connsiteY0" fmla="*/ 1984917 h 1984917"/>
              <a:gd name="connsiteX1" fmla="*/ 2178204 w 2184178"/>
              <a:gd name="connsiteY1" fmla="*/ 765717 h 1984917"/>
              <a:gd name="connsiteX2" fmla="*/ 520390 w 2184178"/>
              <a:gd name="connsiteY2" fmla="*/ 0 h 1984917"/>
            </a:gdLst>
            <a:ahLst/>
            <a:cxnLst>
              <a:cxn ang="0">
                <a:pos x="connsiteX0" y="connsiteY0"/>
              </a:cxn>
              <a:cxn ang="0">
                <a:pos x="connsiteX1" y="connsiteY1"/>
              </a:cxn>
              <a:cxn ang="0">
                <a:pos x="connsiteX2" y="connsiteY2"/>
              </a:cxn>
            </a:cxnLst>
            <a:rect l="l" t="t" r="r" b="b"/>
            <a:pathLst>
              <a:path w="2184178" h="1984917">
                <a:moveTo>
                  <a:pt x="0" y="1984917"/>
                </a:moveTo>
                <a:cubicBezTo>
                  <a:pt x="1045736" y="1540726"/>
                  <a:pt x="2091472" y="1096536"/>
                  <a:pt x="2178204" y="765717"/>
                </a:cubicBezTo>
                <a:cubicBezTo>
                  <a:pt x="2264936" y="434898"/>
                  <a:pt x="1392663" y="217449"/>
                  <a:pt x="52039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0"/>
          </p:cNvCxnSpPr>
          <p:nvPr/>
        </p:nvCxnSpPr>
        <p:spPr>
          <a:xfrm flipV="1">
            <a:off x="3711498" y="4876800"/>
            <a:ext cx="2155902" cy="37914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11498" y="5029201"/>
            <a:ext cx="2308302" cy="22674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11498" y="5142571"/>
            <a:ext cx="2232102" cy="11337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91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71600" y="2743200"/>
            <a:ext cx="7123113" cy="3581400"/>
          </a:xfrm>
        </p:spPr>
        <p:txBody>
          <a:bodyPr>
            <a:normAutofit lnSpcReduction="10000"/>
          </a:bodyPr>
          <a:lstStyle/>
          <a:p>
            <a:r>
              <a:rPr lang="en-US" dirty="0" smtClean="0"/>
              <a:t>Each replica is a completely standard program with its own private, local variables.  </a:t>
            </a:r>
            <a:r>
              <a:rPr lang="en-US" dirty="0" smtClean="0">
                <a:solidFill>
                  <a:srgbClr val="C00000"/>
                </a:solidFill>
              </a:rPr>
              <a:t>Nothing is “physically shared”!</a:t>
            </a:r>
          </a:p>
          <a:p>
            <a:r>
              <a:rPr lang="en-US" dirty="0" smtClean="0"/>
              <a:t>So in particular, the variable “Values” is local: each program has its own copy of this variable</a:t>
            </a:r>
          </a:p>
          <a:p>
            <a:r>
              <a:rPr lang="en-US" dirty="0" smtClean="0"/>
              <a:t>The different copies get the same messages, in the same order.  This allows them to apply the same updates.</a:t>
            </a:r>
            <a:endParaRPr lang="en-US" dirty="0"/>
          </a:p>
        </p:txBody>
      </p:sp>
      <p:sp>
        <p:nvSpPr>
          <p:cNvPr id="6" name="Title 5"/>
          <p:cNvSpPr>
            <a:spLocks noGrp="1"/>
          </p:cNvSpPr>
          <p:nvPr>
            <p:ph type="title"/>
          </p:nvPr>
        </p:nvSpPr>
        <p:spPr/>
        <p:txBody>
          <a:bodyPr/>
          <a:lstStyle/>
          <a:p>
            <a:r>
              <a:rPr lang="en-US" b="1" u="sng" dirty="0"/>
              <a:t>Key Concept: </a:t>
            </a:r>
            <a:r>
              <a:rPr lang="en-US" dirty="0" smtClean="0"/>
              <a:t>Local Data</a:t>
            </a:r>
            <a:endParaRPr lang="en-US" dirty="0"/>
          </a:p>
        </p:txBody>
      </p:sp>
      <p:sp>
        <p:nvSpPr>
          <p:cNvPr id="5" name="Slide Number Placeholder 4"/>
          <p:cNvSpPr>
            <a:spLocks noGrp="1"/>
          </p:cNvSpPr>
          <p:nvPr>
            <p:ph type="sldNum" sz="quarter" idx="11"/>
          </p:nvPr>
        </p:nvSpPr>
        <p:spPr/>
        <p:txBody>
          <a:bodyPr>
            <a:normAutofit/>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1411991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 Dictionary Generic Type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47</a:t>
            </a:fld>
            <a:endParaRPr lang="en-US"/>
          </a:p>
        </p:txBody>
      </p:sp>
      <p:sp>
        <p:nvSpPr>
          <p:cNvPr id="6" name="Content Placeholder 5"/>
          <p:cNvSpPr>
            <a:spLocks noGrp="1"/>
          </p:cNvSpPr>
          <p:nvPr>
            <p:ph sz="quarter" idx="1"/>
          </p:nvPr>
        </p:nvSpPr>
        <p:spPr/>
        <p:txBody>
          <a:bodyPr>
            <a:normAutofit lnSpcReduction="10000"/>
          </a:bodyPr>
          <a:lstStyle/>
          <a:p>
            <a:r>
              <a:rPr lang="en-US" dirty="0" smtClean="0"/>
              <a:t>C# supports </a:t>
            </a:r>
            <a:r>
              <a:rPr lang="en-US" i="1" dirty="0" smtClean="0"/>
              <a:t>generic types</a:t>
            </a:r>
          </a:p>
          <a:p>
            <a:pPr lvl="1"/>
            <a:r>
              <a:rPr lang="en-US" dirty="0" smtClean="0"/>
              <a:t>Objects in which some other type is a parameter:</a:t>
            </a:r>
          </a:p>
          <a:p>
            <a:pPr lvl="1"/>
            <a:endParaRPr lang="en-US" dirty="0" smtClean="0"/>
          </a:p>
          <a:p>
            <a:pPr marL="0" indent="0">
              <a:buNone/>
            </a:pPr>
            <a:r>
              <a:rPr lang="en-US" sz="2000" b="1" dirty="0">
                <a:solidFill>
                  <a:srgbClr val="C00000"/>
                </a:solidFill>
              </a:rPr>
              <a:t>Dictionary&lt;</a:t>
            </a:r>
            <a:r>
              <a:rPr lang="en-US" sz="2000" b="1" dirty="0" err="1">
                <a:solidFill>
                  <a:srgbClr val="C00000"/>
                </a:solidFill>
              </a:rPr>
              <a:t>string,double</a:t>
            </a:r>
            <a:r>
              <a:rPr lang="en-US" sz="2000" b="1" dirty="0">
                <a:solidFill>
                  <a:srgbClr val="C00000"/>
                </a:solidFill>
              </a:rPr>
              <a:t>&gt; Values = new Dictionary&lt;</a:t>
            </a:r>
            <a:r>
              <a:rPr lang="en-US" sz="2000" b="1" dirty="0" err="1">
                <a:solidFill>
                  <a:srgbClr val="C00000"/>
                </a:solidFill>
              </a:rPr>
              <a:t>string,double</a:t>
            </a:r>
            <a:r>
              <a:rPr lang="en-US" sz="2000" b="1" dirty="0" smtClean="0">
                <a:solidFill>
                  <a:srgbClr val="C00000"/>
                </a:solidFill>
              </a:rPr>
              <a:t>&gt;();</a:t>
            </a:r>
          </a:p>
          <a:p>
            <a:pPr marL="0" indent="0">
              <a:buNone/>
            </a:pPr>
            <a:endParaRPr lang="en-US" sz="2000" b="1" dirty="0"/>
          </a:p>
          <a:p>
            <a:r>
              <a:rPr lang="en-US" dirty="0" smtClean="0"/>
              <a:t>A C# Dictionary maps a key to a value.  This Dictionary maps strings to doubles.</a:t>
            </a:r>
          </a:p>
          <a:p>
            <a:endParaRPr lang="en-US" dirty="0"/>
          </a:p>
          <a:p>
            <a:r>
              <a:rPr lang="en-US" dirty="0" smtClean="0"/>
              <a:t>The variable name is Values.  Each program has its own private copy.</a:t>
            </a:r>
            <a:endParaRPr lang="en-US" dirty="0"/>
          </a:p>
        </p:txBody>
      </p:sp>
    </p:spTree>
    <p:extLst>
      <p:ext uri="{BB962C8B-B14F-4D97-AF65-F5344CB8AC3E}">
        <p14:creationId xmlns:p14="http://schemas.microsoft.com/office/powerpoint/2010/main" val="38132695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700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b="1" dirty="0"/>
              <a:t>Dictionary&lt;</a:t>
            </a:r>
            <a:r>
              <a:rPr lang="en-US" sz="2000" b="1" dirty="0" err="1"/>
              <a:t>string,double</a:t>
            </a:r>
            <a:r>
              <a:rPr lang="en-US" sz="2000" b="1" dirty="0"/>
              <a:t>&gt; Values = new Dictionary&lt;</a:t>
            </a:r>
            <a:r>
              <a:rPr lang="en-US" sz="2000" b="1" dirty="0" err="1"/>
              <a:t>string,double</a:t>
            </a:r>
            <a:r>
              <a:rPr lang="en-US" sz="2000" b="1" dirty="0" smtClean="0"/>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smtClean="0">
                <a:solidFill>
                  <a:schemeClr val="bg1">
                    <a:lumMod val="50000"/>
                  </a:schemeClr>
                </a:solidFill>
              </a:rPr>
              <a:t>};</a:t>
            </a:r>
          </a:p>
          <a:p>
            <a:pPr>
              <a:buNone/>
            </a:pPr>
            <a:r>
              <a:rPr lang="en-US" sz="2000" b="1" dirty="0" err="1" smtClean="0"/>
              <a:t>g.Handlers</a:t>
            </a:r>
            <a:r>
              <a:rPr lang="en-US" sz="2000" b="1" dirty="0" smtClean="0"/>
              <a:t>[UPDATE] += delegate(string s, double v) {</a:t>
            </a:r>
          </a:p>
          <a:p>
            <a:pPr>
              <a:buNone/>
            </a:pPr>
            <a:r>
              <a:rPr lang="en-US" sz="2000" b="1" dirty="0" smtClean="0"/>
              <a:t>       Values[s] = v;</a:t>
            </a:r>
          </a:p>
          <a:p>
            <a:pPr>
              <a:buNone/>
            </a:pPr>
            <a:r>
              <a:rPr lang="en-US" sz="2000" b="1" dirty="0" smtClean="0"/>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[LOOKUP] += delegate(string s) {</a:t>
            </a:r>
          </a:p>
          <a:p>
            <a:pPr>
              <a:buNone/>
            </a:pPr>
            <a:r>
              <a:rPr lang="en-US" sz="2000" dirty="0" smtClean="0">
                <a:solidFill>
                  <a:schemeClr val="bg1">
                    <a:lumMod val="50000"/>
                  </a:schemeClr>
                </a:solidFill>
              </a:rPr>
              <a:t>        </a:t>
            </a:r>
            <a:r>
              <a:rPr lang="en-US" sz="2000" dirty="0" err="1" smtClean="0">
                <a:solidFill>
                  <a:schemeClr val="bg1">
                    <a:lumMod val="50000"/>
                  </a:schemeClr>
                </a:solidFill>
              </a:rPr>
              <a:t>g.Reply</a:t>
            </a:r>
            <a:r>
              <a:rPr lang="en-US" sz="2000" dirty="0" smtClean="0">
                <a:solidFill>
                  <a:schemeClr val="bg1">
                    <a:lumMod val="50000"/>
                  </a:schemeClr>
                </a:solidFill>
              </a:rPr>
              <a:t>(Values[s]);</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p>
          <a:p>
            <a:pPr>
              <a:buNone/>
            </a:pPr>
            <a:r>
              <a:rPr lang="en-US" sz="2000" b="1" dirty="0" err="1" smtClean="0"/>
              <a:t>g.OrderedSend</a:t>
            </a:r>
            <a:r>
              <a:rPr lang="en-US" sz="2000" b="1" dirty="0" smtClean="0"/>
              <a:t>(UPDATE, “Harry”, 20.75);</a:t>
            </a:r>
          </a:p>
          <a:p>
            <a:pPr>
              <a:buNone/>
            </a:pPr>
            <a:endParaRPr lang="en-US" sz="2000" dirty="0" smtClean="0"/>
          </a:p>
          <a:p>
            <a:pPr>
              <a:buNone/>
            </a:pPr>
            <a:r>
              <a:rPr lang="en-US" sz="2000" dirty="0">
                <a:solidFill>
                  <a:schemeClr val="bg1">
                    <a:lumMod val="50000"/>
                  </a:schemeClr>
                </a:solidFill>
              </a:rPr>
              <a:t>List&lt;double&gt; </a:t>
            </a:r>
            <a:r>
              <a:rPr lang="en-US" sz="2000" dirty="0" err="1">
                <a:solidFill>
                  <a:schemeClr val="bg1">
                    <a:lumMod val="50000"/>
                  </a:schemeClr>
                </a:solidFill>
              </a:rPr>
              <a:t>resultlist</a:t>
            </a:r>
            <a:r>
              <a:rPr lang="en-US" sz="2000" dirty="0">
                <a:solidFill>
                  <a:schemeClr val="bg1">
                    <a:lumMod val="50000"/>
                  </a:schemeClr>
                </a:solidFill>
              </a:rPr>
              <a:t> = new List&lt;double</a:t>
            </a:r>
            <a:r>
              <a:rPr lang="en-US" sz="2000" dirty="0" smtClean="0">
                <a:solidFill>
                  <a:schemeClr val="bg1">
                    <a:lumMod val="50000"/>
                  </a:schemeClr>
                </a:solidFill>
              </a:rPr>
              <a:t>&gt;();</a:t>
            </a:r>
          </a:p>
          <a:p>
            <a:pPr>
              <a:buNone/>
            </a:pPr>
            <a:r>
              <a:rPr lang="en-US" sz="2000" dirty="0" smtClean="0">
                <a:solidFill>
                  <a:schemeClr val="bg1">
                    <a:lumMod val="50000"/>
                  </a:schemeClr>
                </a:solidFill>
              </a:rPr>
              <a:t>nr = </a:t>
            </a:r>
            <a:r>
              <a:rPr lang="en-US" sz="2000" dirty="0" err="1">
                <a:solidFill>
                  <a:schemeClr val="bg1">
                    <a:lumMod val="50000"/>
                  </a:schemeClr>
                </a:solidFill>
              </a:rPr>
              <a:t>g.Query</a:t>
            </a:r>
            <a:r>
              <a:rPr lang="en-US" sz="2000" dirty="0">
                <a:solidFill>
                  <a:schemeClr val="bg1">
                    <a:lumMod val="50000"/>
                  </a:schemeClr>
                </a:solidFill>
              </a:rPr>
              <a:t>(ALL, LOOKUP</a:t>
            </a:r>
            <a:r>
              <a:rPr lang="en-US" sz="2000" dirty="0" smtClean="0">
                <a:solidFill>
                  <a:schemeClr val="bg1">
                    <a:lumMod val="50000"/>
                  </a:schemeClr>
                </a:solidFill>
              </a:rPr>
              <a:t>, “Harry”, EOL, </a:t>
            </a:r>
            <a:r>
              <a:rPr lang="en-US" sz="2000" dirty="0" err="1" smtClean="0">
                <a:solidFill>
                  <a:schemeClr val="bg1">
                    <a:lumMod val="50000"/>
                  </a:schemeClr>
                </a:solidFill>
              </a:rPr>
              <a:t>resultlist</a:t>
            </a:r>
            <a:r>
              <a:rPr lang="en-US" sz="2000" dirty="0" smtClean="0">
                <a:solidFill>
                  <a:schemeClr val="bg1">
                    <a:lumMod val="50000"/>
                  </a:schemeClr>
                </a:solidFill>
              </a:rPr>
              <a:t>);</a:t>
            </a:r>
            <a:endParaRPr lang="fr-BE" sz="2000" dirty="0">
              <a:solidFill>
                <a:schemeClr val="bg1">
                  <a:lumMod val="50000"/>
                </a:schemeClr>
              </a:solidFill>
            </a:endParaRPr>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solidFill>
                  <a:schemeClr val="bg1">
                    <a:lumMod val="50000"/>
                  </a:schemeClr>
                </a:solidFill>
              </a:rPr>
              <a:t>First sets up group</a:t>
            </a:r>
          </a:p>
          <a:p>
            <a:endParaRPr lang="en-US" sz="1600" dirty="0" smtClean="0">
              <a:solidFill>
                <a:schemeClr val="bg1">
                  <a:lumMod val="50000"/>
                </a:schemeClr>
              </a:solidFill>
            </a:endParaRPr>
          </a:p>
          <a:p>
            <a:r>
              <a:rPr lang="en-US" sz="1600" dirty="0" smtClean="0">
                <a:solidFill>
                  <a:schemeClr val="bg1">
                    <a:lumMod val="50000"/>
                  </a:schemeClr>
                </a:solidFill>
              </a:rPr>
              <a:t>Join makes this entity a member.  State transfer isn’t shown</a:t>
            </a:r>
          </a:p>
          <a:p>
            <a:endParaRPr lang="en-US" sz="1600" dirty="0" smtClean="0"/>
          </a:p>
          <a:p>
            <a:r>
              <a:rPr lang="en-US" sz="1600" b="1" dirty="0" smtClean="0"/>
              <a:t>Then can multicast, query.  Runtime callbacks to the “delegates” as events arrive</a:t>
            </a:r>
          </a:p>
          <a:p>
            <a:endParaRPr lang="en-US" sz="1600" dirty="0" smtClean="0"/>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48</a:t>
            </a:fld>
            <a:endParaRPr lang="en-US">
              <a:solidFill>
                <a:prstClr val="black">
                  <a:tint val="95000"/>
                </a:prstClr>
              </a:solidFill>
            </a:endParaRPr>
          </a:p>
        </p:txBody>
      </p:sp>
      <p:sp>
        <p:nvSpPr>
          <p:cNvPr id="6" name="Freeform 5"/>
          <p:cNvSpPr/>
          <p:nvPr/>
        </p:nvSpPr>
        <p:spPr>
          <a:xfrm>
            <a:off x="3711498" y="3271024"/>
            <a:ext cx="2184178" cy="1984917"/>
          </a:xfrm>
          <a:custGeom>
            <a:avLst/>
            <a:gdLst>
              <a:gd name="connsiteX0" fmla="*/ 0 w 2184178"/>
              <a:gd name="connsiteY0" fmla="*/ 1984917 h 1984917"/>
              <a:gd name="connsiteX1" fmla="*/ 2178204 w 2184178"/>
              <a:gd name="connsiteY1" fmla="*/ 765717 h 1984917"/>
              <a:gd name="connsiteX2" fmla="*/ 520390 w 2184178"/>
              <a:gd name="connsiteY2" fmla="*/ 0 h 1984917"/>
            </a:gdLst>
            <a:ahLst/>
            <a:cxnLst>
              <a:cxn ang="0">
                <a:pos x="connsiteX0" y="connsiteY0"/>
              </a:cxn>
              <a:cxn ang="0">
                <a:pos x="connsiteX1" y="connsiteY1"/>
              </a:cxn>
              <a:cxn ang="0">
                <a:pos x="connsiteX2" y="connsiteY2"/>
              </a:cxn>
            </a:cxnLst>
            <a:rect l="l" t="t" r="r" b="b"/>
            <a:pathLst>
              <a:path w="2184178" h="1984917">
                <a:moveTo>
                  <a:pt x="0" y="1984917"/>
                </a:moveTo>
                <a:cubicBezTo>
                  <a:pt x="1045736" y="1540726"/>
                  <a:pt x="2091472" y="1096536"/>
                  <a:pt x="2178204" y="765717"/>
                </a:cubicBezTo>
                <a:cubicBezTo>
                  <a:pt x="2264936" y="434898"/>
                  <a:pt x="1392663" y="217449"/>
                  <a:pt x="52039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0"/>
          </p:cNvCxnSpPr>
          <p:nvPr/>
        </p:nvCxnSpPr>
        <p:spPr>
          <a:xfrm flipV="1">
            <a:off x="3711498" y="4876800"/>
            <a:ext cx="2155902" cy="37914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11498" y="5029201"/>
            <a:ext cx="2308302" cy="22674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11498" y="5142571"/>
            <a:ext cx="2232102" cy="11337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192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228600" y="1773936"/>
            <a:ext cx="5943600" cy="4623816"/>
          </a:xfrm>
          <a:solidFill>
            <a:srgbClr val="FFFF99"/>
          </a:solidFill>
        </p:spPr>
        <p:txBody>
          <a:bodyPr>
            <a:normAutofit fontScale="700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dirty="0">
                <a:solidFill>
                  <a:schemeClr val="bg1">
                    <a:lumMod val="50000"/>
                  </a:schemeClr>
                </a:solidFill>
              </a:rPr>
              <a:t>Dictionary&lt;</a:t>
            </a:r>
            <a:r>
              <a:rPr lang="en-US" sz="2000" dirty="0" err="1">
                <a:solidFill>
                  <a:schemeClr val="bg1">
                    <a:lumMod val="50000"/>
                  </a:schemeClr>
                </a:solidFill>
              </a:rPr>
              <a:t>string,double</a:t>
            </a:r>
            <a:r>
              <a:rPr lang="en-US" sz="2000" dirty="0">
                <a:solidFill>
                  <a:schemeClr val="bg1">
                    <a:lumMod val="50000"/>
                  </a:schemeClr>
                </a:solidFill>
              </a:rPr>
              <a:t>&gt; Values = new Dictionary&lt;</a:t>
            </a:r>
            <a:r>
              <a:rPr lang="en-US" sz="2000" dirty="0" err="1">
                <a:solidFill>
                  <a:schemeClr val="bg1">
                    <a:lumMod val="50000"/>
                  </a:schemeClr>
                </a:solidFill>
              </a:rPr>
              <a:t>string,double</a:t>
            </a:r>
            <a:r>
              <a:rPr lang="en-US" sz="2000" dirty="0" smtClean="0">
                <a:solidFill>
                  <a:schemeClr val="bg1">
                    <a:lumMod val="50000"/>
                  </a:schemeClr>
                </a:solidFill>
              </a:rPr>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[UPDATE] += delegate(string s, double v) {</a:t>
            </a:r>
          </a:p>
          <a:p>
            <a:pPr>
              <a:buNone/>
            </a:pPr>
            <a:r>
              <a:rPr lang="en-US" sz="2000" dirty="0" smtClean="0">
                <a:solidFill>
                  <a:schemeClr val="bg1">
                    <a:lumMod val="50000"/>
                  </a:schemeClr>
                </a:solidFill>
              </a:rPr>
              <a:t>       Values[s] = v;</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g.Handlers</a:t>
            </a:r>
            <a:r>
              <a:rPr lang="en-US" sz="2000" dirty="0" smtClean="0">
                <a:solidFill>
                  <a:schemeClr val="bg1">
                    <a:lumMod val="50000"/>
                  </a:schemeClr>
                </a:solidFill>
              </a:rPr>
              <a:t>[LOOKUP] += delegate(string s) {</a:t>
            </a:r>
          </a:p>
          <a:p>
            <a:pPr>
              <a:buNone/>
            </a:pPr>
            <a:r>
              <a:rPr lang="en-US" sz="2000" dirty="0" smtClean="0">
                <a:solidFill>
                  <a:schemeClr val="bg1">
                    <a:lumMod val="50000"/>
                  </a:schemeClr>
                </a:solidFill>
              </a:rPr>
              <a:t>        </a:t>
            </a:r>
            <a:r>
              <a:rPr lang="en-US" sz="2000" dirty="0" err="1" smtClean="0">
                <a:solidFill>
                  <a:schemeClr val="bg1">
                    <a:lumMod val="50000"/>
                  </a:schemeClr>
                </a:solidFill>
              </a:rPr>
              <a:t>g.Reply</a:t>
            </a:r>
            <a:r>
              <a:rPr lang="en-US" sz="2000" dirty="0" smtClean="0">
                <a:solidFill>
                  <a:schemeClr val="bg1">
                    <a:lumMod val="50000"/>
                  </a:schemeClr>
                </a:solidFill>
              </a:rPr>
              <a:t>(Values[s]);</a:t>
            </a:r>
          </a:p>
          <a:p>
            <a:pPr>
              <a:buNone/>
            </a:pPr>
            <a:r>
              <a:rPr lang="en-US" sz="2000" dirty="0" smtClean="0">
                <a:solidFill>
                  <a:schemeClr val="bg1">
                    <a:lumMod val="50000"/>
                  </a:schemeClr>
                </a:solidFill>
              </a:rPr>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solidFill>
                <a:schemeClr val="bg1">
                  <a:lumMod val="50000"/>
                </a:schemeClr>
              </a:solidFill>
            </a:endParaRPr>
          </a:p>
          <a:p>
            <a:pPr>
              <a:buNone/>
            </a:pPr>
            <a:r>
              <a:rPr lang="en-US" sz="2000" dirty="0" err="1" smtClean="0">
                <a:solidFill>
                  <a:schemeClr val="bg1">
                    <a:lumMod val="50000"/>
                  </a:schemeClr>
                </a:solidFill>
              </a:rPr>
              <a:t>g.Send</a:t>
            </a:r>
            <a:r>
              <a:rPr lang="en-US" sz="2000" dirty="0" smtClean="0">
                <a:solidFill>
                  <a:schemeClr val="bg1">
                    <a:lumMod val="50000"/>
                  </a:schemeClr>
                </a:solidFill>
              </a:rPr>
              <a:t>(UPDATE, “Harry”, 20.75);</a:t>
            </a:r>
          </a:p>
          <a:p>
            <a:pPr>
              <a:buNone/>
            </a:pPr>
            <a:endParaRPr lang="en-US" sz="2000" dirty="0" smtClean="0"/>
          </a:p>
          <a:p>
            <a:pPr>
              <a:buNone/>
            </a:pPr>
            <a:r>
              <a:rPr lang="en-US" sz="2000" b="1" dirty="0"/>
              <a:t>List&lt;double&gt; </a:t>
            </a:r>
            <a:r>
              <a:rPr lang="en-US" sz="2000" b="1" dirty="0" err="1"/>
              <a:t>resultlist</a:t>
            </a:r>
            <a:r>
              <a:rPr lang="en-US" sz="2000" b="1" dirty="0"/>
              <a:t> = new List&lt;double</a:t>
            </a:r>
            <a:r>
              <a:rPr lang="en-US" sz="2000" b="1" dirty="0" smtClean="0"/>
              <a:t>&gt;();</a:t>
            </a:r>
          </a:p>
          <a:p>
            <a:pPr>
              <a:buNone/>
            </a:pPr>
            <a:r>
              <a:rPr lang="en-US" sz="2000" b="1" dirty="0" smtClean="0"/>
              <a:t>nr = </a:t>
            </a:r>
            <a:r>
              <a:rPr lang="en-US" sz="2000" b="1" dirty="0" err="1"/>
              <a:t>g.Query</a:t>
            </a:r>
            <a:r>
              <a:rPr lang="en-US" sz="2000" b="1" dirty="0"/>
              <a:t>(ALL, LOOKUP</a:t>
            </a:r>
            <a:r>
              <a:rPr lang="en-US" sz="2000" b="1" dirty="0" smtClean="0"/>
              <a:t>, “Harry”, EOL, </a:t>
            </a:r>
            <a:r>
              <a:rPr lang="en-US" sz="2000" b="1" dirty="0" err="1" smtClean="0"/>
              <a:t>resultlist</a:t>
            </a:r>
            <a:r>
              <a:rPr lang="en-US" sz="2000" b="1" dirty="0" smtClean="0"/>
              <a:t>);</a:t>
            </a:r>
            <a:endParaRPr lang="fr-BE" sz="2000" b="1" dirty="0"/>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solidFill>
                  <a:schemeClr val="bg1">
                    <a:lumMod val="50000"/>
                  </a:schemeClr>
                </a:solidFill>
              </a:rPr>
              <a:t>First sets up group</a:t>
            </a:r>
          </a:p>
          <a:p>
            <a:endParaRPr lang="en-US" sz="1600" dirty="0" smtClean="0">
              <a:solidFill>
                <a:schemeClr val="bg1">
                  <a:lumMod val="50000"/>
                </a:schemeClr>
              </a:solidFill>
            </a:endParaRPr>
          </a:p>
          <a:p>
            <a:r>
              <a:rPr lang="en-US" sz="1600" dirty="0" smtClean="0">
                <a:solidFill>
                  <a:schemeClr val="bg1">
                    <a:lumMod val="50000"/>
                  </a:schemeClr>
                </a:solidFill>
              </a:rPr>
              <a:t>Join makes this entity a member.  State transfer isn’t shown</a:t>
            </a:r>
          </a:p>
          <a:p>
            <a:endParaRPr lang="en-US" sz="1600" dirty="0" smtClean="0"/>
          </a:p>
          <a:p>
            <a:r>
              <a:rPr lang="en-US" sz="1600" b="1" dirty="0" smtClean="0"/>
              <a:t>Then can multicast, query.  Runtime callbacks to the “delegates” as events arrive</a:t>
            </a:r>
          </a:p>
          <a:p>
            <a:endParaRPr lang="en-US" sz="1600" dirty="0" smtClean="0"/>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49</a:t>
            </a:fld>
            <a:endParaRPr lang="en-US">
              <a:solidFill>
                <a:prstClr val="black">
                  <a:tint val="95000"/>
                </a:prstClr>
              </a:solidFill>
            </a:endParaRPr>
          </a:p>
        </p:txBody>
      </p:sp>
    </p:spTree>
    <p:extLst>
      <p:ext uri="{BB962C8B-B14F-4D97-AF65-F5344CB8AC3E}">
        <p14:creationId xmlns:p14="http://schemas.microsoft.com/office/powerpoint/2010/main" val="294802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access Isis2…</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3" name="Content Placeholder 2"/>
          <p:cNvSpPr>
            <a:spLocks noGrp="1"/>
          </p:cNvSpPr>
          <p:nvPr>
            <p:ph sz="quarter" idx="1"/>
          </p:nvPr>
        </p:nvSpPr>
        <p:spPr/>
        <p:txBody>
          <a:bodyPr>
            <a:normAutofit lnSpcReduction="10000"/>
          </a:bodyPr>
          <a:lstStyle/>
          <a:p>
            <a:r>
              <a:rPr lang="en-US" dirty="0"/>
              <a:t>New “outboard” option</a:t>
            </a:r>
          </a:p>
          <a:p>
            <a:pPr lvl="1"/>
            <a:r>
              <a:rPr lang="en-US" dirty="0"/>
              <a:t>A recent </a:t>
            </a:r>
            <a:r>
              <a:rPr lang="en-US" dirty="0" smtClean="0"/>
              <a:t>addition…. It allows </a:t>
            </a:r>
            <a:r>
              <a:rPr lang="en-US" dirty="0"/>
              <a:t>native C++ and C users to access a subset of the Isis</a:t>
            </a:r>
            <a:r>
              <a:rPr lang="en-US" baseline="30000" dirty="0"/>
              <a:t>2</a:t>
            </a:r>
            <a:r>
              <a:rPr lang="en-US" dirty="0"/>
              <a:t> functionality</a:t>
            </a:r>
          </a:p>
          <a:p>
            <a:pPr lvl="1"/>
            <a:r>
              <a:rPr lang="en-US" dirty="0" smtClean="0"/>
              <a:t>Initial focus is </a:t>
            </a:r>
            <a:r>
              <a:rPr lang="en-US" dirty="0"/>
              <a:t>on file </a:t>
            </a:r>
            <a:r>
              <a:rPr lang="en-US" dirty="0" smtClean="0"/>
              <a:t>replication for memory-mapped files and other big memory-mapped objects</a:t>
            </a:r>
            <a:endParaRPr lang="en-US" dirty="0"/>
          </a:p>
          <a:p>
            <a:pPr lvl="1"/>
            <a:endParaRPr lang="en-US" dirty="0"/>
          </a:p>
          <a:p>
            <a:r>
              <a:rPr lang="en-US" dirty="0" smtClean="0"/>
              <a:t>This outboard feature can be accessed from a Isis</a:t>
            </a:r>
            <a:r>
              <a:rPr lang="en-US" baseline="30000" dirty="0" smtClean="0"/>
              <a:t>2</a:t>
            </a:r>
            <a:r>
              <a:rPr lang="en-US" dirty="0" smtClean="0"/>
              <a:t> </a:t>
            </a:r>
            <a:r>
              <a:rPr lang="en-US" dirty="0"/>
              <a:t>command-line tool</a:t>
            </a:r>
          </a:p>
          <a:p>
            <a:pPr lvl="1"/>
            <a:r>
              <a:rPr lang="en-US" dirty="0" smtClean="0"/>
              <a:t>To do so you run the Isis</a:t>
            </a:r>
            <a:r>
              <a:rPr lang="en-US" baseline="30000" dirty="0" smtClean="0"/>
              <a:t>2</a:t>
            </a:r>
            <a:r>
              <a:rPr lang="en-US" dirty="0" smtClean="0"/>
              <a:t> system as </a:t>
            </a:r>
            <a:r>
              <a:rPr lang="en-US" dirty="0"/>
              <a:t>a server</a:t>
            </a:r>
          </a:p>
          <a:p>
            <a:pPr lvl="1"/>
            <a:r>
              <a:rPr lang="en-US" dirty="0"/>
              <a:t>Commands to it </a:t>
            </a:r>
            <a:r>
              <a:rPr lang="en-US" dirty="0" smtClean="0"/>
              <a:t>can then </a:t>
            </a:r>
            <a:r>
              <a:rPr lang="en-US" dirty="0"/>
              <a:t>be issued from </a:t>
            </a:r>
            <a:r>
              <a:rPr lang="en-US" i="1" u="sng" dirty="0"/>
              <a:t>any</a:t>
            </a:r>
            <a:r>
              <a:rPr lang="en-US" dirty="0"/>
              <a:t> language</a:t>
            </a:r>
          </a:p>
          <a:p>
            <a:endParaRPr lang="en-US" dirty="0"/>
          </a:p>
        </p:txBody>
      </p:sp>
      <p:pic>
        <p:nvPicPr>
          <p:cNvPr id="3074" name="Picture 2" descr="http://unionelementaryell.files.wordpress.com/2012/07/english-many-languages-tree-im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152400"/>
            <a:ext cx="1776947" cy="98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449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A “multi-query”</a:t>
            </a:r>
            <a:endParaRPr lang="en-US"/>
          </a:p>
        </p:txBody>
      </p:sp>
      <p:sp>
        <p:nvSpPr>
          <p:cNvPr id="3" name="Content Placeholder 2"/>
          <p:cNvSpPr>
            <a:spLocks noGrp="1"/>
          </p:cNvSpPr>
          <p:nvPr>
            <p:ph sz="quarter" idx="1"/>
          </p:nvPr>
        </p:nvSpPr>
        <p:spPr>
          <a:xfrm>
            <a:off x="304800" y="1745456"/>
            <a:ext cx="4191000" cy="4572000"/>
          </a:xfrm>
        </p:spPr>
        <p:txBody>
          <a:bodyPr>
            <a:normAutofit/>
          </a:bodyPr>
          <a:lstStyle/>
          <a:p>
            <a:r>
              <a:rPr lang="en-US" smtClean="0"/>
              <a:t>Our lookup is</a:t>
            </a:r>
          </a:p>
          <a:p>
            <a:pPr lvl="1"/>
            <a:r>
              <a:rPr lang="en-US" smtClean="0"/>
              <a:t>Multicast to the group</a:t>
            </a:r>
          </a:p>
          <a:p>
            <a:pPr lvl="1"/>
            <a:r>
              <a:rPr lang="en-US" smtClean="0"/>
              <a:t>All members respond</a:t>
            </a:r>
          </a:p>
          <a:p>
            <a:endParaRPr lang="en-US"/>
          </a:p>
          <a:p>
            <a:r>
              <a:rPr lang="en-US" smtClean="0"/>
              <a:t>A chance for parallelism</a:t>
            </a:r>
          </a:p>
          <a:p>
            <a:pPr lvl="1"/>
            <a:r>
              <a:rPr lang="en-US" smtClean="0"/>
              <a:t>Each can do part of the job: e.g. search 1/n</a:t>
            </a:r>
            <a:r>
              <a:rPr lang="en-US" baseline="30000" smtClean="0"/>
              <a:t>th</a:t>
            </a:r>
            <a:r>
              <a:rPr lang="en-US" smtClean="0"/>
              <a:t> of a database</a:t>
            </a:r>
          </a:p>
          <a:p>
            <a:pPr lvl="1"/>
            <a:r>
              <a:rPr lang="en-US" smtClean="0"/>
              <a:t>Reduces response delays</a:t>
            </a:r>
            <a:endParaRPr lang="en-US"/>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pPr/>
              <a:t>50</a:t>
            </a:fld>
            <a:endParaRPr lang="en-US"/>
          </a:p>
        </p:txBody>
      </p:sp>
      <p:grpSp>
        <p:nvGrpSpPr>
          <p:cNvPr id="6" name="Group 14"/>
          <p:cNvGrpSpPr/>
          <p:nvPr/>
        </p:nvGrpSpPr>
        <p:grpSpPr>
          <a:xfrm>
            <a:off x="5867400" y="3352800"/>
            <a:ext cx="3200400" cy="2286000"/>
            <a:chOff x="1676400" y="2667000"/>
            <a:chExt cx="6705600" cy="24384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sp>
          <p:nvSpPr>
            <p:cNvPr id="7" name="Oval 6"/>
            <p:cNvSpPr/>
            <p:nvPr/>
          </p:nvSpPr>
          <p:spPr>
            <a:xfrm>
              <a:off x="2743200" y="26670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8" name="Oval 7"/>
            <p:cNvSpPr/>
            <p:nvPr/>
          </p:nvSpPr>
          <p:spPr>
            <a:xfrm>
              <a:off x="3733800" y="28194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9" name="Oval 8"/>
            <p:cNvSpPr/>
            <p:nvPr/>
          </p:nvSpPr>
          <p:spPr>
            <a:xfrm>
              <a:off x="3124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0" name="Oval 9"/>
            <p:cNvSpPr/>
            <p:nvPr/>
          </p:nvSpPr>
          <p:spPr>
            <a:xfrm>
              <a:off x="1676400" y="31242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1" name="Oval 10"/>
            <p:cNvSpPr/>
            <p:nvPr/>
          </p:nvSpPr>
          <p:spPr>
            <a:xfrm>
              <a:off x="2362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2" name="Oval 11"/>
            <p:cNvSpPr/>
            <p:nvPr/>
          </p:nvSpPr>
          <p:spPr>
            <a:xfrm>
              <a:off x="3733800" y="3276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3" name="Oval 12"/>
            <p:cNvSpPr/>
            <p:nvPr/>
          </p:nvSpPr>
          <p:spPr>
            <a:xfrm>
              <a:off x="2133600" y="3048000"/>
              <a:ext cx="6172200" cy="13716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4" name="Oval 13"/>
            <p:cNvSpPr/>
            <p:nvPr/>
          </p:nvSpPr>
          <p:spPr>
            <a:xfrm>
              <a:off x="2057400" y="3352800"/>
              <a:ext cx="4876800" cy="12192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5" name="Oval 14"/>
            <p:cNvSpPr/>
            <p:nvPr/>
          </p:nvSpPr>
          <p:spPr>
            <a:xfrm>
              <a:off x="2438400" y="37338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sp>
          <p:nvSpPr>
            <p:cNvPr id="16" name="Oval 15"/>
            <p:cNvSpPr/>
            <p:nvPr/>
          </p:nvSpPr>
          <p:spPr>
            <a:xfrm>
              <a:off x="2590800" y="28956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prstClr val="white"/>
                </a:solidFill>
              </a:endParaRPr>
            </a:p>
          </p:txBody>
        </p:sp>
      </p:grpSp>
      <p:cxnSp>
        <p:nvCxnSpPr>
          <p:cNvPr id="17" name="Straight Arrow Connector 16"/>
          <p:cNvCxnSpPr/>
          <p:nvPr/>
        </p:nvCxnSpPr>
        <p:spPr>
          <a:xfrm>
            <a:off x="5235429" y="3640929"/>
            <a:ext cx="1395765" cy="527584"/>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64072" y="2974823"/>
            <a:ext cx="1885269" cy="523220"/>
          </a:xfrm>
          <a:prstGeom prst="rect">
            <a:avLst/>
          </a:prstGeom>
          <a:noFill/>
          <a:ln>
            <a:noFill/>
          </a:ln>
        </p:spPr>
        <p:txBody>
          <a:bodyPr wrap="square" rtlCol="0">
            <a:spAutoFit/>
          </a:bodyPr>
          <a:lstStyle/>
          <a:p>
            <a:r>
              <a:rPr lang="en-US" sz="1400" b="1" smtClean="0">
                <a:solidFill>
                  <a:prstClr val="black"/>
                </a:solidFill>
              </a:rPr>
              <a:t>Lookup “Harry” in the Ithaca phone directory</a:t>
            </a:r>
            <a:endParaRPr lang="fr-BE" sz="1400" b="1" dirty="0">
              <a:solidFill>
                <a:prstClr val="black"/>
              </a:solidFill>
            </a:endParaRPr>
          </a:p>
        </p:txBody>
      </p:sp>
      <p:cxnSp>
        <p:nvCxnSpPr>
          <p:cNvPr id="25" name="Straight Connector 24"/>
          <p:cNvCxnSpPr/>
          <p:nvPr/>
        </p:nvCxnSpPr>
        <p:spPr>
          <a:xfrm>
            <a:off x="6631195" y="3736497"/>
            <a:ext cx="1" cy="15124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63706" y="3554955"/>
            <a:ext cx="1475523" cy="276999"/>
          </a:xfrm>
          <a:prstGeom prst="rect">
            <a:avLst/>
          </a:prstGeom>
          <a:noFill/>
          <a:ln>
            <a:noFill/>
          </a:ln>
        </p:spPr>
        <p:txBody>
          <a:bodyPr wrap="square" rtlCol="0">
            <a:spAutoFit/>
          </a:bodyPr>
          <a:lstStyle/>
          <a:p>
            <a:r>
              <a:rPr lang="en-US" sz="1200" b="1" i="1" smtClean="0">
                <a:solidFill>
                  <a:prstClr val="black"/>
                </a:solidFill>
              </a:rPr>
              <a:t>     Front end</a:t>
            </a:r>
            <a:endParaRPr lang="fr-BE" sz="1200" b="1" i="1" dirty="0">
              <a:solidFill>
                <a:prstClr val="black"/>
              </a:solidFill>
            </a:endParaRPr>
          </a:p>
        </p:txBody>
      </p:sp>
      <p:pic>
        <p:nvPicPr>
          <p:cNvPr id="27" name="Picture 3" descr="C:\Program Files\Microsoft Expression\MEDIA\CAGCAT10\j0292020.wmf"/>
          <p:cNvPicPr>
            <a:picLocks noChangeAspect="1" noChangeArrowheads="1"/>
          </p:cNvPicPr>
          <p:nvPr/>
        </p:nvPicPr>
        <p:blipFill>
          <a:blip r:embed="rId2" cstate="print"/>
          <a:srcRect/>
          <a:stretch>
            <a:fillRect/>
          </a:stretch>
        </p:blipFill>
        <p:spPr bwMode="auto">
          <a:xfrm>
            <a:off x="4343400" y="2209800"/>
            <a:ext cx="978152" cy="860078"/>
          </a:xfrm>
          <a:prstGeom prst="rect">
            <a:avLst/>
          </a:prstGeom>
          <a:noFill/>
        </p:spPr>
      </p:pic>
      <p:cxnSp>
        <p:nvCxnSpPr>
          <p:cNvPr id="31" name="Straight Connector 30"/>
          <p:cNvCxnSpPr/>
          <p:nvPr/>
        </p:nvCxnSpPr>
        <p:spPr>
          <a:xfrm>
            <a:off x="8305800" y="3864396"/>
            <a:ext cx="1" cy="15124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03968" y="3864395"/>
            <a:ext cx="1" cy="15124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20580" y="3886778"/>
            <a:ext cx="1" cy="151240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303943" y="3831954"/>
            <a:ext cx="1109230" cy="159873"/>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5" name="Straight Arrow Connector 34"/>
          <p:cNvCxnSpPr/>
          <p:nvPr/>
        </p:nvCxnSpPr>
        <p:spPr>
          <a:xfrm>
            <a:off x="6631196" y="4304049"/>
            <a:ext cx="927324" cy="167867"/>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31196" y="4291656"/>
            <a:ext cx="1289384" cy="167867"/>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643923" y="4304048"/>
            <a:ext cx="1661878" cy="263793"/>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582598" y="4724400"/>
            <a:ext cx="1744326" cy="328303"/>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6643923" y="4859352"/>
            <a:ext cx="1276658" cy="201858"/>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705600" y="4995503"/>
            <a:ext cx="776110" cy="123115"/>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235430" y="5248904"/>
            <a:ext cx="1395766" cy="466096"/>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63706" y="5638800"/>
            <a:ext cx="2451694" cy="523220"/>
          </a:xfrm>
          <a:prstGeom prst="rect">
            <a:avLst/>
          </a:prstGeom>
          <a:noFill/>
          <a:ln>
            <a:noFill/>
          </a:ln>
        </p:spPr>
        <p:txBody>
          <a:bodyPr wrap="square" rtlCol="0">
            <a:spAutoFit/>
          </a:bodyPr>
          <a:lstStyle/>
          <a:p>
            <a:r>
              <a:rPr lang="en-US" sz="1400" b="1" smtClean="0">
                <a:solidFill>
                  <a:prstClr val="black"/>
                </a:solidFill>
              </a:rPr>
              <a:t>With </a:t>
            </a:r>
            <a:r>
              <a:rPr lang="en-US" sz="1400" b="1" i="1" smtClean="0">
                <a:solidFill>
                  <a:prstClr val="black"/>
                </a:solidFill>
              </a:rPr>
              <a:t>n</a:t>
            </a:r>
            <a:r>
              <a:rPr lang="en-US" sz="1400" b="1" smtClean="0">
                <a:solidFill>
                  <a:prstClr val="black"/>
                </a:solidFill>
              </a:rPr>
              <a:t> replicas... </a:t>
            </a:r>
            <a:br>
              <a:rPr lang="en-US" sz="1400" b="1" smtClean="0">
                <a:solidFill>
                  <a:prstClr val="black"/>
                </a:solidFill>
              </a:rPr>
            </a:br>
            <a:r>
              <a:rPr lang="en-US" sz="1400" b="1" smtClean="0">
                <a:solidFill>
                  <a:prstClr val="black"/>
                </a:solidFill>
              </a:rPr>
              <a:t>... we get an </a:t>
            </a:r>
            <a:r>
              <a:rPr lang="en-US" sz="1400" b="1" i="1" smtClean="0">
                <a:solidFill>
                  <a:prstClr val="black"/>
                </a:solidFill>
              </a:rPr>
              <a:t>n </a:t>
            </a:r>
            <a:r>
              <a:rPr lang="en-US" sz="1400" b="1" smtClean="0">
                <a:solidFill>
                  <a:prstClr val="black"/>
                </a:solidFill>
              </a:rPr>
              <a:t>times speedup!</a:t>
            </a:r>
            <a:endParaRPr lang="fr-BE" sz="1400" b="1" dirty="0">
              <a:solidFill>
                <a:prstClr val="black"/>
              </a:solidFill>
            </a:endParaRPr>
          </a:p>
        </p:txBody>
      </p:sp>
      <p:sp>
        <p:nvSpPr>
          <p:cNvPr id="53" name="TextBox 52"/>
          <p:cNvSpPr txBox="1"/>
          <p:nvPr/>
        </p:nvSpPr>
        <p:spPr>
          <a:xfrm>
            <a:off x="4566061" y="5715000"/>
            <a:ext cx="1885269" cy="523220"/>
          </a:xfrm>
          <a:prstGeom prst="rect">
            <a:avLst/>
          </a:prstGeom>
          <a:noFill/>
          <a:ln>
            <a:noFill/>
          </a:ln>
        </p:spPr>
        <p:txBody>
          <a:bodyPr wrap="square" rtlCol="0">
            <a:spAutoFit/>
          </a:bodyPr>
          <a:lstStyle/>
          <a:p>
            <a:r>
              <a:rPr lang="en-US" sz="1400" b="1" smtClean="0">
                <a:solidFill>
                  <a:prstClr val="black"/>
                </a:solidFill>
              </a:rPr>
              <a:t>Names with Harry in them: .... </a:t>
            </a:r>
            <a:endParaRPr lang="fr-BE" sz="1400" b="1" dirty="0">
              <a:solidFill>
                <a:prstClr val="black"/>
              </a:solidFill>
            </a:endParaRPr>
          </a:p>
        </p:txBody>
      </p:sp>
    </p:spTree>
    <p:extLst>
      <p:ext uri="{BB962C8B-B14F-4D97-AF65-F5344CB8AC3E}">
        <p14:creationId xmlns:p14="http://schemas.microsoft.com/office/powerpoint/2010/main" val="1152050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Isis</a:t>
            </a:r>
            <a:r>
              <a:rPr lang="en-US" baseline="30000"/>
              <a:t>2</a:t>
            </a:r>
            <a:r>
              <a:rPr lang="en-US"/>
              <a:t> makes developer’s life easier</a:t>
            </a:r>
            <a:endParaRPr lang="fr-BE" dirty="0"/>
          </a:p>
        </p:txBody>
      </p:sp>
      <p:sp>
        <p:nvSpPr>
          <p:cNvPr id="3" name="Content Placeholder 2"/>
          <p:cNvSpPr>
            <a:spLocks noGrp="1"/>
          </p:cNvSpPr>
          <p:nvPr>
            <p:ph sz="quarter" idx="1"/>
          </p:nvPr>
        </p:nvSpPr>
        <p:spPr>
          <a:xfrm>
            <a:off x="228600" y="1773936"/>
            <a:ext cx="5943600" cy="4623816"/>
          </a:xfrm>
          <a:solidFill>
            <a:srgbClr val="FFFF99"/>
          </a:solidFill>
        </p:spPr>
        <p:txBody>
          <a:bodyPr>
            <a:normAutofit fontScale="77500" lnSpcReduction="20000"/>
          </a:bodyPr>
          <a:lstStyle/>
          <a:p>
            <a:pPr>
              <a:buNone/>
            </a:pPr>
            <a:r>
              <a:rPr lang="en-US" sz="2000" dirty="0">
                <a:solidFill>
                  <a:schemeClr val="bg1">
                    <a:lumMod val="50000"/>
                  </a:schemeClr>
                </a:solidFill>
              </a:rPr>
              <a:t>Group g = new Group(“</a:t>
            </a:r>
            <a:r>
              <a:rPr lang="en-US" sz="2000" dirty="0" err="1">
                <a:solidFill>
                  <a:schemeClr val="bg1">
                    <a:lumMod val="50000"/>
                  </a:schemeClr>
                </a:solidFill>
              </a:rPr>
              <a:t>myGroup</a:t>
            </a:r>
            <a:r>
              <a:rPr lang="en-US" sz="2000" dirty="0">
                <a:solidFill>
                  <a:schemeClr val="bg1">
                    <a:lumMod val="50000"/>
                  </a:schemeClr>
                </a:solidFill>
              </a:rPr>
              <a:t>”);</a:t>
            </a:r>
          </a:p>
          <a:p>
            <a:pPr>
              <a:buNone/>
            </a:pPr>
            <a:r>
              <a:rPr lang="en-US" sz="2000" dirty="0">
                <a:solidFill>
                  <a:schemeClr val="bg1">
                    <a:lumMod val="50000"/>
                  </a:schemeClr>
                </a:solidFill>
              </a:rPr>
              <a:t>Dictionary&lt;</a:t>
            </a:r>
            <a:r>
              <a:rPr lang="en-US" sz="2000" dirty="0" err="1">
                <a:solidFill>
                  <a:schemeClr val="bg1">
                    <a:lumMod val="50000"/>
                  </a:schemeClr>
                </a:solidFill>
              </a:rPr>
              <a:t>string,double</a:t>
            </a:r>
            <a:r>
              <a:rPr lang="en-US" sz="2000" dirty="0">
                <a:solidFill>
                  <a:schemeClr val="bg1">
                    <a:lumMod val="50000"/>
                  </a:schemeClr>
                </a:solidFill>
              </a:rPr>
              <a:t>&gt; Values = new Dictionary&lt;</a:t>
            </a:r>
            <a:r>
              <a:rPr lang="en-US" sz="2000" dirty="0" err="1">
                <a:solidFill>
                  <a:schemeClr val="bg1">
                    <a:lumMod val="50000"/>
                  </a:schemeClr>
                </a:solidFill>
              </a:rPr>
              <a:t>string,double</a:t>
            </a:r>
            <a:r>
              <a:rPr lang="en-US" sz="2000" dirty="0" smtClean="0">
                <a:solidFill>
                  <a:schemeClr val="bg1">
                    <a:lumMod val="50000"/>
                  </a:schemeClr>
                </a:solidFill>
              </a:rPr>
              <a:t>&gt;();</a:t>
            </a:r>
          </a:p>
          <a:p>
            <a:pPr>
              <a:buNone/>
            </a:pPr>
            <a:r>
              <a:rPr lang="en-US" sz="2000" dirty="0" err="1" smtClean="0">
                <a:solidFill>
                  <a:schemeClr val="bg1">
                    <a:lumMod val="50000"/>
                  </a:schemeClr>
                </a:solidFill>
              </a:rPr>
              <a:t>g.ViewHandlers</a:t>
            </a:r>
            <a:r>
              <a:rPr lang="en-US" sz="2000" dirty="0" smtClean="0">
                <a:solidFill>
                  <a:schemeClr val="bg1">
                    <a:lumMod val="50000"/>
                  </a:schemeClr>
                </a:solidFill>
              </a:rPr>
              <a:t> += delegate(View v) {</a:t>
            </a:r>
          </a:p>
          <a:p>
            <a:pPr lvl="1">
              <a:buNone/>
            </a:pPr>
            <a:r>
              <a:rPr lang="en-US" sz="1800" dirty="0" err="1" smtClean="0">
                <a:solidFill>
                  <a:schemeClr val="bg1">
                    <a:lumMod val="50000"/>
                  </a:schemeClr>
                </a:solidFill>
              </a:rPr>
              <a:t>Console.Title</a:t>
            </a:r>
            <a:r>
              <a:rPr lang="en-US" sz="1800" dirty="0" smtClean="0">
                <a:solidFill>
                  <a:schemeClr val="bg1">
                    <a:lumMod val="50000"/>
                  </a:schemeClr>
                </a:solidFill>
              </a:rPr>
              <a:t> = “</a:t>
            </a:r>
            <a:r>
              <a:rPr lang="en-US" sz="1800" dirty="0" err="1" smtClean="0">
                <a:solidFill>
                  <a:schemeClr val="bg1">
                    <a:lumMod val="50000"/>
                  </a:schemeClr>
                </a:solidFill>
              </a:rPr>
              <a:t>myGroup</a:t>
            </a:r>
            <a:r>
              <a:rPr lang="en-US" sz="1800" dirty="0" smtClean="0">
                <a:solidFill>
                  <a:schemeClr val="bg1">
                    <a:lumMod val="50000"/>
                  </a:schemeClr>
                </a:solidFill>
              </a:rPr>
              <a:t> members: “+</a:t>
            </a:r>
            <a:r>
              <a:rPr lang="en-US" sz="1800" dirty="0" err="1" smtClean="0">
                <a:solidFill>
                  <a:schemeClr val="bg1">
                    <a:lumMod val="50000"/>
                  </a:schemeClr>
                </a:solidFill>
              </a:rPr>
              <a:t>v.members</a:t>
            </a:r>
            <a:r>
              <a:rPr lang="en-US" sz="1800" dirty="0" smtClean="0">
                <a:solidFill>
                  <a:schemeClr val="bg1">
                    <a:lumMod val="50000"/>
                  </a:schemeClr>
                </a:solidFill>
              </a:rPr>
              <a:t>;</a:t>
            </a:r>
          </a:p>
          <a:p>
            <a:pPr>
              <a:buNone/>
            </a:pPr>
            <a:r>
              <a:rPr lang="en-US" sz="2000" dirty="0">
                <a:solidFill>
                  <a:schemeClr val="bg1">
                    <a:lumMod val="50000"/>
                  </a:schemeClr>
                </a:solidFill>
              </a:rPr>
              <a:t>}; </a:t>
            </a:r>
            <a:r>
              <a:rPr lang="en-US" sz="2000" dirty="0" err="1">
                <a:solidFill>
                  <a:schemeClr val="bg1">
                    <a:lumMod val="50000"/>
                  </a:schemeClr>
                </a:solidFill>
              </a:rPr>
              <a:t>g.Handlers</a:t>
            </a:r>
            <a:r>
              <a:rPr lang="en-US" sz="2000" dirty="0">
                <a:solidFill>
                  <a:schemeClr val="bg1">
                    <a:lumMod val="50000"/>
                  </a:schemeClr>
                </a:solidFill>
              </a:rPr>
              <a:t>[UPDATE] += delegate(string s, double v) {</a:t>
            </a:r>
          </a:p>
          <a:p>
            <a:pPr>
              <a:buNone/>
            </a:pPr>
            <a:r>
              <a:rPr lang="en-US" sz="2000" dirty="0">
                <a:solidFill>
                  <a:schemeClr val="bg1">
                    <a:lumMod val="50000"/>
                  </a:schemeClr>
                </a:solidFill>
              </a:rPr>
              <a:t>       Values[s] = v;</a:t>
            </a:r>
          </a:p>
          <a:p>
            <a:pPr>
              <a:buNone/>
            </a:pPr>
            <a:r>
              <a:rPr lang="en-US" sz="2000" dirty="0">
                <a:solidFill>
                  <a:schemeClr val="bg1">
                    <a:lumMod val="50000"/>
                  </a:schemeClr>
                </a:solidFill>
              </a:rPr>
              <a:t>};</a:t>
            </a:r>
          </a:p>
          <a:p>
            <a:pPr>
              <a:buNone/>
            </a:pPr>
            <a:r>
              <a:rPr lang="en-US" sz="2000" b="1" dirty="0" err="1" smtClean="0"/>
              <a:t>g.Handlers</a:t>
            </a:r>
            <a:r>
              <a:rPr lang="en-US" sz="2000" b="1" dirty="0" smtClean="0"/>
              <a:t>[LOOKUP] += delegate(string s) {</a:t>
            </a:r>
          </a:p>
          <a:p>
            <a:pPr>
              <a:buNone/>
            </a:pPr>
            <a:r>
              <a:rPr lang="en-US" sz="2000" b="1" dirty="0" smtClean="0"/>
              <a:t>        </a:t>
            </a:r>
            <a:r>
              <a:rPr lang="en-US" sz="2000" b="1" dirty="0" err="1" smtClean="0"/>
              <a:t>g.Reply</a:t>
            </a:r>
            <a:r>
              <a:rPr lang="en-US" sz="2000" b="1" dirty="0" smtClean="0"/>
              <a:t>(Values[s]);</a:t>
            </a:r>
          </a:p>
          <a:p>
            <a:pPr>
              <a:buNone/>
            </a:pPr>
            <a:r>
              <a:rPr lang="en-US" sz="2000" b="1" dirty="0" smtClean="0"/>
              <a:t>};</a:t>
            </a:r>
          </a:p>
          <a:p>
            <a:pPr>
              <a:buNone/>
            </a:pPr>
            <a:r>
              <a:rPr lang="en-US" sz="2000" dirty="0" err="1" smtClean="0">
                <a:solidFill>
                  <a:schemeClr val="bg1">
                    <a:lumMod val="50000"/>
                  </a:schemeClr>
                </a:solidFill>
              </a:rPr>
              <a:t>g.Join</a:t>
            </a:r>
            <a:r>
              <a:rPr lang="en-US" sz="2000" dirty="0" smtClean="0">
                <a:solidFill>
                  <a:schemeClr val="bg1">
                    <a:lumMod val="50000"/>
                  </a:schemeClr>
                </a:solidFill>
              </a:rPr>
              <a:t>();</a:t>
            </a:r>
          </a:p>
          <a:p>
            <a:pPr>
              <a:buNone/>
            </a:pPr>
            <a:endParaRPr lang="en-US" sz="2000" dirty="0" smtClean="0">
              <a:solidFill>
                <a:schemeClr val="bg1">
                  <a:lumMod val="50000"/>
                </a:schemeClr>
              </a:solidFill>
            </a:endParaRPr>
          </a:p>
          <a:p>
            <a:pPr>
              <a:buNone/>
            </a:pPr>
            <a:r>
              <a:rPr lang="en-US" sz="2000" dirty="0" err="1" smtClean="0">
                <a:solidFill>
                  <a:schemeClr val="bg1">
                    <a:lumMod val="50000"/>
                  </a:schemeClr>
                </a:solidFill>
              </a:rPr>
              <a:t>g.OrderedSend</a:t>
            </a:r>
            <a:r>
              <a:rPr lang="en-US" sz="2000" dirty="0" smtClean="0">
                <a:solidFill>
                  <a:schemeClr val="bg1">
                    <a:lumMod val="50000"/>
                  </a:schemeClr>
                </a:solidFill>
              </a:rPr>
              <a:t>(UPDATE, “Harry”, 20.75);</a:t>
            </a:r>
          </a:p>
          <a:p>
            <a:pPr>
              <a:buNone/>
            </a:pPr>
            <a:endParaRPr lang="en-US" sz="2000" dirty="0" smtClean="0"/>
          </a:p>
          <a:p>
            <a:pPr>
              <a:buNone/>
            </a:pPr>
            <a:r>
              <a:rPr lang="en-US" sz="2000" b="1" dirty="0"/>
              <a:t>List&lt;double&gt; </a:t>
            </a:r>
            <a:r>
              <a:rPr lang="en-US" sz="2000" b="1" dirty="0" err="1"/>
              <a:t>resultlist</a:t>
            </a:r>
            <a:r>
              <a:rPr lang="en-US" sz="2000" b="1" dirty="0"/>
              <a:t> = new List&lt;double</a:t>
            </a:r>
            <a:r>
              <a:rPr lang="en-US" sz="2000" b="1" dirty="0" smtClean="0"/>
              <a:t>&gt;();</a:t>
            </a:r>
          </a:p>
          <a:p>
            <a:pPr>
              <a:buNone/>
            </a:pPr>
            <a:r>
              <a:rPr lang="en-US" sz="2000" b="1" dirty="0" smtClean="0"/>
              <a:t>nr = </a:t>
            </a:r>
            <a:r>
              <a:rPr lang="en-US" sz="2000" b="1" dirty="0" err="1" smtClean="0"/>
              <a:t>g.OrderedQuery</a:t>
            </a:r>
            <a:r>
              <a:rPr lang="en-US" sz="2000" b="1" dirty="0" smtClean="0"/>
              <a:t>(ALL</a:t>
            </a:r>
            <a:r>
              <a:rPr lang="en-US" sz="2000" b="1" dirty="0"/>
              <a:t>, LOOKUP</a:t>
            </a:r>
            <a:r>
              <a:rPr lang="en-US" sz="2000" b="1" dirty="0" smtClean="0"/>
              <a:t>, “Harry”, EOL, </a:t>
            </a:r>
            <a:r>
              <a:rPr lang="en-US" sz="2000" b="1" dirty="0" err="1" smtClean="0"/>
              <a:t>resultlist</a:t>
            </a:r>
            <a:r>
              <a:rPr lang="en-US" sz="2000" b="1" dirty="0" smtClean="0"/>
              <a:t>);</a:t>
            </a:r>
            <a:endParaRPr lang="fr-BE" sz="2000" b="1" dirty="0"/>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solidFill>
                  <a:schemeClr val="bg1">
                    <a:lumMod val="50000"/>
                  </a:schemeClr>
                </a:solidFill>
              </a:rPr>
              <a:t>First sets up group</a:t>
            </a:r>
          </a:p>
          <a:p>
            <a:endParaRPr lang="en-US" sz="1600" dirty="0" smtClean="0">
              <a:solidFill>
                <a:schemeClr val="bg1">
                  <a:lumMod val="50000"/>
                </a:schemeClr>
              </a:solidFill>
            </a:endParaRPr>
          </a:p>
          <a:p>
            <a:r>
              <a:rPr lang="en-US" sz="1600" dirty="0" smtClean="0">
                <a:solidFill>
                  <a:schemeClr val="bg1">
                    <a:lumMod val="50000"/>
                  </a:schemeClr>
                </a:solidFill>
              </a:rPr>
              <a:t>Join makes this entity a member.  State transfer isn’t shown</a:t>
            </a:r>
          </a:p>
          <a:p>
            <a:endParaRPr lang="en-US" sz="1600" dirty="0" smtClean="0"/>
          </a:p>
          <a:p>
            <a:r>
              <a:rPr lang="en-US" sz="1600" b="1" dirty="0" smtClean="0"/>
              <a:t>Then can multicast, query.  Runtime callbacks to the “delegates” as events arrive</a:t>
            </a:r>
          </a:p>
          <a:p>
            <a:endParaRPr lang="en-US" sz="1600" dirty="0" smtClean="0"/>
          </a:p>
          <a:p>
            <a:r>
              <a:rPr lang="en-US" sz="1600" dirty="0" smtClean="0">
                <a:solidFill>
                  <a:schemeClr val="bg1">
                    <a:lumMod val="50000"/>
                  </a:schemeClr>
                </a:solidFill>
              </a:rPr>
              <a:t>Easy to request security (</a:t>
            </a:r>
            <a:r>
              <a:rPr lang="en-US" sz="1600" dirty="0" err="1" smtClean="0">
                <a:solidFill>
                  <a:schemeClr val="bg1">
                    <a:lumMod val="50000"/>
                  </a:schemeClr>
                </a:solidFill>
              </a:rPr>
              <a:t>g.SetSecure</a:t>
            </a:r>
            <a:r>
              <a:rPr lang="en-US" sz="1600" dirty="0" smtClean="0">
                <a:solidFill>
                  <a:schemeClr val="bg1">
                    <a:lumMod val="50000"/>
                  </a:schemeClr>
                </a:solidFill>
              </a:rPr>
              <a:t>), persistence</a:t>
            </a:r>
          </a:p>
          <a:p>
            <a:endParaRPr lang="en-US" sz="1600" dirty="0" smtClean="0">
              <a:solidFill>
                <a:schemeClr val="bg1">
                  <a:lumMod val="50000"/>
                </a:schemeClr>
              </a:solidFill>
            </a:endParaRPr>
          </a:p>
          <a:p>
            <a:r>
              <a:rPr lang="en-US" sz="1600" dirty="0" smtClean="0">
                <a:solidFill>
                  <a:schemeClr val="bg1">
                    <a:lumMod val="50000"/>
                  </a:schemeClr>
                </a:solidFill>
              </a:rPr>
              <a:t>“Consistency” model dictates the ordering seen for event </a:t>
            </a:r>
            <a:r>
              <a:rPr lang="en-US" sz="1600" dirty="0" err="1" smtClean="0">
                <a:solidFill>
                  <a:schemeClr val="bg1">
                    <a:lumMod val="50000"/>
                  </a:schemeClr>
                </a:solidFill>
              </a:rPr>
              <a:t>upcalls</a:t>
            </a:r>
            <a:r>
              <a:rPr lang="en-US" sz="1600" dirty="0" smtClean="0">
                <a:solidFill>
                  <a:schemeClr val="bg1">
                    <a:lumMod val="50000"/>
                  </a:schemeClr>
                </a:solidFill>
              </a:rPr>
              <a:t> and the assumptions user can make</a:t>
            </a:r>
            <a:endParaRPr lang="fr-BE" sz="1600" dirty="0">
              <a:solidFill>
                <a:schemeClr val="bg1">
                  <a:lumMod val="50000"/>
                </a:schemeClr>
              </a:solidFill>
            </a:endParaRPr>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51</a:t>
            </a:fld>
            <a:endParaRPr lang="en-US">
              <a:solidFill>
                <a:prstClr val="black">
                  <a:tint val="95000"/>
                </a:prstClr>
              </a:solidFill>
            </a:endParaRPr>
          </a:p>
        </p:txBody>
      </p:sp>
      <p:sp>
        <p:nvSpPr>
          <p:cNvPr id="6" name="Freeform 5"/>
          <p:cNvSpPr/>
          <p:nvPr/>
        </p:nvSpPr>
        <p:spPr>
          <a:xfrm rot="21072328">
            <a:off x="4111407" y="3956200"/>
            <a:ext cx="2021844" cy="1898016"/>
          </a:xfrm>
          <a:custGeom>
            <a:avLst/>
            <a:gdLst>
              <a:gd name="connsiteX0" fmla="*/ 0 w 2184178"/>
              <a:gd name="connsiteY0" fmla="*/ 1984917 h 1984917"/>
              <a:gd name="connsiteX1" fmla="*/ 2178204 w 2184178"/>
              <a:gd name="connsiteY1" fmla="*/ 765717 h 1984917"/>
              <a:gd name="connsiteX2" fmla="*/ 520390 w 2184178"/>
              <a:gd name="connsiteY2" fmla="*/ 0 h 1984917"/>
            </a:gdLst>
            <a:ahLst/>
            <a:cxnLst>
              <a:cxn ang="0">
                <a:pos x="connsiteX0" y="connsiteY0"/>
              </a:cxn>
              <a:cxn ang="0">
                <a:pos x="connsiteX1" y="connsiteY1"/>
              </a:cxn>
              <a:cxn ang="0">
                <a:pos x="connsiteX2" y="connsiteY2"/>
              </a:cxn>
            </a:cxnLst>
            <a:rect l="l" t="t" r="r" b="b"/>
            <a:pathLst>
              <a:path w="2184178" h="1984917">
                <a:moveTo>
                  <a:pt x="0" y="1984917"/>
                </a:moveTo>
                <a:cubicBezTo>
                  <a:pt x="1045736" y="1540726"/>
                  <a:pt x="2091472" y="1096536"/>
                  <a:pt x="2178204" y="765717"/>
                </a:cubicBezTo>
                <a:cubicBezTo>
                  <a:pt x="2264936" y="434898"/>
                  <a:pt x="1392663" y="217449"/>
                  <a:pt x="520390" y="0"/>
                </a:cubicBezTo>
              </a:path>
            </a:pathLst>
          </a:cu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270782" y="5637461"/>
            <a:ext cx="1476992" cy="420439"/>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85721" y="5638800"/>
            <a:ext cx="1639358" cy="368344"/>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270782" y="5867400"/>
            <a:ext cx="1593036" cy="16935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81000" y="3657600"/>
            <a:ext cx="5885461" cy="1828800"/>
            <a:chOff x="381000" y="3657600"/>
            <a:chExt cx="5885461" cy="1828800"/>
          </a:xfrm>
        </p:grpSpPr>
        <p:sp>
          <p:nvSpPr>
            <p:cNvPr id="10" name="Oval 9"/>
            <p:cNvSpPr/>
            <p:nvPr/>
          </p:nvSpPr>
          <p:spPr>
            <a:xfrm>
              <a:off x="381000" y="5105400"/>
              <a:ext cx="15240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2514600" y="3657600"/>
              <a:ext cx="3751861" cy="612648"/>
            </a:xfrm>
            <a:prstGeom prst="wedgeRoundRectCallout">
              <a:avLst>
                <a:gd name="adj1" fmla="val -71844"/>
                <a:gd name="adj2" fmla="val 195311"/>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Tells Isis</a:t>
              </a:r>
              <a:r>
                <a:rPr lang="en-US" b="1" baseline="30000" dirty="0" smtClean="0">
                  <a:solidFill>
                    <a:srgbClr val="C00000"/>
                  </a:solidFill>
                </a:rPr>
                <a:t>2</a:t>
              </a:r>
              <a:r>
                <a:rPr lang="en-US" b="1" dirty="0" smtClean="0">
                  <a:solidFill>
                    <a:srgbClr val="C00000"/>
                  </a:solidFill>
                </a:rPr>
                <a:t> which kind of multicast order and durability you need</a:t>
              </a:r>
              <a:endParaRPr lang="en-US" b="1" dirty="0">
                <a:solidFill>
                  <a:srgbClr val="C00000"/>
                </a:solidFill>
              </a:endParaRPr>
            </a:p>
          </p:txBody>
        </p:sp>
      </p:grpSp>
    </p:spTree>
    <p:extLst>
      <p:ext uri="{BB962C8B-B14F-4D97-AF65-F5344CB8AC3E}">
        <p14:creationId xmlns:p14="http://schemas.microsoft.com/office/powerpoint/2010/main" val="81248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versus multi-query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 a remote procedure call, the client asks the server to do something</a:t>
            </a:r>
          </a:p>
          <a:p>
            <a:pPr lvl="1"/>
            <a:r>
              <a:rPr lang="en-US" dirty="0" smtClean="0"/>
              <a:t>A message is sent</a:t>
            </a:r>
          </a:p>
          <a:p>
            <a:pPr lvl="1"/>
            <a:r>
              <a:rPr lang="en-US" dirty="0" smtClean="0"/>
              <a:t>Server replies in a second message</a:t>
            </a:r>
          </a:p>
          <a:p>
            <a:pPr lvl="1"/>
            <a:r>
              <a:rPr lang="en-US" dirty="0" smtClean="0"/>
              <a:t>Result returned much as from a local method</a:t>
            </a:r>
            <a:endParaRPr lang="en-US" dirty="0"/>
          </a:p>
        </p:txBody>
      </p:sp>
      <p:sp>
        <p:nvSpPr>
          <p:cNvPr id="4" name="Content Placeholder 3"/>
          <p:cNvSpPr>
            <a:spLocks noGrp="1"/>
          </p:cNvSpPr>
          <p:nvPr>
            <p:ph sz="quarter" idx="2"/>
          </p:nvPr>
        </p:nvSpPr>
        <p:spPr/>
        <p:txBody>
          <a:bodyPr>
            <a:normAutofit lnSpcReduction="10000"/>
          </a:bodyPr>
          <a:lstStyle/>
          <a:p>
            <a:r>
              <a:rPr lang="en-US" dirty="0" smtClean="0"/>
              <a:t>With a multi-query</a:t>
            </a:r>
          </a:p>
          <a:p>
            <a:pPr lvl="1"/>
            <a:r>
              <a:rPr lang="en-US" dirty="0" smtClean="0"/>
              <a:t>A multicast is sent</a:t>
            </a:r>
          </a:p>
          <a:p>
            <a:pPr lvl="1"/>
            <a:r>
              <a:rPr lang="en-US" dirty="0" smtClean="0"/>
              <a:t>Server</a:t>
            </a:r>
            <a:r>
              <a:rPr lang="en-US" b="1" u="sng" dirty="0" smtClean="0"/>
              <a:t>s</a:t>
            </a:r>
            <a:r>
              <a:rPr lang="en-US" dirty="0" smtClean="0"/>
              <a:t> respond</a:t>
            </a:r>
          </a:p>
          <a:p>
            <a:pPr lvl="1"/>
            <a:r>
              <a:rPr lang="en-US" dirty="0" smtClean="0"/>
              <a:t>A list of results is returned</a:t>
            </a:r>
          </a:p>
          <a:p>
            <a:pPr lvl="1"/>
            <a:endParaRPr lang="en-US" dirty="0"/>
          </a:p>
          <a:p>
            <a:r>
              <a:rPr lang="en-US" dirty="0" smtClean="0"/>
              <a:t>If the group had N members when the query was done, we get N responses</a:t>
            </a:r>
            <a:endParaRPr lang="en-US" dirty="0"/>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7573215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all the replies will be the same!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53</a:t>
            </a:fld>
            <a:endParaRPr lang="en-US"/>
          </a:p>
        </p:txBody>
      </p:sp>
      <p:sp>
        <p:nvSpPr>
          <p:cNvPr id="6" name="Content Placeholder 5"/>
          <p:cNvSpPr>
            <a:spLocks noGrp="1"/>
          </p:cNvSpPr>
          <p:nvPr>
            <p:ph sz="quarter" idx="1"/>
          </p:nvPr>
        </p:nvSpPr>
        <p:spPr>
          <a:xfrm>
            <a:off x="612648" y="1600200"/>
            <a:ext cx="8302752" cy="4495800"/>
          </a:xfrm>
        </p:spPr>
        <p:txBody>
          <a:bodyPr>
            <a:normAutofit lnSpcReduction="10000"/>
          </a:bodyPr>
          <a:lstStyle/>
          <a:p>
            <a:r>
              <a:rPr lang="en-US" dirty="0" smtClean="0"/>
              <a:t>In our example, Values is identical in all replicas</a:t>
            </a:r>
          </a:p>
          <a:p>
            <a:pPr lvl="1"/>
            <a:r>
              <a:rPr lang="en-US" dirty="0" smtClean="0"/>
              <a:t>… so what would be the point in asking for ALL replies?</a:t>
            </a:r>
          </a:p>
          <a:p>
            <a:pPr lvl="1"/>
            <a:endParaRPr lang="en-US" dirty="0"/>
          </a:p>
          <a:p>
            <a:r>
              <a:rPr lang="en-US" dirty="0" smtClean="0"/>
              <a:t>In fact Isis</a:t>
            </a:r>
            <a:r>
              <a:rPr lang="en-US" baseline="30000" dirty="0" smtClean="0"/>
              <a:t>2</a:t>
            </a:r>
            <a:r>
              <a:rPr lang="en-US" dirty="0" smtClean="0"/>
              <a:t> has many options</a:t>
            </a:r>
          </a:p>
          <a:p>
            <a:pPr lvl="1"/>
            <a:r>
              <a:rPr lang="en-US" dirty="0" smtClean="0"/>
              <a:t>You could just ask one group member to do the query.  With N members, the group can handle N times the load</a:t>
            </a:r>
          </a:p>
          <a:p>
            <a:pPr lvl="1"/>
            <a:r>
              <a:rPr lang="en-US" dirty="0" smtClean="0"/>
              <a:t>You could ask the </a:t>
            </a:r>
            <a:r>
              <a:rPr lang="en-US" dirty="0" err="1"/>
              <a:t>k</a:t>
            </a:r>
            <a:r>
              <a:rPr lang="en-US" dirty="0" err="1" smtClean="0"/>
              <a:t>’th</a:t>
            </a:r>
            <a:r>
              <a:rPr lang="en-US" dirty="0" smtClean="0"/>
              <a:t> member to search just 1/</a:t>
            </a:r>
            <a:r>
              <a:rPr lang="en-US" dirty="0" err="1" smtClean="0"/>
              <a:t>k’th</a:t>
            </a:r>
            <a:r>
              <a:rPr lang="en-US" dirty="0" smtClean="0"/>
              <a:t> of the Values array.  This would be N times faster</a:t>
            </a:r>
          </a:p>
          <a:p>
            <a:pPr lvl="1"/>
            <a:r>
              <a:rPr lang="en-US" dirty="0" smtClean="0"/>
              <a:t>You could combine these ideas and treat your group as if it had N members in N/K subsets of size K each…</a:t>
            </a:r>
          </a:p>
          <a:p>
            <a:pPr lvl="1"/>
            <a:endParaRPr lang="en-US" dirty="0"/>
          </a:p>
        </p:txBody>
      </p:sp>
    </p:spTree>
    <p:extLst>
      <p:ext uri="{BB962C8B-B14F-4D97-AF65-F5344CB8AC3E}">
        <p14:creationId xmlns:p14="http://schemas.microsoft.com/office/powerpoint/2010/main" val="2025005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Adding security: Just one line!</a:t>
            </a:r>
            <a:endParaRPr lang="fr-BE" dirty="0"/>
          </a:p>
        </p:txBody>
      </p:sp>
      <p:sp>
        <p:nvSpPr>
          <p:cNvPr id="3" name="Content Placeholder 2"/>
          <p:cNvSpPr>
            <a:spLocks noGrp="1"/>
          </p:cNvSpPr>
          <p:nvPr>
            <p:ph sz="quarter" idx="1"/>
          </p:nvPr>
        </p:nvSpPr>
        <p:spPr>
          <a:xfrm>
            <a:off x="457200" y="1773936"/>
            <a:ext cx="5715000" cy="4623816"/>
          </a:xfrm>
          <a:solidFill>
            <a:srgbClr val="FFFF99"/>
          </a:solidFill>
        </p:spPr>
        <p:txBody>
          <a:bodyPr>
            <a:normAutofit fontScale="62500" lnSpcReduction="20000"/>
          </a:bodyPr>
          <a:lstStyle/>
          <a:p>
            <a:pPr>
              <a:buNone/>
            </a:pPr>
            <a:r>
              <a:rPr lang="en-US" sz="2000" dirty="0" smtClean="0"/>
              <a:t>Group g = new Group(“</a:t>
            </a:r>
            <a:r>
              <a:rPr lang="en-US" sz="2000" dirty="0" err="1" smtClean="0"/>
              <a:t>myGroup</a:t>
            </a:r>
            <a:r>
              <a:rPr lang="en-US" sz="2000" dirty="0" smtClean="0"/>
              <a:t>”);</a:t>
            </a:r>
            <a:endParaRPr lang="en-US" sz="2000" dirty="0"/>
          </a:p>
          <a:p>
            <a:pPr>
              <a:buNone/>
            </a:pPr>
            <a:r>
              <a:rPr lang="en-US" sz="2000" dirty="0"/>
              <a:t>Dictionary&lt;</a:t>
            </a:r>
            <a:r>
              <a:rPr lang="en-US" sz="2000" dirty="0" err="1"/>
              <a:t>string,double</a:t>
            </a:r>
            <a:r>
              <a:rPr lang="en-US" sz="2000" dirty="0"/>
              <a:t>&gt; Values = new Dictionary&lt;</a:t>
            </a:r>
            <a:r>
              <a:rPr lang="en-US" sz="2000" dirty="0" err="1"/>
              <a:t>string,double</a:t>
            </a:r>
            <a:r>
              <a:rPr lang="en-US" sz="2000" dirty="0" smtClean="0"/>
              <a:t>&gt;();</a:t>
            </a:r>
          </a:p>
          <a:p>
            <a:pPr>
              <a:buNone/>
            </a:pPr>
            <a:r>
              <a:rPr lang="en-US" sz="2000" dirty="0" err="1" smtClean="0"/>
              <a:t>g.ViewHandlers</a:t>
            </a:r>
            <a:r>
              <a:rPr lang="en-US" sz="2000" dirty="0" smtClean="0"/>
              <a:t> += delegate(View v) {</a:t>
            </a:r>
          </a:p>
          <a:p>
            <a:pPr lvl="1">
              <a:buNone/>
            </a:pPr>
            <a:r>
              <a:rPr lang="en-US" sz="1800" dirty="0" err="1" smtClean="0"/>
              <a:t>Console.Title</a:t>
            </a:r>
            <a:r>
              <a:rPr lang="en-US" sz="1800" dirty="0" smtClean="0"/>
              <a:t> = “</a:t>
            </a:r>
            <a:r>
              <a:rPr lang="en-US" sz="1800" dirty="0" err="1" smtClean="0"/>
              <a:t>myGroup</a:t>
            </a:r>
            <a:r>
              <a:rPr lang="en-US" sz="1800" dirty="0" smtClean="0"/>
              <a:t> members: “+</a:t>
            </a:r>
            <a:r>
              <a:rPr lang="en-US" sz="1800" dirty="0" err="1" smtClean="0"/>
              <a:t>v.members</a:t>
            </a:r>
            <a:r>
              <a:rPr lang="en-US" sz="1800" dirty="0" smtClean="0"/>
              <a:t>;</a:t>
            </a:r>
          </a:p>
          <a:p>
            <a:pPr>
              <a:buNone/>
            </a:pPr>
            <a:r>
              <a:rPr lang="en-US" sz="2000" dirty="0" smtClean="0"/>
              <a:t>};</a:t>
            </a:r>
          </a:p>
          <a:p>
            <a:pPr>
              <a:buNone/>
            </a:pPr>
            <a:r>
              <a:rPr lang="en-US" sz="2000" dirty="0" err="1" smtClean="0"/>
              <a:t>g.Handlers</a:t>
            </a:r>
            <a:r>
              <a:rPr lang="en-US" sz="2000" dirty="0" smtClean="0"/>
              <a:t>[UPDATE] += delegate(string s, double v) {</a:t>
            </a:r>
          </a:p>
          <a:p>
            <a:pPr>
              <a:buNone/>
            </a:pPr>
            <a:r>
              <a:rPr lang="en-US" sz="2000" dirty="0" smtClean="0"/>
              <a:t>       Values[s] = v;</a:t>
            </a:r>
          </a:p>
          <a:p>
            <a:pPr>
              <a:buNone/>
            </a:pPr>
            <a:r>
              <a:rPr lang="en-US" sz="2000" dirty="0" smtClean="0"/>
              <a:t>};</a:t>
            </a:r>
          </a:p>
          <a:p>
            <a:pPr>
              <a:buNone/>
            </a:pPr>
            <a:r>
              <a:rPr lang="en-US" sz="2000" dirty="0" err="1" smtClean="0"/>
              <a:t>g.Handlers</a:t>
            </a:r>
            <a:r>
              <a:rPr lang="en-US" sz="2000" dirty="0" smtClean="0"/>
              <a:t>[LOOKUP] += delegate(string s) {</a:t>
            </a:r>
          </a:p>
          <a:p>
            <a:pPr>
              <a:buNone/>
            </a:pPr>
            <a:r>
              <a:rPr lang="en-US" sz="2000" dirty="0" smtClean="0"/>
              <a:t>        </a:t>
            </a:r>
            <a:r>
              <a:rPr lang="en-US" sz="2000" dirty="0" err="1" smtClean="0"/>
              <a:t>g.Reply</a:t>
            </a:r>
            <a:r>
              <a:rPr lang="en-US" sz="2000" dirty="0" smtClean="0"/>
              <a:t>(Values[s]);</a:t>
            </a:r>
          </a:p>
          <a:p>
            <a:pPr>
              <a:buNone/>
            </a:pPr>
            <a:r>
              <a:rPr lang="en-US" sz="2000" dirty="0" smtClean="0"/>
              <a:t>};</a:t>
            </a:r>
          </a:p>
          <a:p>
            <a:pPr>
              <a:buNone/>
            </a:pPr>
            <a:r>
              <a:rPr lang="en-US" sz="2000" b="1" dirty="0" err="1" smtClean="0">
                <a:solidFill>
                  <a:srgbClr val="C00000"/>
                </a:solidFill>
              </a:rPr>
              <a:t>g.SetSecure</a:t>
            </a:r>
            <a:r>
              <a:rPr lang="en-US" sz="2000" b="1" dirty="0" smtClean="0">
                <a:solidFill>
                  <a:srgbClr val="C00000"/>
                </a:solidFill>
              </a:rPr>
              <a:t>(</a:t>
            </a:r>
            <a:r>
              <a:rPr lang="en-US" sz="2000" b="1" dirty="0" err="1" smtClean="0">
                <a:solidFill>
                  <a:srgbClr val="C00000"/>
                </a:solidFill>
              </a:rPr>
              <a:t>myKey</a:t>
            </a:r>
            <a:r>
              <a:rPr lang="en-US" sz="2000" b="1" dirty="0" smtClean="0">
                <a:solidFill>
                  <a:srgbClr val="C00000"/>
                </a:solidFill>
              </a:rPr>
              <a:t>);</a:t>
            </a:r>
          </a:p>
          <a:p>
            <a:pPr>
              <a:buNone/>
            </a:pPr>
            <a:r>
              <a:rPr lang="en-US" sz="2000" dirty="0" err="1" smtClean="0"/>
              <a:t>g.Join</a:t>
            </a:r>
            <a:r>
              <a:rPr lang="en-US" sz="2000" dirty="0" smtClean="0"/>
              <a:t>();</a:t>
            </a:r>
          </a:p>
          <a:p>
            <a:pPr>
              <a:buNone/>
            </a:pPr>
            <a:endParaRPr lang="en-US" sz="2000" dirty="0" smtClean="0"/>
          </a:p>
          <a:p>
            <a:pPr>
              <a:buNone/>
            </a:pPr>
            <a:r>
              <a:rPr lang="en-US" sz="2000" dirty="0" err="1" smtClean="0"/>
              <a:t>g.OrderedSend</a:t>
            </a:r>
            <a:r>
              <a:rPr lang="en-US" sz="2000" dirty="0" smtClean="0"/>
              <a:t>(UPDATE, “Harry”, 20.75);</a:t>
            </a:r>
          </a:p>
          <a:p>
            <a:pPr>
              <a:buNone/>
            </a:pPr>
            <a:endParaRPr lang="en-US" sz="2000" dirty="0" smtClean="0"/>
          </a:p>
          <a:p>
            <a:pPr>
              <a:buNone/>
            </a:pPr>
            <a:r>
              <a:rPr lang="en-US" sz="2000" dirty="0"/>
              <a:t>List&lt;double&gt; </a:t>
            </a:r>
            <a:r>
              <a:rPr lang="en-US" sz="2000" dirty="0" err="1"/>
              <a:t>resultlist</a:t>
            </a:r>
            <a:r>
              <a:rPr lang="en-US" sz="2000" dirty="0"/>
              <a:t> = new List&lt;double</a:t>
            </a:r>
            <a:r>
              <a:rPr lang="en-US" sz="2000" dirty="0" smtClean="0"/>
              <a:t>&gt;();</a:t>
            </a:r>
          </a:p>
          <a:p>
            <a:pPr>
              <a:buNone/>
            </a:pPr>
            <a:r>
              <a:rPr lang="en-US" sz="2000" dirty="0" smtClean="0"/>
              <a:t>nr = </a:t>
            </a:r>
            <a:r>
              <a:rPr lang="en-US" sz="2000" dirty="0" err="1" smtClean="0"/>
              <a:t>g.OrderedQuery</a:t>
            </a:r>
            <a:r>
              <a:rPr lang="en-US" sz="2000" dirty="0" smtClean="0"/>
              <a:t>(ALL</a:t>
            </a:r>
            <a:r>
              <a:rPr lang="en-US" sz="2000" dirty="0"/>
              <a:t>, LOOKUP</a:t>
            </a:r>
            <a:r>
              <a:rPr lang="en-US" sz="2000" dirty="0" smtClean="0"/>
              <a:t>, “Harry”, EOL, </a:t>
            </a:r>
            <a:r>
              <a:rPr lang="en-US" sz="2000" dirty="0" err="1" smtClean="0"/>
              <a:t>resultlist</a:t>
            </a:r>
            <a:r>
              <a:rPr lang="en-US" sz="2000" dirty="0" smtClean="0"/>
              <a:t>);</a:t>
            </a:r>
            <a:endParaRPr lang="fr-BE" sz="2000" dirty="0"/>
          </a:p>
        </p:txBody>
      </p:sp>
      <p:sp>
        <p:nvSpPr>
          <p:cNvPr id="4" name="Content Placeholder 3"/>
          <p:cNvSpPr>
            <a:spLocks noGrp="1"/>
          </p:cNvSpPr>
          <p:nvPr>
            <p:ph sz="quarter" idx="2"/>
          </p:nvPr>
        </p:nvSpPr>
        <p:spPr>
          <a:xfrm>
            <a:off x="5791200" y="1676400"/>
            <a:ext cx="3352800" cy="4623816"/>
          </a:xfrm>
        </p:spPr>
        <p:txBody>
          <a:bodyPr>
            <a:noAutofit/>
          </a:bodyPr>
          <a:lstStyle/>
          <a:p>
            <a:r>
              <a:rPr lang="en-US" sz="1600" dirty="0" smtClean="0"/>
              <a:t>First sets up group</a:t>
            </a:r>
          </a:p>
          <a:p>
            <a:endParaRPr lang="en-US" sz="1600" dirty="0" smtClean="0"/>
          </a:p>
          <a:p>
            <a:r>
              <a:rPr lang="en-US" sz="1600" dirty="0" smtClean="0"/>
              <a:t>Join makes this entity a member.  State transfer isn’t shown</a:t>
            </a:r>
          </a:p>
          <a:p>
            <a:endParaRPr lang="en-US" sz="1600" dirty="0" smtClean="0"/>
          </a:p>
          <a:p>
            <a:r>
              <a:rPr lang="en-US" sz="1600" dirty="0" smtClean="0"/>
              <a:t>Then can multicast, query.  Runtime callbacks to the “delegates” as events arrive</a:t>
            </a:r>
          </a:p>
          <a:p>
            <a:endParaRPr lang="en-US" sz="1600" dirty="0" smtClean="0"/>
          </a:p>
          <a:p>
            <a:r>
              <a:rPr lang="en-US" sz="1600" b="1" dirty="0" smtClean="0">
                <a:solidFill>
                  <a:srgbClr val="C00000"/>
                </a:solidFill>
              </a:rPr>
              <a:t>Easy to request security, </a:t>
            </a:r>
            <a:r>
              <a:rPr lang="en-US" sz="1600" b="1" dirty="0" smtClean="0"/>
              <a:t>persistence, </a:t>
            </a:r>
            <a:r>
              <a:rPr lang="en-US" sz="1600" b="1" dirty="0"/>
              <a:t>UNICAST_ONLY, </a:t>
            </a:r>
            <a:r>
              <a:rPr lang="en-US" sz="1600" b="1" dirty="0" err="1"/>
              <a:t>etc</a:t>
            </a:r>
            <a:endParaRPr lang="en-US" sz="1600" b="1" dirty="0"/>
          </a:p>
          <a:p>
            <a:endParaRPr lang="en-US" sz="1600" b="1" dirty="0" smtClean="0"/>
          </a:p>
          <a:p>
            <a:r>
              <a:rPr lang="en-US" sz="1600" b="1" dirty="0" smtClean="0"/>
              <a:t>“Consistency” model dictates the ordering seen for event </a:t>
            </a:r>
            <a:r>
              <a:rPr lang="en-US" sz="1600" b="1" dirty="0" err="1" smtClean="0"/>
              <a:t>upcalls</a:t>
            </a:r>
            <a:r>
              <a:rPr lang="en-US" sz="1600" b="1" dirty="0" smtClean="0"/>
              <a:t> and the assumptions user can make</a:t>
            </a:r>
            <a:endParaRPr lang="fr-BE" sz="1600" b="1" dirty="0"/>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solidFill>
                  <a:prstClr val="black">
                    <a:tint val="95000"/>
                  </a:prstClr>
                </a:solidFill>
              </a:rPr>
              <a:pPr/>
              <a:t>54</a:t>
            </a:fld>
            <a:endParaRPr lang="en-US">
              <a:solidFill>
                <a:prstClr val="black">
                  <a:tint val="95000"/>
                </a:prstClr>
              </a:solidFill>
            </a:endParaRPr>
          </a:p>
        </p:txBody>
      </p:sp>
      <p:sp>
        <p:nvSpPr>
          <p:cNvPr id="7" name="Oval 6"/>
          <p:cNvSpPr/>
          <p:nvPr/>
        </p:nvSpPr>
        <p:spPr>
          <a:xfrm>
            <a:off x="381000" y="4343400"/>
            <a:ext cx="19050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2219139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a multicast primitive</a:t>
            </a:r>
            <a:endParaRPr lang="en-US" dirty="0"/>
          </a:p>
        </p:txBody>
      </p:sp>
      <p:sp>
        <p:nvSpPr>
          <p:cNvPr id="3" name="Content Placeholder 2"/>
          <p:cNvSpPr>
            <a:spLocks noGrp="1"/>
          </p:cNvSpPr>
          <p:nvPr>
            <p:ph sz="quarter" idx="1"/>
          </p:nvPr>
        </p:nvSpPr>
        <p:spPr/>
        <p:txBody>
          <a:bodyPr>
            <a:normAutofit lnSpcReduction="10000"/>
          </a:bodyPr>
          <a:lstStyle/>
          <a:p>
            <a:r>
              <a:rPr lang="en-US" sz="2800" dirty="0" smtClean="0"/>
              <a:t>Optimistic delivery</a:t>
            </a:r>
          </a:p>
          <a:p>
            <a:pPr lvl="1"/>
            <a:r>
              <a:rPr lang="en-US" sz="2400" dirty="0" err="1" smtClean="0"/>
              <a:t>RawSend</a:t>
            </a:r>
            <a:r>
              <a:rPr lang="en-US" sz="2400" dirty="0" smtClean="0"/>
              <a:t>, Send, </a:t>
            </a:r>
            <a:r>
              <a:rPr lang="en-US" sz="2400" dirty="0" err="1" smtClean="0"/>
              <a:t>CausalSend</a:t>
            </a:r>
            <a:r>
              <a:rPr lang="en-US" sz="2400" dirty="0" smtClean="0"/>
              <a:t>, </a:t>
            </a:r>
            <a:r>
              <a:rPr lang="en-US" sz="2400" dirty="0" err="1" smtClean="0"/>
              <a:t>OrderedSend</a:t>
            </a:r>
            <a:endParaRPr lang="en-US" sz="2400" dirty="0" smtClean="0"/>
          </a:p>
          <a:p>
            <a:pPr lvl="1"/>
            <a:r>
              <a:rPr lang="en-US" sz="2400" dirty="0" smtClean="0"/>
              <a:t>Use Flush(k) prior to talking to an external entity like a client</a:t>
            </a:r>
          </a:p>
          <a:p>
            <a:pPr lvl="1"/>
            <a:r>
              <a:rPr lang="en-US" sz="2400" dirty="0" smtClean="0"/>
              <a:t>Very fast, ideal for services with “soft state”</a:t>
            </a:r>
            <a:endParaRPr lang="en-US" sz="2400" dirty="0"/>
          </a:p>
        </p:txBody>
      </p:sp>
      <p:sp>
        <p:nvSpPr>
          <p:cNvPr id="4" name="Content Placeholder 3"/>
          <p:cNvSpPr>
            <a:spLocks noGrp="1"/>
          </p:cNvSpPr>
          <p:nvPr>
            <p:ph sz="quarter" idx="2"/>
          </p:nvPr>
        </p:nvSpPr>
        <p:spPr/>
        <p:txBody>
          <a:bodyPr>
            <a:noAutofit/>
          </a:bodyPr>
          <a:lstStyle/>
          <a:p>
            <a:r>
              <a:rPr lang="en-US" sz="2400" dirty="0" smtClean="0"/>
              <a:t>Very pessimistic</a:t>
            </a:r>
          </a:p>
          <a:p>
            <a:pPr lvl="1"/>
            <a:r>
              <a:rPr lang="en-US" sz="2000" dirty="0" err="1" smtClean="0"/>
              <a:t>SafeSend</a:t>
            </a:r>
            <a:r>
              <a:rPr lang="en-US" sz="2000" dirty="0" smtClean="0"/>
              <a:t>: a version of Paxos, like </a:t>
            </a:r>
            <a:r>
              <a:rPr lang="en-US" sz="2000" dirty="0" err="1" smtClean="0"/>
              <a:t>OrderedSend</a:t>
            </a:r>
            <a:r>
              <a:rPr lang="en-US" sz="2000" dirty="0" smtClean="0"/>
              <a:t> but with stronger durability</a:t>
            </a:r>
          </a:p>
          <a:p>
            <a:pPr lvl="1"/>
            <a:r>
              <a:rPr lang="en-US" sz="2000" dirty="0" smtClean="0"/>
              <a:t>Active “disk logger” for strongest assurance</a:t>
            </a:r>
          </a:p>
          <a:p>
            <a:r>
              <a:rPr lang="en-US" sz="2400" dirty="0" smtClean="0"/>
              <a:t>Slow, but suitable for updating a replicated database or persistent external files</a:t>
            </a:r>
            <a:endParaRPr lang="en-US" sz="2400" dirty="0"/>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pPr/>
              <a:t>55</a:t>
            </a:fld>
            <a:endParaRPr lang="en-US"/>
          </a:p>
        </p:txBody>
      </p:sp>
      <p:sp>
        <p:nvSpPr>
          <p:cNvPr id="6" name="TextBox 5"/>
          <p:cNvSpPr txBox="1"/>
          <p:nvPr/>
        </p:nvSpPr>
        <p:spPr>
          <a:xfrm>
            <a:off x="1219200" y="5410200"/>
            <a:ext cx="6553200" cy="369332"/>
          </a:xfrm>
          <a:prstGeom prst="rect">
            <a:avLst/>
          </a:prstGeom>
          <a:noFill/>
        </p:spPr>
        <p:txBody>
          <a:bodyPr wrap="square" rtlCol="0">
            <a:spAutoFit/>
          </a:bodyPr>
          <a:lstStyle/>
          <a:p>
            <a:pPr algn="ctr"/>
            <a:r>
              <a:rPr lang="en-US" i="1" dirty="0" smtClean="0"/>
              <a:t>We’ll discuss these issues in detail later</a:t>
            </a:r>
            <a:endParaRPr lang="en-US" i="1" dirty="0"/>
          </a:p>
        </p:txBody>
      </p:sp>
    </p:spTree>
    <p:extLst>
      <p:ext uri="{BB962C8B-B14F-4D97-AF65-F5344CB8AC3E}">
        <p14:creationId xmlns:p14="http://schemas.microsoft.com/office/powerpoint/2010/main" val="33782118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Our example was overly simple</a:t>
            </a:r>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56</a:t>
            </a:fld>
            <a:endParaRPr lang="en-US"/>
          </a:p>
        </p:txBody>
      </p:sp>
      <p:sp>
        <p:nvSpPr>
          <p:cNvPr id="7" name="Content Placeholder 6"/>
          <p:cNvSpPr>
            <a:spLocks noGrp="1"/>
          </p:cNvSpPr>
          <p:nvPr>
            <p:ph sz="quarter" idx="1"/>
          </p:nvPr>
        </p:nvSpPr>
        <p:spPr/>
        <p:txBody>
          <a:bodyPr>
            <a:normAutofit fontScale="92500" lnSpcReduction="10000"/>
          </a:bodyPr>
          <a:lstStyle/>
          <a:p>
            <a:r>
              <a:rPr lang="en-US" smtClean="0"/>
              <a:t>it didn’t show the “state transfer” code</a:t>
            </a:r>
          </a:p>
          <a:p>
            <a:pPr lvl="1"/>
            <a:r>
              <a:rPr lang="en-US" smtClean="0"/>
              <a:t>Corresponds to the “white arrows” in time-line figure</a:t>
            </a:r>
          </a:p>
          <a:p>
            <a:pPr lvl="1"/>
            <a:r>
              <a:rPr lang="en-US" smtClean="0"/>
              <a:t>In Isis</a:t>
            </a:r>
            <a:r>
              <a:rPr lang="en-US" baseline="30000" smtClean="0"/>
              <a:t>2</a:t>
            </a:r>
            <a:r>
              <a:rPr lang="en-US" smtClean="0"/>
              <a:t> we have a way</a:t>
            </a:r>
            <a:br>
              <a:rPr lang="en-US" smtClean="0"/>
            </a:br>
            <a:r>
              <a:rPr lang="en-US" smtClean="0"/>
              <a:t>to make checkpoints</a:t>
            </a:r>
          </a:p>
          <a:p>
            <a:pPr lvl="1"/>
            <a:r>
              <a:rPr lang="en-US" smtClean="0"/>
              <a:t>State transfer: Some </a:t>
            </a:r>
            <a:br>
              <a:rPr lang="en-US" smtClean="0"/>
            </a:br>
            <a:r>
              <a:rPr lang="en-US" smtClean="0"/>
              <a:t>active member makes a</a:t>
            </a:r>
            <a:br>
              <a:rPr lang="en-US" smtClean="0"/>
            </a:br>
            <a:r>
              <a:rPr lang="en-US" smtClean="0"/>
              <a:t>checkpoint, and the joiner</a:t>
            </a:r>
            <a:br>
              <a:rPr lang="en-US" smtClean="0"/>
            </a:br>
            <a:r>
              <a:rPr lang="en-US" smtClean="0"/>
              <a:t>loads the state from it.</a:t>
            </a:r>
          </a:p>
          <a:p>
            <a:pPr lvl="1"/>
            <a:r>
              <a:rPr lang="en-US" smtClean="0"/>
              <a:t>The code looks like other operations in our example</a:t>
            </a:r>
          </a:p>
          <a:p>
            <a:r>
              <a:rPr lang="en-US" smtClean="0"/>
              <a:t>Checkpoints can also be used to save group state during periods when all members are inactive</a:t>
            </a:r>
            <a:endParaRPr lang="en-US"/>
          </a:p>
        </p:txBody>
      </p:sp>
      <p:pic>
        <p:nvPicPr>
          <p:cNvPr id="8" name="Picture 3"/>
          <p:cNvPicPr>
            <a:picLocks noChangeAspect="1" noChangeArrowheads="1"/>
          </p:cNvPicPr>
          <p:nvPr/>
        </p:nvPicPr>
        <p:blipFill>
          <a:blip r:embed="rId2" cstate="print"/>
          <a:srcRect/>
          <a:stretch>
            <a:fillRect/>
          </a:stretch>
        </p:blipFill>
        <p:spPr bwMode="auto">
          <a:xfrm>
            <a:off x="4790379" y="2438400"/>
            <a:ext cx="3581400" cy="1702253"/>
          </a:xfrm>
          <a:prstGeom prst="rect">
            <a:avLst/>
          </a:prstGeom>
          <a:noFill/>
          <a:ln w="9525">
            <a:noFill/>
            <a:miter lim="800000"/>
            <a:headEnd/>
            <a:tailEnd/>
          </a:ln>
          <a:effectLst/>
        </p:spPr>
      </p:pic>
      <p:sp>
        <p:nvSpPr>
          <p:cNvPr id="2" name="TextBox 1"/>
          <p:cNvSpPr txBox="1"/>
          <p:nvPr/>
        </p:nvSpPr>
        <p:spPr>
          <a:xfrm>
            <a:off x="6096000" y="4140653"/>
            <a:ext cx="1752600" cy="369332"/>
          </a:xfrm>
          <a:prstGeom prst="rect">
            <a:avLst/>
          </a:prstGeom>
          <a:noFill/>
        </p:spPr>
        <p:txBody>
          <a:bodyPr wrap="square" rtlCol="0">
            <a:spAutoFit/>
          </a:bodyPr>
          <a:lstStyle/>
          <a:p>
            <a:r>
              <a:rPr lang="en-US" b="1" dirty="0" smtClean="0">
                <a:solidFill>
                  <a:srgbClr val="C00000"/>
                </a:solidFill>
              </a:rPr>
              <a:t>Time </a:t>
            </a:r>
            <a:r>
              <a:rPr lang="en-US" b="1" dirty="0" smtClean="0">
                <a:solidFill>
                  <a:srgbClr val="C00000"/>
                </a:solidFill>
                <a:sym typeface="Symbol"/>
              </a:rPr>
              <a:t></a:t>
            </a:r>
            <a:endParaRPr lang="en-US" b="1" dirty="0">
              <a:solidFill>
                <a:srgbClr val="C00000"/>
              </a:solidFill>
            </a:endParaRPr>
          </a:p>
        </p:txBody>
      </p:sp>
    </p:spTree>
    <p:extLst>
      <p:ext uri="{BB962C8B-B14F-4D97-AF65-F5344CB8AC3E}">
        <p14:creationId xmlns:p14="http://schemas.microsoft.com/office/powerpoint/2010/main" val="22726603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uses for </a:t>
            </a:r>
            <a:r>
              <a:rPr lang="en-US" dirty="0" smtClean="0"/>
              <a:t>process groups</a:t>
            </a:r>
            <a:endParaRPr lang="en-US" dirty="0"/>
          </a:p>
        </p:txBody>
      </p:sp>
      <p:sp>
        <p:nvSpPr>
          <p:cNvPr id="3" name="Content Placeholder 2"/>
          <p:cNvSpPr>
            <a:spLocks noGrp="1"/>
          </p:cNvSpPr>
          <p:nvPr>
            <p:ph sz="quarter" idx="1"/>
          </p:nvPr>
        </p:nvSpPr>
        <p:spPr/>
        <p:txBody>
          <a:bodyPr>
            <a:normAutofit fontScale="92500"/>
          </a:bodyPr>
          <a:lstStyle/>
          <a:p>
            <a:r>
              <a:rPr lang="en-US" dirty="0" smtClean="0"/>
              <a:t>To replicate data maintained by the members in memory</a:t>
            </a:r>
          </a:p>
          <a:p>
            <a:r>
              <a:rPr lang="en-US" dirty="0" smtClean="0"/>
              <a:t>To replicate actions taken on an external service such as a replicated database</a:t>
            </a:r>
          </a:p>
          <a:p>
            <a:r>
              <a:rPr lang="en-US" dirty="0" smtClean="0"/>
              <a:t>To ensure that all replicas are configured the same way</a:t>
            </a:r>
          </a:p>
        </p:txBody>
      </p:sp>
      <p:sp>
        <p:nvSpPr>
          <p:cNvPr id="4" name="Content Placeholder 3"/>
          <p:cNvSpPr>
            <a:spLocks noGrp="1"/>
          </p:cNvSpPr>
          <p:nvPr>
            <p:ph sz="quarter" idx="2"/>
          </p:nvPr>
        </p:nvSpPr>
        <p:spPr/>
        <p:txBody>
          <a:bodyPr>
            <a:normAutofit fontScale="92500"/>
          </a:bodyPr>
          <a:lstStyle/>
          <a:p>
            <a:r>
              <a:rPr lang="en-US" dirty="0" smtClean="0"/>
              <a:t>To coordinate the processing of requests and load-balance</a:t>
            </a:r>
          </a:p>
          <a:p>
            <a:r>
              <a:rPr lang="en-US" dirty="0" smtClean="0"/>
              <a:t>To offer a way to parallelize processing by having each group member do part of the work</a:t>
            </a:r>
          </a:p>
          <a:p>
            <a:r>
              <a:rPr lang="en-US" dirty="0" smtClean="0"/>
              <a:t>Fault-tolerance via a backup scheme</a:t>
            </a:r>
            <a:endParaRPr lang="en-US" dirty="0"/>
          </a:p>
        </p:txBody>
      </p:sp>
      <p:sp>
        <p:nvSpPr>
          <p:cNvPr id="5" name="Slide Number Placeholder 4"/>
          <p:cNvSpPr>
            <a:spLocks noGrp="1"/>
          </p:cNvSpPr>
          <p:nvPr>
            <p:ph type="sldNum" sz="quarter" idx="16"/>
          </p:nvPr>
        </p:nvSpPr>
        <p:spPr/>
        <p:txBody>
          <a:bodyPr>
            <a:normAutofit fontScale="85000" lnSpcReduction="20000"/>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020269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Isis</a:t>
            </a:r>
            <a:r>
              <a:rPr lang="en-US" baseline="30000" smtClean="0"/>
              <a:t>2</a:t>
            </a:r>
            <a:r>
              <a:rPr lang="en-US" smtClean="0"/>
              <a:t> Summary</a:t>
            </a:r>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58</a:t>
            </a:fld>
            <a:endParaRPr lang="en-US"/>
          </a:p>
        </p:txBody>
      </p:sp>
      <p:sp>
        <p:nvSpPr>
          <p:cNvPr id="7" name="Content Placeholder 6"/>
          <p:cNvSpPr>
            <a:spLocks noGrp="1"/>
          </p:cNvSpPr>
          <p:nvPr>
            <p:ph sz="quarter" idx="1"/>
          </p:nvPr>
        </p:nvSpPr>
        <p:spPr/>
        <p:txBody>
          <a:bodyPr>
            <a:normAutofit fontScale="92500" lnSpcReduction="10000"/>
          </a:bodyPr>
          <a:lstStyle/>
          <a:p>
            <a:r>
              <a:rPr lang="en-US" dirty="0" smtClean="0"/>
              <a:t>A library that you can invoke from a normal program written in a normal way</a:t>
            </a:r>
          </a:p>
          <a:p>
            <a:endParaRPr lang="en-US" dirty="0"/>
          </a:p>
          <a:p>
            <a:r>
              <a:rPr lang="en-US" dirty="0" smtClean="0"/>
              <a:t>It does the work of creating groups and sending multicasts and ensuring that the consistency model will be enforced</a:t>
            </a:r>
          </a:p>
          <a:p>
            <a:endParaRPr lang="en-US" dirty="0"/>
          </a:p>
          <a:p>
            <a:r>
              <a:rPr lang="en-US" dirty="0" smtClean="0"/>
              <a:t>The developer just tells it what to do.  </a:t>
            </a:r>
          </a:p>
          <a:p>
            <a:pPr lvl="1"/>
            <a:r>
              <a:rPr lang="en-US" dirty="0" smtClean="0"/>
              <a:t>She thinks about a parallel distributed application.</a:t>
            </a:r>
          </a:p>
          <a:p>
            <a:pPr lvl="1"/>
            <a:r>
              <a:rPr lang="en-US" dirty="0" smtClean="0"/>
              <a:t>Virtual synchrony eliminates many hard problems</a:t>
            </a:r>
            <a:endParaRPr lang="en-US" dirty="0"/>
          </a:p>
        </p:txBody>
      </p:sp>
    </p:spTree>
    <p:extLst>
      <p:ext uri="{BB962C8B-B14F-4D97-AF65-F5344CB8AC3E}">
        <p14:creationId xmlns:p14="http://schemas.microsoft.com/office/powerpoint/2010/main" val="41258802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107238" y="3498704"/>
            <a:ext cx="566057" cy="736258"/>
            <a:chOff x="2056657" y="4390045"/>
            <a:chExt cx="566057" cy="736258"/>
          </a:xfrm>
        </p:grpSpPr>
        <p:sp>
          <p:nvSpPr>
            <p:cNvPr id="88" name="Oval 87"/>
            <p:cNvSpPr/>
            <p:nvPr/>
          </p:nvSpPr>
          <p:spPr>
            <a:xfrm>
              <a:off x="2056657" y="4390045"/>
              <a:ext cx="566057" cy="73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89" name="Freeform 88"/>
            <p:cNvSpPr/>
            <p:nvPr/>
          </p:nvSpPr>
          <p:spPr>
            <a:xfrm>
              <a:off x="2184048" y="4566029"/>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90" name="Freeform 89"/>
            <p:cNvSpPr/>
            <p:nvPr/>
          </p:nvSpPr>
          <p:spPr>
            <a:xfrm>
              <a:off x="2294602" y="4602970"/>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91" name="Freeform 90"/>
            <p:cNvSpPr/>
            <p:nvPr/>
          </p:nvSpPr>
          <p:spPr>
            <a:xfrm>
              <a:off x="2394007" y="4576547"/>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grpSp>
      <p:sp>
        <p:nvSpPr>
          <p:cNvPr id="76" name="Oval 75"/>
          <p:cNvSpPr/>
          <p:nvPr/>
        </p:nvSpPr>
        <p:spPr>
          <a:xfrm flipV="1">
            <a:off x="228600" y="4023785"/>
            <a:ext cx="6781800" cy="1410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77" name="Rectangle 76"/>
          <p:cNvSpPr/>
          <p:nvPr/>
        </p:nvSpPr>
        <p:spPr>
          <a:xfrm flipV="1">
            <a:off x="152400" y="3962400"/>
            <a:ext cx="7010400" cy="938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228600" y="2857068"/>
            <a:ext cx="6781800" cy="1410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42" name="Rectangle 41"/>
          <p:cNvSpPr/>
          <p:nvPr/>
        </p:nvSpPr>
        <p:spPr>
          <a:xfrm>
            <a:off x="152400" y="3557684"/>
            <a:ext cx="7010400" cy="938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r>
              <a:rPr lang="en-US" sz="3600" smtClean="0"/>
              <a:t>Why not build it yourself from scratch?</a:t>
            </a:r>
            <a:endParaRPr lang="en-US" sz="3600"/>
          </a:p>
        </p:txBody>
      </p:sp>
      <p:sp>
        <p:nvSpPr>
          <p:cNvPr id="11" name="Slide Number Placeholder 10"/>
          <p:cNvSpPr>
            <a:spLocks noGrp="1"/>
          </p:cNvSpPr>
          <p:nvPr>
            <p:ph type="sldNum" sz="quarter" idx="12"/>
          </p:nvPr>
        </p:nvSpPr>
        <p:spPr/>
        <p:txBody>
          <a:bodyPr>
            <a:normAutofit fontScale="85000" lnSpcReduction="20000"/>
          </a:bodyPr>
          <a:lstStyle/>
          <a:p>
            <a:fld id="{B6F15528-21DE-4FAA-801E-634DDDAF4B2B}" type="slidenum">
              <a:rPr lang="en-US" smtClean="0"/>
              <a:pPr/>
              <a:t>59</a:t>
            </a:fld>
            <a:endParaRPr lang="en-US"/>
          </a:p>
        </p:txBody>
      </p:sp>
      <p:sp>
        <p:nvSpPr>
          <p:cNvPr id="4" name="Flowchart: Document 3"/>
          <p:cNvSpPr/>
          <p:nvPr/>
        </p:nvSpPr>
        <p:spPr>
          <a:xfrm>
            <a:off x="2438400" y="2167723"/>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C00000"/>
                </a:solidFill>
              </a:rPr>
              <a:t>Isis</a:t>
            </a:r>
            <a:r>
              <a:rPr lang="en-US" sz="1400" b="1" baseline="30000" smtClean="0">
                <a:solidFill>
                  <a:srgbClr val="C00000"/>
                </a:solidFill>
              </a:rPr>
              <a:t>2</a:t>
            </a:r>
            <a:r>
              <a:rPr lang="en-US" sz="1400" b="1" smtClean="0">
                <a:solidFill>
                  <a:srgbClr val="C00000"/>
                </a:solidFill>
              </a:rPr>
              <a:t> user object</a:t>
            </a:r>
            <a:endParaRPr lang="en-US" sz="1400" b="1">
              <a:solidFill>
                <a:srgbClr val="C00000"/>
              </a:solidFill>
            </a:endParaRPr>
          </a:p>
        </p:txBody>
      </p:sp>
      <p:grpSp>
        <p:nvGrpSpPr>
          <p:cNvPr id="27" name="Group 26"/>
          <p:cNvGrpSpPr/>
          <p:nvPr/>
        </p:nvGrpSpPr>
        <p:grpSpPr>
          <a:xfrm>
            <a:off x="1663817" y="3018445"/>
            <a:ext cx="566057" cy="736258"/>
            <a:chOff x="2056657" y="4390045"/>
            <a:chExt cx="566057" cy="736258"/>
          </a:xfrm>
        </p:grpSpPr>
        <p:sp>
          <p:nvSpPr>
            <p:cNvPr id="7" name="Oval 6"/>
            <p:cNvSpPr/>
            <p:nvPr/>
          </p:nvSpPr>
          <p:spPr>
            <a:xfrm>
              <a:off x="2056657" y="4390045"/>
              <a:ext cx="566057" cy="73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8" name="Freeform 7"/>
            <p:cNvSpPr/>
            <p:nvPr/>
          </p:nvSpPr>
          <p:spPr>
            <a:xfrm>
              <a:off x="2184048" y="4566029"/>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9" name="Freeform 8"/>
            <p:cNvSpPr/>
            <p:nvPr/>
          </p:nvSpPr>
          <p:spPr>
            <a:xfrm>
              <a:off x="2294602" y="4602970"/>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10" name="Freeform 9"/>
            <p:cNvSpPr/>
            <p:nvPr/>
          </p:nvSpPr>
          <p:spPr>
            <a:xfrm>
              <a:off x="2394007" y="4576547"/>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grpSp>
      <p:pic>
        <p:nvPicPr>
          <p:cNvPr id="13" name="Picture 2" descr="http://ts4.mm.bing.net/images/thumbnail.aspx?q=1535204598971&amp;id=0cf610390462919e01cbdf8c82ee49a2&amp;url=http%3a%2f%2fwww.clker.com%2fcliparts%2fB%2fj%2fI%2fF%2f9%2fV%2fbag-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3130198"/>
            <a:ext cx="451757" cy="512751"/>
          </a:xfrm>
          <a:prstGeom prst="rect">
            <a:avLst/>
          </a:prstGeom>
          <a:solidFill>
            <a:schemeClr val="accent1">
              <a:lumMod val="60000"/>
              <a:lumOff val="40000"/>
            </a:schemeClr>
          </a:solidFill>
        </p:spPr>
      </p:pic>
      <p:sp>
        <p:nvSpPr>
          <p:cNvPr id="25" name="Flowchart: Document 24"/>
          <p:cNvSpPr/>
          <p:nvPr/>
        </p:nvSpPr>
        <p:spPr>
          <a:xfrm>
            <a:off x="3581400" y="2139845"/>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C00000"/>
                </a:solidFill>
              </a:rPr>
              <a:t>Isis</a:t>
            </a:r>
            <a:r>
              <a:rPr lang="en-US" sz="1400" b="1" baseline="30000" smtClean="0">
                <a:solidFill>
                  <a:srgbClr val="C00000"/>
                </a:solidFill>
              </a:rPr>
              <a:t>2</a:t>
            </a:r>
            <a:r>
              <a:rPr lang="en-US" sz="1400" b="1" smtClean="0">
                <a:solidFill>
                  <a:srgbClr val="C00000"/>
                </a:solidFill>
              </a:rPr>
              <a:t> user object</a:t>
            </a:r>
            <a:endParaRPr lang="en-US" sz="1400" b="1">
              <a:solidFill>
                <a:srgbClr val="C00000"/>
              </a:solidFill>
            </a:endParaRPr>
          </a:p>
        </p:txBody>
      </p:sp>
      <p:sp>
        <p:nvSpPr>
          <p:cNvPr id="26" name="Flowchart: Document 25"/>
          <p:cNvSpPr/>
          <p:nvPr/>
        </p:nvSpPr>
        <p:spPr>
          <a:xfrm>
            <a:off x="1347069" y="220910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C00000"/>
                </a:solidFill>
              </a:rPr>
              <a:t>Isis</a:t>
            </a:r>
            <a:r>
              <a:rPr lang="en-US" sz="1400" b="1" baseline="30000" smtClean="0">
                <a:solidFill>
                  <a:srgbClr val="C00000"/>
                </a:solidFill>
              </a:rPr>
              <a:t>2</a:t>
            </a:r>
            <a:r>
              <a:rPr lang="en-US" sz="1400" b="1" smtClean="0">
                <a:solidFill>
                  <a:srgbClr val="C00000"/>
                </a:solidFill>
              </a:rPr>
              <a:t> user object</a:t>
            </a:r>
            <a:endParaRPr lang="en-US" sz="1400" b="1">
              <a:solidFill>
                <a:srgbClr val="C00000"/>
              </a:solidFill>
            </a:endParaRPr>
          </a:p>
        </p:txBody>
      </p:sp>
      <p:grpSp>
        <p:nvGrpSpPr>
          <p:cNvPr id="29" name="Group 28"/>
          <p:cNvGrpSpPr/>
          <p:nvPr/>
        </p:nvGrpSpPr>
        <p:grpSpPr>
          <a:xfrm>
            <a:off x="2383016" y="3018445"/>
            <a:ext cx="566057" cy="736258"/>
            <a:chOff x="2056657" y="4390045"/>
            <a:chExt cx="566057" cy="736258"/>
          </a:xfrm>
        </p:grpSpPr>
        <p:sp>
          <p:nvSpPr>
            <p:cNvPr id="30" name="Oval 29"/>
            <p:cNvSpPr/>
            <p:nvPr/>
          </p:nvSpPr>
          <p:spPr>
            <a:xfrm>
              <a:off x="2056657" y="4390045"/>
              <a:ext cx="566057" cy="73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1" name="Freeform 30"/>
            <p:cNvSpPr/>
            <p:nvPr/>
          </p:nvSpPr>
          <p:spPr>
            <a:xfrm>
              <a:off x="2184048" y="4566029"/>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2" name="Freeform 31"/>
            <p:cNvSpPr/>
            <p:nvPr/>
          </p:nvSpPr>
          <p:spPr>
            <a:xfrm>
              <a:off x="2294602" y="4602970"/>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3" name="Freeform 32"/>
            <p:cNvSpPr/>
            <p:nvPr/>
          </p:nvSpPr>
          <p:spPr>
            <a:xfrm>
              <a:off x="2394007" y="4576547"/>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grpSp>
      <p:grpSp>
        <p:nvGrpSpPr>
          <p:cNvPr id="34" name="Group 33"/>
          <p:cNvGrpSpPr/>
          <p:nvPr/>
        </p:nvGrpSpPr>
        <p:grpSpPr>
          <a:xfrm>
            <a:off x="3069771" y="3044868"/>
            <a:ext cx="566057" cy="736258"/>
            <a:chOff x="2056657" y="4390045"/>
            <a:chExt cx="566057" cy="736258"/>
          </a:xfrm>
        </p:grpSpPr>
        <p:sp>
          <p:nvSpPr>
            <p:cNvPr id="35" name="Oval 34"/>
            <p:cNvSpPr/>
            <p:nvPr/>
          </p:nvSpPr>
          <p:spPr>
            <a:xfrm>
              <a:off x="2056657" y="4390045"/>
              <a:ext cx="566057" cy="73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6" name="Freeform 35"/>
            <p:cNvSpPr/>
            <p:nvPr/>
          </p:nvSpPr>
          <p:spPr>
            <a:xfrm>
              <a:off x="2184048" y="4566029"/>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7" name="Freeform 36"/>
            <p:cNvSpPr/>
            <p:nvPr/>
          </p:nvSpPr>
          <p:spPr>
            <a:xfrm>
              <a:off x="2294602" y="4602970"/>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38" name="Freeform 37"/>
            <p:cNvSpPr/>
            <p:nvPr/>
          </p:nvSpPr>
          <p:spPr>
            <a:xfrm>
              <a:off x="2394007" y="4576547"/>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grpSp>
      <p:sp>
        <p:nvSpPr>
          <p:cNvPr id="39" name="TextBox 38"/>
          <p:cNvSpPr txBox="1"/>
          <p:nvPr/>
        </p:nvSpPr>
        <p:spPr>
          <a:xfrm>
            <a:off x="5275456" y="3284136"/>
            <a:ext cx="1295400" cy="373773"/>
          </a:xfrm>
          <a:prstGeom prst="rect">
            <a:avLst/>
          </a:prstGeom>
          <a:noFill/>
        </p:spPr>
        <p:txBody>
          <a:bodyPr wrap="square" rtlCol="0">
            <a:spAutoFit/>
          </a:bodyPr>
          <a:lstStyle/>
          <a:p>
            <a:r>
              <a:rPr lang="en-US" smtClean="0">
                <a:solidFill>
                  <a:prstClr val="black"/>
                </a:solidFill>
              </a:rPr>
              <a:t>Isis</a:t>
            </a:r>
            <a:r>
              <a:rPr lang="en-US" baseline="30000" smtClean="0">
                <a:solidFill>
                  <a:prstClr val="black"/>
                </a:solidFill>
              </a:rPr>
              <a:t>2</a:t>
            </a:r>
            <a:r>
              <a:rPr lang="en-US" smtClean="0">
                <a:solidFill>
                  <a:prstClr val="black"/>
                </a:solidFill>
              </a:rPr>
              <a:t> library</a:t>
            </a:r>
            <a:endParaRPr lang="en-US">
              <a:solidFill>
                <a:prstClr val="black"/>
              </a:solidFill>
            </a:endParaRPr>
          </a:p>
        </p:txBody>
      </p:sp>
      <p:sp>
        <p:nvSpPr>
          <p:cNvPr id="40" name="TextBox 39"/>
          <p:cNvSpPr txBox="1"/>
          <p:nvPr/>
        </p:nvSpPr>
        <p:spPr>
          <a:xfrm>
            <a:off x="1484944" y="3782044"/>
            <a:ext cx="2362200" cy="230832"/>
          </a:xfrm>
          <a:prstGeom prst="rect">
            <a:avLst/>
          </a:prstGeom>
          <a:noFill/>
        </p:spPr>
        <p:txBody>
          <a:bodyPr wrap="square" rtlCol="0">
            <a:spAutoFit/>
          </a:bodyPr>
          <a:lstStyle/>
          <a:p>
            <a:pPr algn="ctr"/>
            <a:r>
              <a:rPr lang="en-US" sz="900" b="1" smtClean="0">
                <a:solidFill>
                  <a:prstClr val="black"/>
                </a:solidFill>
                <a:latin typeface="Times New Roman" pitchFamily="18" charset="0"/>
                <a:cs typeface="Times New Roman" pitchFamily="18" charset="0"/>
              </a:rPr>
              <a:t>Group instances and multicast protocols</a:t>
            </a:r>
            <a:endParaRPr lang="en-US" sz="900" b="1">
              <a:solidFill>
                <a:prstClr val="black"/>
              </a:solidFill>
              <a:latin typeface="Times New Roman" pitchFamily="18" charset="0"/>
              <a:cs typeface="Times New Roman" pitchFamily="18" charset="0"/>
            </a:endParaRPr>
          </a:p>
        </p:txBody>
      </p:sp>
      <p:sp>
        <p:nvSpPr>
          <p:cNvPr id="41" name="TextBox 40"/>
          <p:cNvSpPr txBox="1"/>
          <p:nvPr/>
        </p:nvSpPr>
        <p:spPr>
          <a:xfrm>
            <a:off x="3604447" y="3632743"/>
            <a:ext cx="1295400" cy="230832"/>
          </a:xfrm>
          <a:prstGeom prst="rect">
            <a:avLst/>
          </a:prstGeom>
          <a:noFill/>
        </p:spPr>
        <p:txBody>
          <a:bodyPr wrap="square" rtlCol="0">
            <a:spAutoFit/>
          </a:bodyPr>
          <a:lstStyle/>
          <a:p>
            <a:pPr algn="ctr"/>
            <a:r>
              <a:rPr lang="en-US" sz="900" b="1" smtClean="0">
                <a:solidFill>
                  <a:prstClr val="black"/>
                </a:solidFill>
                <a:latin typeface="Times New Roman" pitchFamily="18" charset="0"/>
                <a:cs typeface="Times New Roman" pitchFamily="18" charset="0"/>
              </a:rPr>
              <a:t>Flow Control</a:t>
            </a:r>
            <a:endParaRPr lang="en-US" sz="900" b="1">
              <a:solidFill>
                <a:prstClr val="black"/>
              </a:solidFill>
              <a:latin typeface="Times New Roman" pitchFamily="18" charset="0"/>
              <a:cs typeface="Times New Roman" pitchFamily="18" charset="0"/>
            </a:endParaRPr>
          </a:p>
        </p:txBody>
      </p:sp>
      <p:pic>
        <p:nvPicPr>
          <p:cNvPr id="1026" name="Picture 2" descr="http://www.sacred-destinations.com/greece/delphi-photos/pythian-orac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775699" y="2362200"/>
            <a:ext cx="679203" cy="59030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467601" y="2952502"/>
            <a:ext cx="1295400" cy="230832"/>
          </a:xfrm>
          <a:prstGeom prst="rect">
            <a:avLst/>
          </a:prstGeom>
          <a:noFill/>
        </p:spPr>
        <p:txBody>
          <a:bodyPr wrap="square" rtlCol="0">
            <a:spAutoFit/>
          </a:bodyPr>
          <a:lstStyle/>
          <a:p>
            <a:pPr algn="ctr"/>
            <a:r>
              <a:rPr lang="en-US" sz="900" b="1" smtClean="0">
                <a:solidFill>
                  <a:prstClr val="black"/>
                </a:solidFill>
                <a:latin typeface="Times New Roman" pitchFamily="18" charset="0"/>
                <a:cs typeface="Times New Roman" pitchFamily="18" charset="0"/>
              </a:rPr>
              <a:t>Membership Oracle</a:t>
            </a:r>
            <a:endParaRPr lang="en-US" sz="900" b="1">
              <a:solidFill>
                <a:prstClr val="black"/>
              </a:solidFill>
              <a:latin typeface="Times New Roman" pitchFamily="18" charset="0"/>
              <a:cs typeface="Times New Roman" pitchFamily="18" charset="0"/>
            </a:endParaRPr>
          </a:p>
        </p:txBody>
      </p:sp>
      <p:sp>
        <p:nvSpPr>
          <p:cNvPr id="66" name="TextBox 65"/>
          <p:cNvSpPr txBox="1"/>
          <p:nvPr/>
        </p:nvSpPr>
        <p:spPr>
          <a:xfrm>
            <a:off x="533400" y="43434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Large Group Layer</a:t>
            </a:r>
            <a:endParaRPr lang="en-US" sz="900" b="1">
              <a:solidFill>
                <a:prstClr val="black"/>
              </a:solidFill>
              <a:latin typeface="Times New Roman" pitchFamily="18" charset="0"/>
              <a:cs typeface="Times New Roman" pitchFamily="18" charset="0"/>
            </a:endParaRPr>
          </a:p>
        </p:txBody>
      </p:sp>
      <p:sp>
        <p:nvSpPr>
          <p:cNvPr id="67" name="TextBox 66"/>
          <p:cNvSpPr txBox="1"/>
          <p:nvPr/>
        </p:nvSpPr>
        <p:spPr>
          <a:xfrm>
            <a:off x="4648200" y="43434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dirty="0" smtClean="0">
                <a:solidFill>
                  <a:prstClr val="black"/>
                </a:solidFill>
                <a:latin typeface="Times New Roman" pitchFamily="18" charset="0"/>
                <a:cs typeface="Times New Roman" pitchFamily="18" charset="0"/>
              </a:rPr>
              <a:t>UDP overlay</a:t>
            </a:r>
            <a:endParaRPr lang="en-US" sz="900" b="1" dirty="0">
              <a:solidFill>
                <a:prstClr val="black"/>
              </a:solidFill>
              <a:latin typeface="Times New Roman" pitchFamily="18" charset="0"/>
              <a:cs typeface="Times New Roman" pitchFamily="18" charset="0"/>
            </a:endParaRPr>
          </a:p>
        </p:txBody>
      </p:sp>
      <p:sp>
        <p:nvSpPr>
          <p:cNvPr id="68" name="TextBox 67"/>
          <p:cNvSpPr txBox="1"/>
          <p:nvPr/>
        </p:nvSpPr>
        <p:spPr>
          <a:xfrm>
            <a:off x="1905000" y="43434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Dr. Multicast</a:t>
            </a:r>
            <a:endParaRPr lang="en-US" sz="900" b="1">
              <a:solidFill>
                <a:prstClr val="black"/>
              </a:solidFill>
              <a:latin typeface="Times New Roman" pitchFamily="18" charset="0"/>
              <a:cs typeface="Times New Roman" pitchFamily="18" charset="0"/>
            </a:endParaRPr>
          </a:p>
        </p:txBody>
      </p:sp>
      <p:sp>
        <p:nvSpPr>
          <p:cNvPr id="69" name="TextBox 68"/>
          <p:cNvSpPr txBox="1"/>
          <p:nvPr/>
        </p:nvSpPr>
        <p:spPr>
          <a:xfrm>
            <a:off x="3268981" y="43434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Platform Security</a:t>
            </a:r>
            <a:endParaRPr lang="en-US" sz="900" b="1">
              <a:solidFill>
                <a:prstClr val="black"/>
              </a:solidFill>
              <a:latin typeface="Times New Roman" pitchFamily="18" charset="0"/>
              <a:cs typeface="Times New Roman" pitchFamily="18" charset="0"/>
            </a:endParaRPr>
          </a:p>
        </p:txBody>
      </p:sp>
      <p:sp>
        <p:nvSpPr>
          <p:cNvPr id="70" name="TextBox 69"/>
          <p:cNvSpPr txBox="1"/>
          <p:nvPr/>
        </p:nvSpPr>
        <p:spPr>
          <a:xfrm>
            <a:off x="152400" y="40386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Reliable Sending</a:t>
            </a:r>
            <a:endParaRPr lang="en-US" sz="900" b="1">
              <a:solidFill>
                <a:prstClr val="black"/>
              </a:solidFill>
              <a:latin typeface="Times New Roman" pitchFamily="18" charset="0"/>
              <a:cs typeface="Times New Roman" pitchFamily="18" charset="0"/>
            </a:endParaRPr>
          </a:p>
        </p:txBody>
      </p:sp>
      <p:sp>
        <p:nvSpPr>
          <p:cNvPr id="71" name="TextBox 70"/>
          <p:cNvSpPr txBox="1"/>
          <p:nvPr/>
        </p:nvSpPr>
        <p:spPr>
          <a:xfrm>
            <a:off x="1524000" y="40386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Fragmentation</a:t>
            </a:r>
            <a:endParaRPr lang="en-US" sz="900" b="1">
              <a:solidFill>
                <a:prstClr val="black"/>
              </a:solidFill>
              <a:latin typeface="Times New Roman" pitchFamily="18" charset="0"/>
              <a:cs typeface="Times New Roman" pitchFamily="18" charset="0"/>
            </a:endParaRPr>
          </a:p>
        </p:txBody>
      </p:sp>
      <p:sp>
        <p:nvSpPr>
          <p:cNvPr id="72" name="TextBox 71"/>
          <p:cNvSpPr txBox="1"/>
          <p:nvPr/>
        </p:nvSpPr>
        <p:spPr>
          <a:xfrm>
            <a:off x="2895600" y="40386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Group Security</a:t>
            </a:r>
            <a:endParaRPr lang="en-US" sz="900" b="1">
              <a:solidFill>
                <a:prstClr val="black"/>
              </a:solidFill>
              <a:latin typeface="Times New Roman" pitchFamily="18" charset="0"/>
              <a:cs typeface="Times New Roman" pitchFamily="18" charset="0"/>
            </a:endParaRPr>
          </a:p>
        </p:txBody>
      </p:sp>
      <p:sp>
        <p:nvSpPr>
          <p:cNvPr id="73" name="TextBox 72"/>
          <p:cNvSpPr txBox="1"/>
          <p:nvPr/>
        </p:nvSpPr>
        <p:spPr>
          <a:xfrm>
            <a:off x="1066801" y="4648200"/>
            <a:ext cx="16002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Sense Runtime Environment</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4" name="TextBox 73"/>
          <p:cNvSpPr txBox="1"/>
          <p:nvPr/>
        </p:nvSpPr>
        <p:spPr>
          <a:xfrm>
            <a:off x="7467600" y="4528274"/>
            <a:ext cx="1295400" cy="3693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Self-stabilizing</a:t>
            </a:r>
          </a:p>
          <a:p>
            <a:pPr algn="ctr"/>
            <a:r>
              <a:rPr lang="en-US" sz="900" b="1" smtClean="0">
                <a:solidFill>
                  <a:prstClr val="black"/>
                </a:solidFill>
                <a:latin typeface="Times New Roman" pitchFamily="18" charset="0"/>
                <a:cs typeface="Times New Roman" pitchFamily="18" charset="0"/>
              </a:rPr>
              <a:t>Bootstrap Protocol</a:t>
            </a:r>
            <a:endParaRPr lang="en-US" sz="900" b="1">
              <a:solidFill>
                <a:prstClr val="black"/>
              </a:solidFill>
              <a:latin typeface="Times New Roman" pitchFamily="18" charset="0"/>
              <a:cs typeface="Times New Roman" pitchFamily="18" charset="0"/>
            </a:endParaRPr>
          </a:p>
        </p:txBody>
      </p:sp>
      <p:sp>
        <p:nvSpPr>
          <p:cNvPr id="75" name="TextBox 74"/>
          <p:cNvSpPr txBox="1"/>
          <p:nvPr/>
        </p:nvSpPr>
        <p:spPr>
          <a:xfrm>
            <a:off x="2743200" y="4645968"/>
            <a:ext cx="12954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Socket Mgt/Send/Rcv</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78" name="Group 77"/>
          <p:cNvGrpSpPr/>
          <p:nvPr/>
        </p:nvGrpSpPr>
        <p:grpSpPr>
          <a:xfrm>
            <a:off x="7666428" y="3189555"/>
            <a:ext cx="566057" cy="736258"/>
            <a:chOff x="2056657" y="4390045"/>
            <a:chExt cx="566057" cy="736258"/>
          </a:xfrm>
        </p:grpSpPr>
        <p:sp>
          <p:nvSpPr>
            <p:cNvPr id="79" name="Oval 78"/>
            <p:cNvSpPr/>
            <p:nvPr/>
          </p:nvSpPr>
          <p:spPr>
            <a:xfrm>
              <a:off x="2056657" y="4390045"/>
              <a:ext cx="566057" cy="736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80" name="Freeform 79"/>
            <p:cNvSpPr/>
            <p:nvPr/>
          </p:nvSpPr>
          <p:spPr>
            <a:xfrm>
              <a:off x="2184048" y="4566029"/>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81" name="Freeform 80"/>
            <p:cNvSpPr/>
            <p:nvPr/>
          </p:nvSpPr>
          <p:spPr>
            <a:xfrm>
              <a:off x="2294602" y="4602970"/>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82" name="Freeform 81"/>
            <p:cNvSpPr/>
            <p:nvPr/>
          </p:nvSpPr>
          <p:spPr>
            <a:xfrm>
              <a:off x="2394007" y="4576547"/>
              <a:ext cx="91652" cy="363255"/>
            </a:xfrm>
            <a:custGeom>
              <a:avLst/>
              <a:gdLst>
                <a:gd name="connsiteX0" fmla="*/ 38093 w 320783"/>
                <a:gd name="connsiteY0" fmla="*/ 0 h 1315844"/>
                <a:gd name="connsiteX1" fmla="*/ 320591 w 320783"/>
                <a:gd name="connsiteY1" fmla="*/ 394010 h 1315844"/>
                <a:gd name="connsiteX2" fmla="*/ 922 w 320783"/>
                <a:gd name="connsiteY2" fmla="*/ 840059 h 1315844"/>
                <a:gd name="connsiteX3" fmla="*/ 216512 w 320783"/>
                <a:gd name="connsiteY3" fmla="*/ 1315844 h 1315844"/>
                <a:gd name="connsiteX4" fmla="*/ 216512 w 320783"/>
                <a:gd name="connsiteY4" fmla="*/ 1315844 h 1315844"/>
                <a:gd name="connsiteX5" fmla="*/ 216512 w 320783"/>
                <a:gd name="connsiteY5" fmla="*/ 1315844 h 131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783" h="1315844">
                  <a:moveTo>
                    <a:pt x="38093" y="0"/>
                  </a:moveTo>
                  <a:cubicBezTo>
                    <a:pt x="182439" y="127000"/>
                    <a:pt x="326786" y="254000"/>
                    <a:pt x="320591" y="394010"/>
                  </a:cubicBezTo>
                  <a:cubicBezTo>
                    <a:pt x="314396" y="534020"/>
                    <a:pt x="18268" y="686420"/>
                    <a:pt x="922" y="840059"/>
                  </a:cubicBezTo>
                  <a:cubicBezTo>
                    <a:pt x="-16425" y="993698"/>
                    <a:pt x="216512" y="1315844"/>
                    <a:pt x="216512" y="1315844"/>
                  </a:cubicBezTo>
                  <a:lnTo>
                    <a:pt x="216512" y="1315844"/>
                  </a:lnTo>
                  <a:lnTo>
                    <a:pt x="216512" y="1315844"/>
                  </a:ln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grpSp>
      <p:sp>
        <p:nvSpPr>
          <p:cNvPr id="83" name="TextBox 82"/>
          <p:cNvSpPr txBox="1"/>
          <p:nvPr/>
        </p:nvSpPr>
        <p:spPr>
          <a:xfrm>
            <a:off x="673217" y="3039747"/>
            <a:ext cx="990600" cy="784830"/>
          </a:xfrm>
          <a:prstGeom prst="rect">
            <a:avLst/>
          </a:prstGeom>
          <a:noFill/>
        </p:spPr>
        <p:txBody>
          <a:bodyPr wrap="square" rtlCol="0">
            <a:spAutoFit/>
          </a:bodyPr>
          <a:lstStyle/>
          <a:p>
            <a:pPr algn="r"/>
            <a:r>
              <a:rPr lang="en-US" sz="900" b="1" smtClean="0">
                <a:solidFill>
                  <a:prstClr val="black"/>
                </a:solidFill>
                <a:latin typeface="Times New Roman" pitchFamily="18" charset="0"/>
                <a:cs typeface="Times New Roman" pitchFamily="18" charset="0"/>
              </a:rPr>
              <a:t>Send</a:t>
            </a:r>
            <a:br>
              <a:rPr lang="en-US" sz="900" b="1" smtClean="0">
                <a:solidFill>
                  <a:prstClr val="black"/>
                </a:solidFill>
                <a:latin typeface="Times New Roman" pitchFamily="18" charset="0"/>
                <a:cs typeface="Times New Roman" pitchFamily="18" charset="0"/>
              </a:rPr>
            </a:br>
            <a:r>
              <a:rPr lang="en-US" sz="900" b="1" smtClean="0">
                <a:solidFill>
                  <a:prstClr val="black"/>
                </a:solidFill>
                <a:latin typeface="Times New Roman" pitchFamily="18" charset="0"/>
                <a:cs typeface="Times New Roman" pitchFamily="18" charset="0"/>
              </a:rPr>
              <a:t>CausalSend</a:t>
            </a:r>
            <a:br>
              <a:rPr lang="en-US" sz="900" b="1" smtClean="0">
                <a:solidFill>
                  <a:prstClr val="black"/>
                </a:solidFill>
                <a:latin typeface="Times New Roman" pitchFamily="18" charset="0"/>
                <a:cs typeface="Times New Roman" pitchFamily="18" charset="0"/>
              </a:rPr>
            </a:br>
            <a:r>
              <a:rPr lang="en-US" sz="900" b="1" smtClean="0">
                <a:solidFill>
                  <a:prstClr val="black"/>
                </a:solidFill>
                <a:latin typeface="Times New Roman" pitchFamily="18" charset="0"/>
                <a:cs typeface="Times New Roman" pitchFamily="18" charset="0"/>
              </a:rPr>
              <a:t>OrderedSend</a:t>
            </a:r>
            <a:br>
              <a:rPr lang="en-US" sz="900" b="1" smtClean="0">
                <a:solidFill>
                  <a:prstClr val="black"/>
                </a:solidFill>
                <a:latin typeface="Times New Roman" pitchFamily="18" charset="0"/>
                <a:cs typeface="Times New Roman" pitchFamily="18" charset="0"/>
              </a:rPr>
            </a:br>
            <a:r>
              <a:rPr lang="en-US" sz="900" b="1" smtClean="0">
                <a:solidFill>
                  <a:prstClr val="black"/>
                </a:solidFill>
                <a:latin typeface="Times New Roman" pitchFamily="18" charset="0"/>
                <a:cs typeface="Times New Roman" pitchFamily="18" charset="0"/>
              </a:rPr>
              <a:t>SafeSend</a:t>
            </a:r>
            <a:br>
              <a:rPr lang="en-US" sz="900" b="1" smtClean="0">
                <a:solidFill>
                  <a:prstClr val="black"/>
                </a:solidFill>
                <a:latin typeface="Times New Roman" pitchFamily="18" charset="0"/>
                <a:cs typeface="Times New Roman" pitchFamily="18" charset="0"/>
              </a:rPr>
            </a:br>
            <a:r>
              <a:rPr lang="en-US" sz="900" b="1" smtClean="0">
                <a:solidFill>
                  <a:prstClr val="black"/>
                </a:solidFill>
                <a:latin typeface="Times New Roman" pitchFamily="18" charset="0"/>
                <a:cs typeface="Times New Roman" pitchFamily="18" charset="0"/>
              </a:rPr>
              <a:t>Query....</a:t>
            </a:r>
            <a:endParaRPr lang="en-US" sz="900" b="1">
              <a:solidFill>
                <a:prstClr val="black"/>
              </a:solidFill>
              <a:latin typeface="Times New Roman" pitchFamily="18" charset="0"/>
              <a:cs typeface="Times New Roman" pitchFamily="18" charset="0"/>
            </a:endParaRPr>
          </a:p>
        </p:txBody>
      </p:sp>
      <p:sp>
        <p:nvSpPr>
          <p:cNvPr id="84" name="TextBox 83"/>
          <p:cNvSpPr txBox="1"/>
          <p:nvPr/>
        </p:nvSpPr>
        <p:spPr>
          <a:xfrm>
            <a:off x="1371600" y="4955232"/>
            <a:ext cx="12954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Message Library</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5" name="TextBox 84"/>
          <p:cNvSpPr txBox="1"/>
          <p:nvPr/>
        </p:nvSpPr>
        <p:spPr>
          <a:xfrm>
            <a:off x="2743200" y="4955232"/>
            <a:ext cx="12954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“Wrapped” locks</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6" name="TextBox 85"/>
          <p:cNvSpPr txBox="1"/>
          <p:nvPr/>
        </p:nvSpPr>
        <p:spPr>
          <a:xfrm>
            <a:off x="4114800" y="4953000"/>
            <a:ext cx="12954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Bounded Buffers</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2" name="TextBox 91"/>
          <p:cNvSpPr txBox="1"/>
          <p:nvPr/>
        </p:nvSpPr>
        <p:spPr>
          <a:xfrm>
            <a:off x="7467600" y="4200626"/>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Oracle Membership</a:t>
            </a:r>
            <a:endParaRPr lang="en-US" sz="900" b="1">
              <a:solidFill>
                <a:prstClr val="black"/>
              </a:solidFill>
              <a:latin typeface="Times New Roman" pitchFamily="18" charset="0"/>
              <a:cs typeface="Times New Roman" pitchFamily="18" charset="0"/>
            </a:endParaRPr>
          </a:p>
        </p:txBody>
      </p:sp>
      <p:sp>
        <p:nvSpPr>
          <p:cNvPr id="93" name="TextBox 92"/>
          <p:cNvSpPr txBox="1"/>
          <p:nvPr/>
        </p:nvSpPr>
        <p:spPr>
          <a:xfrm>
            <a:off x="7422516" y="3902804"/>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smtClean="0">
                <a:solidFill>
                  <a:prstClr val="black"/>
                </a:solidFill>
                <a:latin typeface="Times New Roman" pitchFamily="18" charset="0"/>
                <a:cs typeface="Times New Roman" pitchFamily="18" charset="0"/>
              </a:rPr>
              <a:t>Group membership</a:t>
            </a:r>
            <a:endParaRPr lang="en-US" sz="900" b="1">
              <a:solidFill>
                <a:prstClr val="black"/>
              </a:solidFill>
              <a:latin typeface="Times New Roman" pitchFamily="18" charset="0"/>
              <a:cs typeface="Times New Roman" pitchFamily="18" charset="0"/>
            </a:endParaRPr>
          </a:p>
        </p:txBody>
      </p:sp>
      <p:sp>
        <p:nvSpPr>
          <p:cNvPr id="94" name="TextBox 93"/>
          <p:cNvSpPr txBox="1"/>
          <p:nvPr/>
        </p:nvSpPr>
        <p:spPr>
          <a:xfrm>
            <a:off x="4114800" y="4648200"/>
            <a:ext cx="1600200" cy="230832"/>
          </a:xfrm>
          <a:prstGeom prst="rect">
            <a:avLst/>
          </a:prstGeom>
          <a:blipFill>
            <a:blip r:embed="rId5"/>
            <a:tile tx="0" ty="0" sx="100000" sy="100000" flip="none" algn="tl"/>
          </a:blipFill>
          <a:ln>
            <a:solidFill>
              <a:schemeClr val="tx1"/>
            </a:solidFill>
          </a:ln>
        </p:spPr>
        <p:txBody>
          <a:bodyPr wrap="square" rtlCol="0">
            <a:spAutoFit/>
          </a:bodyPr>
          <a:lstStyle/>
          <a:p>
            <a:pPr algn="ctr"/>
            <a:r>
              <a:rPr lang="en-US" sz="900" b="1" smtClean="0">
                <a:effectLst>
                  <a:outerShdw blurRad="38100" dist="38100" dir="2700000" algn="tl">
                    <a:srgbClr val="000000">
                      <a:alpha val="43137"/>
                    </a:srgbClr>
                  </a:outerShdw>
                </a:effectLst>
                <a:latin typeface="Times New Roman" pitchFamily="18" charset="0"/>
                <a:cs typeface="Times New Roman" pitchFamily="18" charset="0"/>
              </a:rPr>
              <a:t>Report suspected failures</a:t>
            </a:r>
            <a:endParaRPr lang="en-US" sz="900" b="1">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6" name="Oval 95"/>
          <p:cNvSpPr/>
          <p:nvPr/>
        </p:nvSpPr>
        <p:spPr>
          <a:xfrm>
            <a:off x="7162801" y="2057400"/>
            <a:ext cx="1905000" cy="34103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solidFill>
                <a:prstClr val="white"/>
              </a:solidFill>
            </a:endParaRPr>
          </a:p>
        </p:txBody>
      </p:sp>
      <p:sp>
        <p:nvSpPr>
          <p:cNvPr id="98" name="Left-Right Arrow 97"/>
          <p:cNvSpPr/>
          <p:nvPr/>
        </p:nvSpPr>
        <p:spPr>
          <a:xfrm>
            <a:off x="3665124" y="3375571"/>
            <a:ext cx="251557" cy="135423"/>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rgbClr val="C00000"/>
              </a:solidFill>
            </a:endParaRPr>
          </a:p>
        </p:txBody>
      </p:sp>
      <p:cxnSp>
        <p:nvCxnSpPr>
          <p:cNvPr id="99" name="Straight Arrow Connector 98"/>
          <p:cNvCxnSpPr/>
          <p:nvPr/>
        </p:nvCxnSpPr>
        <p:spPr>
          <a:xfrm flipV="1">
            <a:off x="4762500" y="2590800"/>
            <a:ext cx="533400" cy="3617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767146" y="2752493"/>
            <a:ext cx="871654" cy="2000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800600" y="2852498"/>
            <a:ext cx="990600" cy="1000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767146" y="2657351"/>
            <a:ext cx="719254" cy="2905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275456" y="2431301"/>
            <a:ext cx="457200" cy="183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5486400" y="2492049"/>
            <a:ext cx="457200" cy="183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Oval 117"/>
          <p:cNvSpPr/>
          <p:nvPr/>
        </p:nvSpPr>
        <p:spPr>
          <a:xfrm>
            <a:off x="5673183" y="2579957"/>
            <a:ext cx="457200" cy="183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Oval 118"/>
          <p:cNvSpPr/>
          <p:nvPr/>
        </p:nvSpPr>
        <p:spPr>
          <a:xfrm>
            <a:off x="5791200" y="2679999"/>
            <a:ext cx="457200" cy="183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TextBox 119"/>
          <p:cNvSpPr txBox="1"/>
          <p:nvPr/>
        </p:nvSpPr>
        <p:spPr>
          <a:xfrm>
            <a:off x="5697344" y="2302277"/>
            <a:ext cx="1295400" cy="369332"/>
          </a:xfrm>
          <a:prstGeom prst="rect">
            <a:avLst/>
          </a:prstGeom>
          <a:noFill/>
        </p:spPr>
        <p:txBody>
          <a:bodyPr wrap="square" rtlCol="0">
            <a:spAutoFit/>
          </a:bodyPr>
          <a:lstStyle/>
          <a:p>
            <a:pPr algn="ctr"/>
            <a:r>
              <a:rPr lang="en-US" sz="900" b="1" smtClean="0">
                <a:solidFill>
                  <a:prstClr val="black"/>
                </a:solidFill>
                <a:latin typeface="Times New Roman" pitchFamily="18" charset="0"/>
                <a:cs typeface="Times New Roman" pitchFamily="18" charset="0"/>
              </a:rPr>
              <a:t>Other group</a:t>
            </a:r>
            <a:br>
              <a:rPr lang="en-US" sz="900" b="1" smtClean="0">
                <a:solidFill>
                  <a:prstClr val="black"/>
                </a:solidFill>
                <a:latin typeface="Times New Roman" pitchFamily="18" charset="0"/>
                <a:cs typeface="Times New Roman" pitchFamily="18" charset="0"/>
              </a:rPr>
            </a:br>
            <a:r>
              <a:rPr lang="en-US" sz="900" b="1" smtClean="0">
                <a:solidFill>
                  <a:prstClr val="black"/>
                </a:solidFill>
                <a:latin typeface="Times New Roman" pitchFamily="18" charset="0"/>
                <a:cs typeface="Times New Roman" pitchFamily="18" charset="0"/>
              </a:rPr>
              <a:t>members</a:t>
            </a:r>
            <a:endParaRPr lang="en-US" sz="900" b="1">
              <a:solidFill>
                <a:prstClr val="black"/>
              </a:solidFill>
              <a:latin typeface="Times New Roman" pitchFamily="18" charset="0"/>
              <a:cs typeface="Times New Roman" pitchFamily="18" charset="0"/>
            </a:endParaRPr>
          </a:p>
        </p:txBody>
      </p:sp>
      <p:sp>
        <p:nvSpPr>
          <p:cNvPr id="100" name="Rectangular Callout 99"/>
          <p:cNvSpPr/>
          <p:nvPr/>
        </p:nvSpPr>
        <p:spPr>
          <a:xfrm>
            <a:off x="1823783" y="922929"/>
            <a:ext cx="6584315" cy="1342177"/>
          </a:xfrm>
          <a:prstGeom prst="wedgeRectCallout">
            <a:avLst>
              <a:gd name="adj1" fmla="val -53473"/>
              <a:gd name="adj2" fmla="val 134754"/>
            </a:avLst>
          </a:prstGeom>
          <a:solidFill>
            <a:srgbClr val="D2EC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7030A0"/>
                </a:solidFill>
              </a:rPr>
              <a:t>SafeSend and Send are two of the protocol components hosted over what we call the </a:t>
            </a:r>
            <a:r>
              <a:rPr lang="en-US" b="1" i="1" u="sng" smtClean="0">
                <a:solidFill>
                  <a:srgbClr val="7030A0"/>
                </a:solidFill>
              </a:rPr>
              <a:t>large-scale properties sandbox</a:t>
            </a:r>
            <a:r>
              <a:rPr lang="en-US" b="1" smtClean="0">
                <a:solidFill>
                  <a:srgbClr val="7030A0"/>
                </a:solidFill>
              </a:rPr>
              <a:t>.  The sandbox addresses issues like flow control, security, etc.  All protocols share and benefit from those properties</a:t>
            </a:r>
            <a:endParaRPr lang="en-US" b="1">
              <a:solidFill>
                <a:srgbClr val="7030A0"/>
              </a:solidFill>
            </a:endParaRPr>
          </a:p>
        </p:txBody>
      </p:sp>
      <p:sp>
        <p:nvSpPr>
          <p:cNvPr id="104" name="Content Placeholder 4"/>
          <p:cNvSpPr txBox="1">
            <a:spLocks/>
          </p:cNvSpPr>
          <p:nvPr/>
        </p:nvSpPr>
        <p:spPr>
          <a:xfrm>
            <a:off x="533400" y="5676900"/>
            <a:ext cx="8302752" cy="838200"/>
          </a:xfrm>
          <a:prstGeom prst="rect">
            <a:avLst/>
          </a:prstGeom>
        </p:spPr>
        <p:txBody>
          <a:bodyPr>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Clr>
                <a:srgbClr val="DD8047"/>
              </a:buClr>
            </a:pPr>
            <a:r>
              <a:rPr lang="en-US" sz="1800" b="1" smtClean="0">
                <a:solidFill>
                  <a:prstClr val="black"/>
                </a:solidFill>
              </a:rPr>
              <a:t>These systems are complex, especially if you want to run on platforms like EC2</a:t>
            </a:r>
          </a:p>
          <a:p>
            <a:pPr>
              <a:buClr>
                <a:srgbClr val="DD8047"/>
              </a:buClr>
            </a:pPr>
            <a:r>
              <a:rPr lang="en-US" sz="1800" b="1" smtClean="0">
                <a:solidFill>
                  <a:prstClr val="black"/>
                </a:solidFill>
              </a:rPr>
              <a:t>By using Isis</a:t>
            </a:r>
            <a:r>
              <a:rPr lang="en-US" sz="1800" b="1" baseline="30000" smtClean="0">
                <a:solidFill>
                  <a:prstClr val="black"/>
                </a:solidFill>
              </a:rPr>
              <a:t>2</a:t>
            </a:r>
            <a:r>
              <a:rPr lang="en-US" sz="1800" b="1" smtClean="0">
                <a:solidFill>
                  <a:prstClr val="black"/>
                </a:solidFill>
              </a:rPr>
              <a:t> you “inherit” 30 years of research on how to make it work</a:t>
            </a:r>
          </a:p>
        </p:txBody>
      </p:sp>
      <p:sp>
        <p:nvSpPr>
          <p:cNvPr id="105" name="TextBox 104"/>
          <p:cNvSpPr txBox="1"/>
          <p:nvPr/>
        </p:nvSpPr>
        <p:spPr>
          <a:xfrm>
            <a:off x="4267200" y="40386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dirty="0" smtClean="0">
                <a:solidFill>
                  <a:prstClr val="black"/>
                </a:solidFill>
                <a:latin typeface="Times New Roman" pitchFamily="18" charset="0"/>
                <a:cs typeface="Times New Roman" pitchFamily="18" charset="0"/>
              </a:rPr>
              <a:t>OOB File Replication</a:t>
            </a:r>
            <a:endParaRPr lang="en-US" sz="900" b="1" dirty="0">
              <a:solidFill>
                <a:prstClr val="black"/>
              </a:solidFill>
              <a:latin typeface="Times New Roman" pitchFamily="18" charset="0"/>
              <a:cs typeface="Times New Roman" pitchFamily="18" charset="0"/>
            </a:endParaRPr>
          </a:p>
        </p:txBody>
      </p:sp>
      <p:sp>
        <p:nvSpPr>
          <p:cNvPr id="106" name="TextBox 105"/>
          <p:cNvSpPr txBox="1"/>
          <p:nvPr/>
        </p:nvSpPr>
        <p:spPr>
          <a:xfrm>
            <a:off x="5638800" y="4038600"/>
            <a:ext cx="1295400" cy="230832"/>
          </a:xfrm>
          <a:prstGeom prst="rect">
            <a:avLst/>
          </a:prstGeom>
          <a:solidFill>
            <a:schemeClr val="bg2">
              <a:lumMod val="90000"/>
            </a:schemeClr>
          </a:solidFill>
          <a:ln>
            <a:solidFill>
              <a:schemeClr val="tx1"/>
            </a:solidFill>
          </a:ln>
        </p:spPr>
        <p:txBody>
          <a:bodyPr wrap="square" rtlCol="0">
            <a:spAutoFit/>
          </a:bodyPr>
          <a:lstStyle/>
          <a:p>
            <a:pPr algn="ctr"/>
            <a:r>
              <a:rPr lang="en-US" sz="900" b="1" dirty="0" smtClean="0">
                <a:solidFill>
                  <a:prstClr val="black"/>
                </a:solidFill>
                <a:latin typeface="Times New Roman" pitchFamily="18" charset="0"/>
                <a:cs typeface="Times New Roman" pitchFamily="18" charset="0"/>
              </a:rPr>
              <a:t>Key-Value Store</a:t>
            </a:r>
            <a:endParaRPr lang="en-US" sz="900" b="1" dirty="0">
              <a:solidFill>
                <a:prstClr val="black"/>
              </a:solidFill>
              <a:latin typeface="Times New Roman" pitchFamily="18" charset="0"/>
              <a:cs typeface="Times New Roman" pitchFamily="18" charset="0"/>
            </a:endParaRPr>
          </a:p>
        </p:txBody>
      </p:sp>
      <p:sp>
        <p:nvSpPr>
          <p:cNvPr id="95" name="Left-Right Arrow 94"/>
          <p:cNvSpPr/>
          <p:nvPr/>
        </p:nvSpPr>
        <p:spPr>
          <a:xfrm>
            <a:off x="6172200" y="4224417"/>
            <a:ext cx="1200795" cy="423783"/>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C00000"/>
                </a:solidFill>
              </a:rPr>
              <a:t>Views</a:t>
            </a:r>
            <a:endParaRPr lang="en-US" sz="1600" b="1" dirty="0">
              <a:solidFill>
                <a:srgbClr val="C00000"/>
              </a:solidFill>
            </a:endParaRPr>
          </a:p>
        </p:txBody>
      </p:sp>
      <p:sp>
        <p:nvSpPr>
          <p:cNvPr id="97" name="Rectangular Callout 96"/>
          <p:cNvSpPr/>
          <p:nvPr/>
        </p:nvSpPr>
        <p:spPr>
          <a:xfrm>
            <a:off x="3189728" y="2671609"/>
            <a:ext cx="5840604" cy="1072084"/>
          </a:xfrm>
          <a:prstGeom prst="wedgeRectCallout">
            <a:avLst>
              <a:gd name="adj1" fmla="val -53473"/>
              <a:gd name="adj2" fmla="val 134754"/>
            </a:avLst>
          </a:prstGeom>
          <a:solidFill>
            <a:srgbClr val="D2EC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7030A0"/>
                </a:solidFill>
              </a:rPr>
              <a:t>The SandBox itself is mostly composed of “convergent” protocols that use probabilistic methods</a:t>
            </a:r>
            <a:endParaRPr lang="en-US" b="1">
              <a:solidFill>
                <a:srgbClr val="7030A0"/>
              </a:solidFill>
            </a:endParaRPr>
          </a:p>
        </p:txBody>
      </p:sp>
    </p:spTree>
    <p:extLst>
      <p:ext uri="{BB962C8B-B14F-4D97-AF65-F5344CB8AC3E}">
        <p14:creationId xmlns:p14="http://schemas.microsoft.com/office/powerpoint/2010/main" val="269234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Isis</a:t>
            </a:r>
            <a:r>
              <a:rPr lang="en-US" baseline="30000" dirty="0" smtClean="0"/>
              <a:t>2</a:t>
            </a:r>
            <a:r>
              <a:rPr lang="en-US" dirty="0" smtClean="0"/>
              <a: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The new version of Isis is a completely new system, but builds on a long history</a:t>
            </a:r>
          </a:p>
          <a:p>
            <a:pPr lvl="1"/>
            <a:r>
              <a:rPr lang="en-US" dirty="0" smtClean="0"/>
              <a:t>First version was the Isis Toolkit (~1985-1996)</a:t>
            </a:r>
          </a:p>
          <a:p>
            <a:pPr lvl="1"/>
            <a:r>
              <a:rPr lang="en-US" dirty="0" smtClean="0"/>
              <a:t>That system was used to create the French Air Traffic Control system, the NYSE trading platform, the US Navy AEGIS core communications library and many other mission-critical applications</a:t>
            </a:r>
          </a:p>
          <a:p>
            <a:r>
              <a:rPr lang="en-US" dirty="0" smtClean="0"/>
              <a:t>After the Isis Toolkit, we created Horus and Ensemble (focus was on ties to formal methods)</a:t>
            </a:r>
          </a:p>
          <a:p>
            <a:r>
              <a:rPr lang="en-US" dirty="0" smtClean="0"/>
              <a:t>Isis</a:t>
            </a:r>
            <a:r>
              <a:rPr lang="en-US" baseline="30000" dirty="0" smtClean="0"/>
              <a:t>2</a:t>
            </a:r>
            <a:r>
              <a:rPr lang="en-US" dirty="0" smtClean="0"/>
              <a:t> is our latest and best technology. Pronounced “Isis two”, not “Isis squared”</a:t>
            </a:r>
            <a:endParaRPr lang="en-US" dirty="0"/>
          </a:p>
        </p:txBody>
      </p:sp>
    </p:spTree>
    <p:extLst>
      <p:ext uri="{BB962C8B-B14F-4D97-AF65-F5344CB8AC3E}">
        <p14:creationId xmlns:p14="http://schemas.microsoft.com/office/powerpoint/2010/main" val="38067015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a:bodyPr>
          <a:lstStyle/>
          <a:p>
            <a:r>
              <a:rPr lang="en-US" sz="4000" dirty="0" smtClean="0"/>
              <a:t>Isis</a:t>
            </a:r>
            <a:r>
              <a:rPr lang="en-US" sz="4000" baseline="30000" dirty="0" smtClean="0"/>
              <a:t>2</a:t>
            </a:r>
            <a:r>
              <a:rPr lang="en-US" sz="4000" dirty="0" smtClean="0"/>
              <a:t>: Cornell’s cloud solution</a:t>
            </a:r>
            <a:endParaRPr lang="en-US" sz="4000"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60</a:t>
            </a:fld>
            <a:endParaRPr lang="en-US"/>
          </a:p>
        </p:txBody>
      </p:sp>
      <p:sp>
        <p:nvSpPr>
          <p:cNvPr id="4" name="Content Placeholder 3"/>
          <p:cNvSpPr>
            <a:spLocks noGrp="1"/>
          </p:cNvSpPr>
          <p:nvPr>
            <p:ph sz="quarter" idx="1"/>
          </p:nvPr>
        </p:nvSpPr>
        <p:spPr>
          <a:xfrm>
            <a:off x="533400" y="1752600"/>
            <a:ext cx="8318066" cy="4495800"/>
          </a:xfrm>
        </p:spPr>
        <p:txBody>
          <a:bodyPr/>
          <a:lstStyle/>
          <a:p>
            <a:r>
              <a:rPr lang="en-US" dirty="0" smtClean="0"/>
              <a:t>Isis</a:t>
            </a:r>
            <a:r>
              <a:rPr lang="en-US" baseline="30000" dirty="0" smtClean="0"/>
              <a:t>2</a:t>
            </a:r>
            <a:r>
              <a:rPr lang="en-US" dirty="0" smtClean="0"/>
              <a:t> makes it easy to write programs in a standard way, using the methods in its library, that replicate data and can coordinate their actions</a:t>
            </a:r>
          </a:p>
          <a:p>
            <a:pPr lvl="1"/>
            <a:r>
              <a:rPr lang="en-US" dirty="0" smtClean="0"/>
              <a:t>The system automates tasks needed to ensure consistency</a:t>
            </a:r>
          </a:p>
          <a:p>
            <a:pPr lvl="1"/>
            <a:r>
              <a:rPr lang="en-US" dirty="0" smtClean="0"/>
              <a:t>Without the system, consistency, security and other such issues are very hard to solve</a:t>
            </a:r>
          </a:p>
          <a:p>
            <a:pPr lvl="1"/>
            <a:r>
              <a:rPr lang="en-US" dirty="0" smtClean="0"/>
              <a:t>But you still need to decide where to run your programs, make sure they can find one-another, etc.  Isis</a:t>
            </a:r>
            <a:r>
              <a:rPr lang="en-US" baseline="30000" dirty="0" smtClean="0"/>
              <a:t>2</a:t>
            </a:r>
            <a:r>
              <a:rPr lang="en-US" dirty="0" smtClean="0"/>
              <a:t> focuses mostly on keeping them consistent.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6546" y="20444"/>
            <a:ext cx="1341120" cy="1676400"/>
          </a:xfrm>
          <a:prstGeom prst="rect">
            <a:avLst/>
          </a:prstGeom>
        </p:spPr>
      </p:pic>
      <p:pic>
        <p:nvPicPr>
          <p:cNvPr id="3074" name="Picture 2" descr="http://ts2.mm.bing.net/th?id=H.4652507371604277&amp;w=300&amp;h=300&amp;c=7&amp;rs=1&amp;qlt=80&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76200"/>
            <a:ext cx="713491" cy="71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11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Isis</a:t>
            </a:r>
            <a:r>
              <a:rPr lang="en-US" baseline="30000" dirty="0" smtClean="0"/>
              <a:t>2</a:t>
            </a:r>
            <a:r>
              <a:rPr lang="en-US" dirty="0" smtClean="0"/>
              <a:t> do?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t>A library to help you create highly resilient, secure, scalable applications.  The methods automate important tasks</a:t>
            </a:r>
          </a:p>
          <a:p>
            <a:endParaRPr lang="en-US" dirty="0"/>
          </a:p>
          <a:p>
            <a:r>
              <a:rPr lang="en-US" dirty="0" smtClean="0"/>
              <a:t>You can run your program on a few machines of your own, or on a big cluster, or in an enterprise network, or even on a cloud platform like Amazon EC2</a:t>
            </a:r>
          </a:p>
          <a:p>
            <a:endParaRPr lang="en-US" dirty="0"/>
          </a:p>
          <a:p>
            <a:r>
              <a:rPr lang="en-US" dirty="0" smtClean="0"/>
              <a:t>Isis</a:t>
            </a:r>
            <a:r>
              <a:rPr lang="en-US" baseline="30000" dirty="0" smtClean="0"/>
              <a:t>2</a:t>
            </a:r>
            <a:r>
              <a:rPr lang="en-US" dirty="0" smtClean="0"/>
              <a:t> is a “specialist” in solving problems involving data replication within “groups” of programs</a:t>
            </a:r>
            <a:endParaRPr lang="en-US" dirty="0"/>
          </a:p>
        </p:txBody>
      </p:sp>
    </p:spTree>
    <p:extLst>
      <p:ext uri="{BB962C8B-B14F-4D97-AF65-F5344CB8AC3E}">
        <p14:creationId xmlns:p14="http://schemas.microsoft.com/office/powerpoint/2010/main" val="3106692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dirty="0" smtClean="0"/>
              <a:t>Imagine that some collection of programs are running on some set of machines.</a:t>
            </a:r>
          </a:p>
          <a:p>
            <a:r>
              <a:rPr lang="en-US" dirty="0" smtClean="0"/>
              <a:t>Data is said to be </a:t>
            </a:r>
            <a:r>
              <a:rPr lang="en-US" b="1" i="1" dirty="0" smtClean="0"/>
              <a:t>replicated</a:t>
            </a:r>
            <a:r>
              <a:rPr lang="en-US" dirty="0" smtClean="0"/>
              <a:t> if each of them has a copy, and sees the updates to that copy</a:t>
            </a:r>
            <a:endParaRPr lang="en-US" dirty="0"/>
          </a:p>
        </p:txBody>
      </p:sp>
      <p:sp>
        <p:nvSpPr>
          <p:cNvPr id="2" name="Title 1"/>
          <p:cNvSpPr>
            <a:spLocks noGrp="1"/>
          </p:cNvSpPr>
          <p:nvPr>
            <p:ph type="title"/>
          </p:nvPr>
        </p:nvSpPr>
        <p:spPr/>
        <p:txBody>
          <a:bodyPr/>
          <a:lstStyle/>
          <a:p>
            <a:r>
              <a:rPr lang="en-US" b="1" u="sng" dirty="0" smtClean="0"/>
              <a:t>Key Concept: </a:t>
            </a:r>
            <a:r>
              <a:rPr lang="en-US" dirty="0" smtClean="0"/>
              <a:t>Replication</a:t>
            </a:r>
            <a:endParaRPr lang="en-US" dirty="0"/>
          </a:p>
        </p:txBody>
      </p:sp>
      <p:sp>
        <p:nvSpPr>
          <p:cNvPr id="3" name="Slide Number Placeholder 2"/>
          <p:cNvSpPr>
            <a:spLocks noGrp="1"/>
          </p:cNvSpPr>
          <p:nvPr>
            <p:ph type="sldNum" sz="quarter" idx="11"/>
          </p:nvPr>
        </p:nvSpPr>
        <p:spPr/>
        <p:txBody>
          <a:bodyPr>
            <a:normAutofit/>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92364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14"/>
          <p:cNvGrpSpPr/>
          <p:nvPr/>
        </p:nvGrpSpPr>
        <p:grpSpPr>
          <a:xfrm>
            <a:off x="3962400" y="3352800"/>
            <a:ext cx="5105400" cy="3429000"/>
            <a:chOff x="1676400" y="2667000"/>
            <a:chExt cx="6705600" cy="24384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sp>
          <p:nvSpPr>
            <p:cNvPr id="44" name="Oval 43"/>
            <p:cNvSpPr/>
            <p:nvPr/>
          </p:nvSpPr>
          <p:spPr>
            <a:xfrm>
              <a:off x="2743200" y="26670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Oval 44"/>
            <p:cNvSpPr/>
            <p:nvPr/>
          </p:nvSpPr>
          <p:spPr>
            <a:xfrm>
              <a:off x="3733800" y="28194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6" name="Oval 45"/>
            <p:cNvSpPr/>
            <p:nvPr/>
          </p:nvSpPr>
          <p:spPr>
            <a:xfrm>
              <a:off x="3124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7" name="Oval 46"/>
            <p:cNvSpPr/>
            <p:nvPr/>
          </p:nvSpPr>
          <p:spPr>
            <a:xfrm>
              <a:off x="1676400" y="31242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8" name="Oval 47"/>
            <p:cNvSpPr/>
            <p:nvPr/>
          </p:nvSpPr>
          <p:spPr>
            <a:xfrm>
              <a:off x="2362200" y="3657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9" name="Oval 48"/>
            <p:cNvSpPr/>
            <p:nvPr/>
          </p:nvSpPr>
          <p:spPr>
            <a:xfrm>
              <a:off x="3733800" y="3276600"/>
              <a:ext cx="4648200" cy="144780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0" name="Oval 49"/>
            <p:cNvSpPr/>
            <p:nvPr/>
          </p:nvSpPr>
          <p:spPr>
            <a:xfrm>
              <a:off x="2133600" y="3048000"/>
              <a:ext cx="6172200" cy="13716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Oval 50"/>
            <p:cNvSpPr/>
            <p:nvPr/>
          </p:nvSpPr>
          <p:spPr>
            <a:xfrm>
              <a:off x="2057400" y="3352800"/>
              <a:ext cx="4876800" cy="12192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Oval 51"/>
            <p:cNvSpPr/>
            <p:nvPr/>
          </p:nvSpPr>
          <p:spPr>
            <a:xfrm>
              <a:off x="2438400" y="37338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3" name="Oval 52"/>
            <p:cNvSpPr/>
            <p:nvPr/>
          </p:nvSpPr>
          <p:spPr>
            <a:xfrm>
              <a:off x="2809916" y="3048000"/>
              <a:ext cx="5029200" cy="129540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2800" b="1" dirty="0" smtClean="0">
                  <a:solidFill>
                    <a:srgbClr val="7030A0"/>
                  </a:solidFill>
                </a:rPr>
                <a:t>Time</a:t>
              </a:r>
              <a:endParaRPr lang="fr-BE" b="1" dirty="0">
                <a:solidFill>
                  <a:srgbClr val="7030A0"/>
                </a:solidFill>
              </a:endParaRPr>
            </a:p>
          </p:txBody>
        </p:sp>
      </p:grpSp>
      <p:sp>
        <p:nvSpPr>
          <p:cNvPr id="2" name="Title 1"/>
          <p:cNvSpPr>
            <a:spLocks noGrp="1"/>
          </p:cNvSpPr>
          <p:nvPr>
            <p:ph type="title"/>
          </p:nvPr>
        </p:nvSpPr>
        <p:spPr/>
        <p:txBody>
          <a:bodyPr>
            <a:normAutofit/>
          </a:bodyPr>
          <a:lstStyle/>
          <a:p>
            <a:r>
              <a:rPr lang="en-US" dirty="0"/>
              <a:t>Replication in pictures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lstStyle/>
          <a:p>
            <a:r>
              <a:rPr lang="en-US" dirty="0" smtClean="0"/>
              <a:t>This is an example of a non-replicated server with a client who issues some form of request</a:t>
            </a:r>
            <a:endParaRPr lang="en-US" dirty="0"/>
          </a:p>
        </p:txBody>
      </p:sp>
      <p:cxnSp>
        <p:nvCxnSpPr>
          <p:cNvPr id="7" name="Straight Arrow Connector 6"/>
          <p:cNvCxnSpPr/>
          <p:nvPr/>
        </p:nvCxnSpPr>
        <p:spPr>
          <a:xfrm>
            <a:off x="3330429" y="3640929"/>
            <a:ext cx="2226578" cy="884039"/>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21946" y="3075698"/>
            <a:ext cx="3007453" cy="523220"/>
          </a:xfrm>
          <a:prstGeom prst="rect">
            <a:avLst/>
          </a:prstGeom>
          <a:noFill/>
          <a:ln>
            <a:noFill/>
          </a:ln>
        </p:spPr>
        <p:txBody>
          <a:bodyPr wrap="square" rtlCol="0">
            <a:spAutoFit/>
          </a:bodyPr>
          <a:lstStyle/>
          <a:p>
            <a:r>
              <a:rPr lang="en-US" sz="1400" b="1" dirty="0" smtClean="0"/>
              <a:t>Update the monitoring and alarms</a:t>
            </a:r>
            <a:br>
              <a:rPr lang="en-US" sz="1400" b="1" dirty="0" smtClean="0"/>
            </a:br>
            <a:r>
              <a:rPr lang="en-US" sz="1400" b="1" dirty="0" smtClean="0"/>
              <a:t>criteria for Mrs. Marsh as follows…</a:t>
            </a:r>
            <a:endParaRPr lang="fr-BE" sz="1400" b="1" dirty="0"/>
          </a:p>
        </p:txBody>
      </p:sp>
      <p:cxnSp>
        <p:nvCxnSpPr>
          <p:cNvPr id="9" name="Straight Arrow Connector 8"/>
          <p:cNvCxnSpPr/>
          <p:nvPr/>
        </p:nvCxnSpPr>
        <p:spPr>
          <a:xfrm rot="10800000" flipV="1">
            <a:off x="3457662" y="5998368"/>
            <a:ext cx="2162961" cy="353616"/>
          </a:xfrm>
          <a:prstGeom prst="straightConnector1">
            <a:avLst/>
          </a:prstGeom>
          <a:ln w="2857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48512" y="5880496"/>
            <a:ext cx="1717646" cy="307777"/>
          </a:xfrm>
          <a:prstGeom prst="rect">
            <a:avLst/>
          </a:prstGeom>
          <a:noFill/>
          <a:ln>
            <a:noFill/>
          </a:ln>
        </p:spPr>
        <p:txBody>
          <a:bodyPr wrap="square" rtlCol="0">
            <a:spAutoFit/>
          </a:bodyPr>
          <a:lstStyle/>
          <a:p>
            <a:pPr algn="ctr"/>
            <a:r>
              <a:rPr lang="en-US" sz="1400" i="1" dirty="0" smtClean="0"/>
              <a:t>Confirmed</a:t>
            </a:r>
            <a:endParaRPr lang="fr-BE" sz="1400" i="1" dirty="0"/>
          </a:p>
        </p:txBody>
      </p:sp>
      <p:sp>
        <p:nvSpPr>
          <p:cNvPr id="23" name="Left Brace 22"/>
          <p:cNvSpPr/>
          <p:nvPr/>
        </p:nvSpPr>
        <p:spPr>
          <a:xfrm>
            <a:off x="3203196" y="3758801"/>
            <a:ext cx="254466" cy="2593182"/>
          </a:xfrm>
          <a:prstGeom prst="leftBrace">
            <a:avLst>
              <a:gd name="adj1" fmla="val 8333"/>
              <a:gd name="adj2" fmla="val 47222"/>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4" name="TextBox 23"/>
          <p:cNvSpPr txBox="1"/>
          <p:nvPr/>
        </p:nvSpPr>
        <p:spPr>
          <a:xfrm>
            <a:off x="1676400" y="4583905"/>
            <a:ext cx="1463180" cy="577081"/>
          </a:xfrm>
          <a:prstGeom prst="rect">
            <a:avLst/>
          </a:prstGeom>
          <a:solidFill>
            <a:srgbClr val="FFFF00"/>
          </a:solidFill>
          <a:ln>
            <a:solidFill>
              <a:srgbClr val="C00000"/>
            </a:solidFill>
          </a:ln>
        </p:spPr>
        <p:txBody>
          <a:bodyPr wrap="square" rtlCol="0">
            <a:spAutoFit/>
          </a:bodyPr>
          <a:lstStyle/>
          <a:p>
            <a:pPr algn="ctr"/>
            <a:r>
              <a:rPr lang="en-US" sz="1050" b="1" i="1" dirty="0" smtClean="0"/>
              <a:t>Response delay seen by end-user would include Internet latencies</a:t>
            </a:r>
            <a:endParaRPr lang="fr-BE" sz="1050" b="1" i="1" dirty="0"/>
          </a:p>
        </p:txBody>
      </p:sp>
      <p:sp>
        <p:nvSpPr>
          <p:cNvPr id="25" name="Left Brace 24"/>
          <p:cNvSpPr/>
          <p:nvPr/>
        </p:nvSpPr>
        <p:spPr>
          <a:xfrm>
            <a:off x="5366158" y="4524969"/>
            <a:ext cx="190850" cy="141446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400"/>
          </a:p>
        </p:txBody>
      </p:sp>
      <p:sp>
        <p:nvSpPr>
          <p:cNvPr id="26" name="TextBox 25"/>
          <p:cNvSpPr txBox="1"/>
          <p:nvPr/>
        </p:nvSpPr>
        <p:spPr>
          <a:xfrm>
            <a:off x="4221061" y="4937520"/>
            <a:ext cx="1208714" cy="461665"/>
          </a:xfrm>
          <a:prstGeom prst="rect">
            <a:avLst/>
          </a:prstGeom>
          <a:solidFill>
            <a:srgbClr val="FFFF00"/>
          </a:solidFill>
          <a:ln>
            <a:solidFill>
              <a:srgbClr val="C00000"/>
            </a:solidFill>
          </a:ln>
        </p:spPr>
        <p:txBody>
          <a:bodyPr wrap="square" rtlCol="0">
            <a:spAutoFit/>
          </a:bodyPr>
          <a:lstStyle/>
          <a:p>
            <a:pPr algn="ctr"/>
            <a:r>
              <a:rPr lang="en-US" sz="1200" b="1" i="1" u="sng" dirty="0" smtClean="0"/>
              <a:t>Service </a:t>
            </a:r>
            <a:r>
              <a:rPr lang="en-US" sz="1100" b="1" i="1" dirty="0" smtClean="0"/>
              <a:t>response</a:t>
            </a:r>
            <a:r>
              <a:rPr lang="en-US" sz="1200" b="1" i="1" dirty="0" smtClean="0"/>
              <a:t> delay</a:t>
            </a:r>
            <a:endParaRPr lang="fr-BE" sz="1200" b="1" i="1" dirty="0"/>
          </a:p>
        </p:txBody>
      </p:sp>
      <p:cxnSp>
        <p:nvCxnSpPr>
          <p:cNvPr id="35" name="Straight Connector 34"/>
          <p:cNvCxnSpPr/>
          <p:nvPr/>
        </p:nvCxnSpPr>
        <p:spPr>
          <a:xfrm>
            <a:off x="5557007" y="3817737"/>
            <a:ext cx="1" cy="25342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38925" y="3581993"/>
            <a:ext cx="2353811" cy="276999"/>
          </a:xfrm>
          <a:prstGeom prst="rect">
            <a:avLst/>
          </a:prstGeom>
          <a:noFill/>
          <a:ln>
            <a:noFill/>
          </a:ln>
        </p:spPr>
        <p:txBody>
          <a:bodyPr wrap="square" rtlCol="0">
            <a:spAutoFit/>
          </a:bodyPr>
          <a:lstStyle/>
          <a:p>
            <a:r>
              <a:rPr lang="en-US" sz="1200" b="1" i="1" dirty="0" smtClean="0"/>
              <a:t>     Service instance</a:t>
            </a:r>
            <a:endParaRPr lang="fr-BE" sz="1200" b="1" i="1" dirty="0"/>
          </a:p>
        </p:txBody>
      </p:sp>
      <p:pic>
        <p:nvPicPr>
          <p:cNvPr id="41" name="Picture 3" descr="C:\Program Files\Microsoft Expression\MEDIA\CAGCAT10\j0292020.wmf"/>
          <p:cNvPicPr>
            <a:picLocks noChangeAspect="1" noChangeArrowheads="1"/>
          </p:cNvPicPr>
          <p:nvPr/>
        </p:nvPicPr>
        <p:blipFill>
          <a:blip r:embed="rId2" cstate="print"/>
          <a:srcRect/>
          <a:stretch>
            <a:fillRect/>
          </a:stretch>
        </p:blipFill>
        <p:spPr bwMode="auto">
          <a:xfrm>
            <a:off x="1676400" y="2992634"/>
            <a:ext cx="1560386" cy="1372029"/>
          </a:xfrm>
          <a:prstGeom prst="rect">
            <a:avLst/>
          </a:prstGeom>
          <a:noFill/>
        </p:spPr>
      </p:pic>
      <p:cxnSp>
        <p:nvCxnSpPr>
          <p:cNvPr id="6" name="Straight Arrow Connector 5"/>
          <p:cNvCxnSpPr/>
          <p:nvPr/>
        </p:nvCxnSpPr>
        <p:spPr>
          <a:xfrm>
            <a:off x="7239000" y="4346674"/>
            <a:ext cx="0" cy="1042095"/>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09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4584</Words>
  <Application>Microsoft Office PowerPoint</Application>
  <PresentationFormat>On-screen Show (4:3)</PresentationFormat>
  <Paragraphs>707</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Median</vt:lpstr>
      <vt:lpstr>A Brief Introduction To High Assurance Cloud Computing With Isis2</vt:lpstr>
      <vt:lpstr>Isis2 System</vt:lpstr>
      <vt:lpstr>Isis2 System</vt:lpstr>
      <vt:lpstr>Supported languages…</vt:lpstr>
      <vt:lpstr>Other ways to access Isis2…</vt:lpstr>
      <vt:lpstr>Why Isis2?</vt:lpstr>
      <vt:lpstr>What does Isis2 do?</vt:lpstr>
      <vt:lpstr>Key Concept: Replication</vt:lpstr>
      <vt:lpstr>Replication in pictures</vt:lpstr>
      <vt:lpstr>Replication in pictures</vt:lpstr>
      <vt:lpstr>Things to notice</vt:lpstr>
      <vt:lpstr>Steps in using Isis2</vt:lpstr>
      <vt:lpstr>First questions</vt:lpstr>
      <vt:lpstr>Our example from earlier</vt:lpstr>
      <vt:lpstr>Where will the service run?</vt:lpstr>
      <vt:lpstr>Now build a non-replicated instance</vt:lpstr>
      <vt:lpstr>… some people get stuck at step 1!</vt:lpstr>
      <vt:lpstr>Why not native C or native C++?</vt:lpstr>
      <vt:lpstr>Designing the replicated functions</vt:lpstr>
      <vt:lpstr>State machine model</vt:lpstr>
      <vt:lpstr>Replication in pictures</vt:lpstr>
      <vt:lpstr>From this picture…</vt:lpstr>
      <vt:lpstr>Let’s replicate!</vt:lpstr>
      <vt:lpstr>How would you solve this problem?</vt:lpstr>
      <vt:lpstr>Replication version 0</vt:lpstr>
      <vt:lpstr>Things you’ll need to think about</vt:lpstr>
      <vt:lpstr>This sounds hard!</vt:lpstr>
      <vt:lpstr>Key Concept: Consistency</vt:lpstr>
      <vt:lpstr>Consistent replicated data</vt:lpstr>
      <vt:lpstr>Inconsistent replicated data</vt:lpstr>
      <vt:lpstr>Possible sources of inconsistency?</vt:lpstr>
      <vt:lpstr>A subtle risk</vt:lpstr>
      <vt:lpstr>Split brain syndrome</vt:lpstr>
      <vt:lpstr>Split brain syndrome</vt:lpstr>
      <vt:lpstr>Split brain syndrome</vt:lpstr>
      <vt:lpstr>Split brain syndrome</vt:lpstr>
      <vt:lpstr>Other settings that need consistency</vt:lpstr>
      <vt:lpstr>Cloud computing: CAP theorem</vt:lpstr>
      <vt:lpstr>Isis2 to the rescue!</vt:lpstr>
      <vt:lpstr>Isis2 makes developer’s life easier</vt:lpstr>
      <vt:lpstr>Isis2 makes developer’s life easier</vt:lpstr>
      <vt:lpstr>Isis2 makes developer’s life easier</vt:lpstr>
      <vt:lpstr>Isis2 makes developer’s life easier</vt:lpstr>
      <vt:lpstr>Isis2 makes developer’s life easier</vt:lpstr>
      <vt:lpstr>Isis2 makes developer’s life easier</vt:lpstr>
      <vt:lpstr>Key Concept: Local Data</vt:lpstr>
      <vt:lpstr>C# Dictionary Generic Type</vt:lpstr>
      <vt:lpstr>Isis2 makes developer’s life easier</vt:lpstr>
      <vt:lpstr>Isis2 makes developer’s life easier</vt:lpstr>
      <vt:lpstr>Concept: A “multi-query”</vt:lpstr>
      <vt:lpstr>Isis2 makes developer’s life easier</vt:lpstr>
      <vt:lpstr>RPC versus multi-query</vt:lpstr>
      <vt:lpstr>But all the replies will be the same!</vt:lpstr>
      <vt:lpstr>Adding security: Just one line!</vt:lpstr>
      <vt:lpstr>Picking a multicast primitive</vt:lpstr>
      <vt:lpstr>Our example was overly simple</vt:lpstr>
      <vt:lpstr>Some uses for process groups</vt:lpstr>
      <vt:lpstr>Isis2 Summary</vt:lpstr>
      <vt:lpstr>Why not build it yourself from scratch?</vt:lpstr>
      <vt:lpstr>Isis2: Cornell’s cloud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High Assurance Cloud Computing With Isis2</dc:title>
  <dc:creator>ken</dc:creator>
  <cp:lastModifiedBy>Ken Birman</cp:lastModifiedBy>
  <cp:revision>21</cp:revision>
  <dcterms:created xsi:type="dcterms:W3CDTF">2006-08-16T00:00:00Z</dcterms:created>
  <dcterms:modified xsi:type="dcterms:W3CDTF">2014-01-29T21:11:46Z</dcterms:modified>
</cp:coreProperties>
</file>