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79" r:id="rId4"/>
    <p:sldId id="260" r:id="rId5"/>
    <p:sldId id="283" r:id="rId6"/>
    <p:sldId id="286" r:id="rId7"/>
    <p:sldId id="264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8B8B"/>
    <a:srgbClr val="FF8989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AF310-4F0A-4E16-A58F-182B0478F571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F61FA-58CC-4571-B66D-F2532443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4ACF6B-65C7-47FE-A0CB-39490F542FD9}" type="datetime1">
              <a:rPr lang="en-US" smtClean="0"/>
              <a:pPr/>
              <a:t>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EBDDC3"/>
                </a:solidFill>
              </a:rPr>
              <a:t>CS5412 Spring 2012 (Cloud Computing: Birman)</a:t>
            </a:r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D160-CE40-496D-B662-88040F0D7D45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71B6A7-D0F0-4788-AAB2-46B97FEFC2A2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7B4-A14B-4BCC-99FA-A6F8531FE01C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482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DAEC-F4D8-4E9D-B22D-1DCC638AB5ED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6BF81A-A3AB-402F-B3A0-C1B995E66A12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C12448-8C8D-4103-972C-0CF4AC810F4B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55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3540-BA1D-4546-A925-50ED7784E9DC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C9AB-8BAD-4205-9B4D-470F82EDCA06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2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32F-6BDE-438A-8ADE-0F7BFA02988E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64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3103E4-5411-4BC1-B1CC-9E05DCA72D9C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829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4535C5-3562-48D6-B6F1-A89EC6D9CAC6}" type="datetime1">
              <a:rPr lang="en-US" smtClean="0">
                <a:solidFill>
                  <a:srgbClr val="775F55"/>
                </a:solidFill>
              </a:rPr>
              <a:pPr/>
              <a:t>2/1/2014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775F55"/>
                </a:solidFill>
              </a:rPr>
              <a:t>CS5412 Spring 2012 (Cloud Computing: Birman)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First Isis2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Birman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1</a:t>
            </a:fld>
            <a:endParaRPr lang="en-US">
              <a:solidFill>
                <a:srgbClr val="EBDDC3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6019800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sz="2000" smtClean="0"/>
              <a:t>Cornell University</a:t>
            </a:r>
            <a:endParaRPr lang="en-US" sz="2000" dirty="0"/>
          </a:p>
        </p:txBody>
      </p:sp>
      <p:pic>
        <p:nvPicPr>
          <p:cNvPr id="2050" name="Picture 2" descr="http://www.paganpretties.com/statuewingedi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41148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implement “Hello World”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start with the example from the “Intro” module you saw previously</a:t>
            </a:r>
          </a:p>
          <a:p>
            <a:endParaRPr lang="en-US" dirty="0"/>
          </a:p>
          <a:p>
            <a:r>
              <a:rPr lang="en-US" dirty="0" smtClean="0"/>
              <a:t>Let’s look at it first, and then we’ll modify it into a real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Isis2 </a:t>
            </a:r>
            <a:r>
              <a:rPr lang="en-US" dirty="0"/>
              <a:t>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library to which your application is linked</a:t>
            </a:r>
          </a:p>
          <a:p>
            <a:endParaRPr lang="en-US" dirty="0"/>
          </a:p>
          <a:p>
            <a:r>
              <a:rPr lang="en-US" dirty="0" smtClean="0"/>
              <a:t>Core functionality: </a:t>
            </a:r>
            <a:r>
              <a:rPr lang="en-US" i="1" dirty="0" smtClean="0"/>
              <a:t>groups of objects</a:t>
            </a:r>
          </a:p>
          <a:p>
            <a:pPr lvl="1"/>
            <a:r>
              <a:rPr lang="en-US" dirty="0" smtClean="0"/>
              <a:t>… fault-tolerance, speed (parallelism), coordination</a:t>
            </a:r>
          </a:p>
          <a:p>
            <a:pPr lvl="1"/>
            <a:r>
              <a:rPr lang="en-US" dirty="0" smtClean="0"/>
              <a:t>Intended for use in very large-scale settings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local object instance functions as a </a:t>
            </a:r>
            <a:r>
              <a:rPr lang="en-US" i="1" u="sng" dirty="0" smtClean="0"/>
              <a:t>gateway</a:t>
            </a:r>
          </a:p>
          <a:p>
            <a:pPr lvl="1"/>
            <a:r>
              <a:rPr lang="en-US" dirty="0" smtClean="0"/>
              <a:t>Read-only operations performed on local state</a:t>
            </a:r>
          </a:p>
          <a:p>
            <a:pPr lvl="1"/>
            <a:r>
              <a:rPr lang="en-US" dirty="0" smtClean="0"/>
              <a:t>Update operations update all the replicas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flipH="1">
            <a:off x="5162242" y="381000"/>
            <a:ext cx="2457758" cy="655320"/>
            <a:chOff x="6381442" y="342900"/>
            <a:chExt cx="2457758" cy="685800"/>
          </a:xfrm>
        </p:grpSpPr>
        <p:sp>
          <p:nvSpPr>
            <p:cNvPr id="12" name="Oval 11"/>
            <p:cNvSpPr/>
            <p:nvPr/>
          </p:nvSpPr>
          <p:spPr>
            <a:xfrm>
              <a:off x="6381442" y="342900"/>
              <a:ext cx="2457758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97980" y="4572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91400" y="46482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077200" y="46482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 flipH="1">
            <a:off x="7848600" y="4572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flipH="1">
            <a:off x="5105400" y="350520"/>
            <a:ext cx="3810000" cy="685800"/>
            <a:chOff x="4876800" y="457200"/>
            <a:chExt cx="3810000" cy="685800"/>
          </a:xfrm>
        </p:grpSpPr>
        <p:sp>
          <p:nvSpPr>
            <p:cNvPr id="5" name="Oval 4"/>
            <p:cNvSpPr/>
            <p:nvPr/>
          </p:nvSpPr>
          <p:spPr>
            <a:xfrm>
              <a:off x="4876800" y="457200"/>
              <a:ext cx="3810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7878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722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580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438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8153400" y="381000"/>
            <a:ext cx="282572" cy="876300"/>
          </a:xfrm>
          <a:custGeom>
            <a:avLst/>
            <a:gdLst>
              <a:gd name="connsiteX0" fmla="*/ 60968 w 282572"/>
              <a:gd name="connsiteY0" fmla="*/ 0 h 952500"/>
              <a:gd name="connsiteX1" fmla="*/ 281948 w 282572"/>
              <a:gd name="connsiteY1" fmla="*/ 297180 h 952500"/>
              <a:gd name="connsiteX2" fmla="*/ 8 w 282572"/>
              <a:gd name="connsiteY2" fmla="*/ 586740 h 952500"/>
              <a:gd name="connsiteX3" fmla="*/ 274328 w 282572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72" h="952500">
                <a:moveTo>
                  <a:pt x="60968" y="0"/>
                </a:moveTo>
                <a:cubicBezTo>
                  <a:pt x="176538" y="99695"/>
                  <a:pt x="292108" y="199390"/>
                  <a:pt x="281948" y="297180"/>
                </a:cubicBezTo>
                <a:cubicBezTo>
                  <a:pt x="271788" y="394970"/>
                  <a:pt x="1278" y="477520"/>
                  <a:pt x="8" y="586740"/>
                </a:cubicBezTo>
                <a:cubicBezTo>
                  <a:pt x="-1262" y="695960"/>
                  <a:pt x="136533" y="824230"/>
                  <a:pt x="274328" y="9525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67600" y="70866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58674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myGroup</a:t>
            </a:r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 flipH="1">
            <a:off x="7010400" y="68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transfer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8294686" y="29593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“join</a:t>
            </a:r>
            <a:b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myGroup”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83580" y="304800"/>
            <a:ext cx="2293620" cy="563448"/>
            <a:chOff x="5783580" y="1265350"/>
            <a:chExt cx="2293620" cy="563448"/>
          </a:xfrm>
        </p:grpSpPr>
        <p:sp>
          <p:nvSpPr>
            <p:cNvPr id="30" name="TextBox 29"/>
            <p:cNvSpPr txBox="1"/>
            <p:nvPr/>
          </p:nvSpPr>
          <p:spPr>
            <a:xfrm flipH="1">
              <a:off x="5783580" y="12653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019800" y="16764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6012180" y="1554395"/>
              <a:ext cx="1379220" cy="122005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V="1">
              <a:off x="6019800" y="1676399"/>
              <a:ext cx="2057400" cy="152399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004560" y="304800"/>
            <a:ext cx="2293620" cy="563448"/>
            <a:chOff x="5783580" y="1265350"/>
            <a:chExt cx="2293620" cy="563448"/>
          </a:xfrm>
        </p:grpSpPr>
        <p:sp>
          <p:nvSpPr>
            <p:cNvPr id="36" name="TextBox 35"/>
            <p:cNvSpPr txBox="1"/>
            <p:nvPr/>
          </p:nvSpPr>
          <p:spPr>
            <a:xfrm flipH="1">
              <a:off x="5783580" y="12653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019800" y="16764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6012180" y="1554395"/>
              <a:ext cx="1379220" cy="122005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6019800" y="1676399"/>
              <a:ext cx="2057400" cy="152399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TRIOS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Isis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fragment from the Intro module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3936"/>
            <a:ext cx="5715000" cy="4623816"/>
          </a:xfrm>
          <a:solidFill>
            <a:srgbClr val="FFFF99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/>
              <a:t>Group g = new Group(“</a:t>
            </a:r>
            <a:r>
              <a:rPr lang="en-US" sz="2000" dirty="0" err="1" smtClean="0"/>
              <a:t>myGroup</a:t>
            </a:r>
            <a:r>
              <a:rPr lang="en-US" sz="2000" dirty="0" smtClean="0"/>
              <a:t>”);</a:t>
            </a:r>
          </a:p>
          <a:p>
            <a:pPr>
              <a:buNone/>
            </a:pPr>
            <a:r>
              <a:rPr lang="en-US" sz="2000" dirty="0" smtClean="0"/>
              <a:t>Dictionary&lt;</a:t>
            </a:r>
            <a:r>
              <a:rPr lang="en-US" sz="2000" dirty="0" err="1" smtClean="0"/>
              <a:t>string,double</a:t>
            </a:r>
            <a:r>
              <a:rPr lang="en-US" sz="2000" dirty="0" smtClean="0"/>
              <a:t>&gt; Values = new Dictionary&lt;</a:t>
            </a:r>
            <a:r>
              <a:rPr lang="en-US" sz="2000" dirty="0" err="1" smtClean="0"/>
              <a:t>string,double</a:t>
            </a:r>
            <a:r>
              <a:rPr lang="en-US" sz="2000" dirty="0" smtClean="0"/>
              <a:t>&gt;();</a:t>
            </a:r>
          </a:p>
          <a:p>
            <a:pPr>
              <a:buNone/>
            </a:pPr>
            <a:r>
              <a:rPr lang="en-US" sz="2000" dirty="0" err="1" smtClean="0"/>
              <a:t>g.ViewHandlers</a:t>
            </a:r>
            <a:r>
              <a:rPr lang="en-US" sz="2000" dirty="0" smtClean="0"/>
              <a:t> += delegate(View v) {</a:t>
            </a:r>
          </a:p>
          <a:p>
            <a:pPr lvl="1">
              <a:buNone/>
            </a:pPr>
            <a:r>
              <a:rPr lang="en-US" sz="1800" dirty="0" err="1" smtClean="0"/>
              <a:t>Console.Title</a:t>
            </a:r>
            <a:r>
              <a:rPr lang="en-US" sz="1800" dirty="0" smtClean="0"/>
              <a:t> = “</a:t>
            </a:r>
            <a:r>
              <a:rPr lang="en-US" sz="1800" dirty="0" err="1" smtClean="0"/>
              <a:t>myGroup</a:t>
            </a:r>
            <a:r>
              <a:rPr lang="en-US" sz="1800" dirty="0" smtClean="0"/>
              <a:t> members: “+</a:t>
            </a:r>
            <a:r>
              <a:rPr lang="en-US" sz="1800" dirty="0" err="1" smtClean="0"/>
              <a:t>v.members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g.Handlers</a:t>
            </a:r>
            <a:r>
              <a:rPr lang="en-US" sz="2000" dirty="0" smtClean="0"/>
              <a:t>[UPDATE] += delegate(string s, double v) {</a:t>
            </a:r>
          </a:p>
          <a:p>
            <a:pPr>
              <a:buNone/>
            </a:pPr>
            <a:r>
              <a:rPr lang="en-US" sz="2000" dirty="0" smtClean="0"/>
              <a:t>       Values[s] = v;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g.Handlers</a:t>
            </a:r>
            <a:r>
              <a:rPr lang="en-US" sz="2000" dirty="0" smtClean="0"/>
              <a:t>[LOOKUP] += delegate(string s) {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g.Reply</a:t>
            </a:r>
            <a:r>
              <a:rPr lang="en-US" sz="2000" dirty="0" smtClean="0"/>
              <a:t>(Values[s]);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g.Join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g.OrderedSend</a:t>
            </a:r>
            <a:r>
              <a:rPr lang="en-US" sz="2000" dirty="0" smtClean="0"/>
              <a:t>(UPDATE, “Harry”, 20.75);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List&lt;double&gt; </a:t>
            </a:r>
            <a:r>
              <a:rPr lang="en-US" sz="2000" dirty="0" err="1" smtClean="0"/>
              <a:t>resultlist</a:t>
            </a:r>
            <a:r>
              <a:rPr lang="en-US" sz="2000" dirty="0" smtClean="0"/>
              <a:t> = new List&lt;double&gt;();</a:t>
            </a:r>
          </a:p>
          <a:p>
            <a:pPr>
              <a:buNone/>
            </a:pPr>
            <a:r>
              <a:rPr lang="en-US" sz="2000" dirty="0" smtClean="0"/>
              <a:t>nr = </a:t>
            </a:r>
            <a:r>
              <a:rPr lang="en-US" sz="2000" dirty="0" err="1" smtClean="0"/>
              <a:t>g.OrderedQuery</a:t>
            </a:r>
            <a:r>
              <a:rPr lang="en-US" sz="2000" dirty="0" smtClean="0"/>
              <a:t>(ALL</a:t>
            </a:r>
            <a:r>
              <a:rPr lang="en-US" sz="2000" dirty="0"/>
              <a:t>, LOOKUP</a:t>
            </a:r>
            <a:r>
              <a:rPr lang="en-US" sz="2000" dirty="0" smtClean="0"/>
              <a:t>, “Harry”, EOL, </a:t>
            </a:r>
            <a:r>
              <a:rPr lang="en-US" sz="2000" dirty="0" err="1" smtClean="0"/>
              <a:t>resultlist</a:t>
            </a:r>
            <a:r>
              <a:rPr lang="en-US" sz="2000" dirty="0" smtClean="0"/>
              <a:t>);</a:t>
            </a:r>
            <a:endParaRPr lang="fr-BE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91200" y="1676400"/>
            <a:ext cx="3200400" cy="4623816"/>
          </a:xfrm>
        </p:spPr>
        <p:txBody>
          <a:bodyPr>
            <a:noAutofit/>
          </a:bodyPr>
          <a:lstStyle/>
          <a:p>
            <a:r>
              <a:rPr lang="en-US" sz="1600" dirty="0" smtClean="0"/>
              <a:t>First sets up group</a:t>
            </a:r>
          </a:p>
          <a:p>
            <a:endParaRPr lang="en-US" sz="1600" dirty="0" smtClean="0"/>
          </a:p>
          <a:p>
            <a:r>
              <a:rPr lang="en-US" sz="1600" dirty="0" smtClean="0"/>
              <a:t>Join makes this entity a member.  State transfer isn’t shown</a:t>
            </a:r>
          </a:p>
          <a:p>
            <a:endParaRPr lang="en-US" sz="1600" dirty="0" smtClean="0"/>
          </a:p>
          <a:p>
            <a:r>
              <a:rPr lang="en-US" sz="1600" dirty="0" smtClean="0"/>
              <a:t>Then can multicast, query.  Runtime callbacks to the “delegates” as events arrive</a:t>
            </a:r>
          </a:p>
          <a:p>
            <a:endParaRPr lang="en-US" sz="1600" dirty="0" smtClean="0"/>
          </a:p>
          <a:p>
            <a:r>
              <a:rPr lang="en-US" sz="1600" dirty="0" smtClean="0"/>
              <a:t>Easy to request security (</a:t>
            </a:r>
            <a:r>
              <a:rPr lang="en-US" sz="1600" dirty="0" err="1" smtClean="0"/>
              <a:t>g.SetSecure</a:t>
            </a:r>
            <a:r>
              <a:rPr lang="en-US" sz="1600" dirty="0" smtClean="0"/>
              <a:t>), persistence</a:t>
            </a:r>
          </a:p>
          <a:p>
            <a:endParaRPr lang="en-US" sz="1600" dirty="0" smtClean="0"/>
          </a:p>
          <a:p>
            <a:r>
              <a:rPr lang="en-US" sz="1600" dirty="0" smtClean="0"/>
              <a:t>“Consistency” model dictates the </a:t>
            </a:r>
            <a:r>
              <a:rPr lang="en-US" sz="1600" smtClean="0"/>
              <a:t>ordering aseen </a:t>
            </a:r>
            <a:r>
              <a:rPr lang="en-US" sz="1600" dirty="0" smtClean="0"/>
              <a:t>for event </a:t>
            </a:r>
            <a:r>
              <a:rPr lang="en-US" sz="1600" dirty="0" err="1" smtClean="0"/>
              <a:t>upcalls</a:t>
            </a:r>
            <a:r>
              <a:rPr lang="en-US" sz="1600" dirty="0" smtClean="0"/>
              <a:t> and the assumptions user can make</a:t>
            </a:r>
            <a:endParaRPr lang="fr-B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Concept: A “multi-query”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45456"/>
            <a:ext cx="441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Our lookup is</a:t>
            </a:r>
          </a:p>
          <a:p>
            <a:pPr lvl="1"/>
            <a:r>
              <a:rPr lang="en-US" dirty="0" smtClean="0"/>
              <a:t>Multicast to the group</a:t>
            </a:r>
          </a:p>
          <a:p>
            <a:pPr lvl="1"/>
            <a:r>
              <a:rPr lang="en-US" dirty="0" smtClean="0"/>
              <a:t>All members respond</a:t>
            </a:r>
          </a:p>
          <a:p>
            <a:endParaRPr lang="en-US" dirty="0"/>
          </a:p>
          <a:p>
            <a:r>
              <a:rPr lang="en-US" dirty="0" smtClean="0"/>
              <a:t>The chance for parallelism</a:t>
            </a:r>
          </a:p>
          <a:p>
            <a:pPr lvl="1"/>
            <a:r>
              <a:rPr lang="en-US" dirty="0" smtClean="0"/>
              <a:t>Each can do part of the job: e.g. search 1/n</a:t>
            </a:r>
            <a:r>
              <a:rPr lang="en-US" baseline="30000" dirty="0" smtClean="0"/>
              <a:t>th</a:t>
            </a:r>
            <a:r>
              <a:rPr lang="en-US" dirty="0" smtClean="0"/>
              <a:t> of a database</a:t>
            </a:r>
          </a:p>
          <a:p>
            <a:pPr lvl="1"/>
            <a:r>
              <a:rPr lang="en-US" dirty="0" smtClean="0"/>
              <a:t>Reduces response delays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>
            <a:off x="5867400" y="3352800"/>
            <a:ext cx="3200400" cy="2286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7" name="Oval 6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5235429" y="3640929"/>
            <a:ext cx="1395765" cy="52758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6983" y="2057400"/>
            <a:ext cx="246157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I forgot that guy’s name but I need to find him!  He lives in Ithaca and has Harry in his name.  I think.</a:t>
            </a:r>
            <a:endParaRPr lang="fr-B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631195" y="3736497"/>
            <a:ext cx="1" cy="15124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706" y="3554955"/>
            <a:ext cx="14755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smtClean="0">
                <a:solidFill>
                  <a:prstClr val="black"/>
                </a:solidFill>
              </a:rPr>
              <a:t>     Front end</a:t>
            </a:r>
            <a:endParaRPr lang="fr-BE" sz="1200" b="1" i="1" dirty="0">
              <a:solidFill>
                <a:prstClr val="black"/>
              </a:solidFill>
            </a:endParaRPr>
          </a:p>
        </p:txBody>
      </p:sp>
      <p:pic>
        <p:nvPicPr>
          <p:cNvPr id="27" name="Picture 3" descr="C:\Program Files\Microsoft Expression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978152" cy="860078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>
            <a:off x="8305800" y="3864396"/>
            <a:ext cx="1" cy="15124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03968" y="3864395"/>
            <a:ext cx="1" cy="15124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20580" y="3886778"/>
            <a:ext cx="1" cy="15124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03943" y="3831954"/>
            <a:ext cx="1109230" cy="15987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31196" y="4304049"/>
            <a:ext cx="927324" cy="16786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31196" y="4291656"/>
            <a:ext cx="1289384" cy="16786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43923" y="4304048"/>
            <a:ext cx="1661878" cy="26379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82598" y="4724400"/>
            <a:ext cx="1744326" cy="32830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643923" y="4859352"/>
            <a:ext cx="1276658" cy="20185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05600" y="4995503"/>
            <a:ext cx="776110" cy="12311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235430" y="5248904"/>
            <a:ext cx="1395766" cy="46609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63706" y="5638800"/>
            <a:ext cx="24516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</a:rPr>
              <a:t>With </a:t>
            </a:r>
            <a:r>
              <a:rPr lang="en-US" sz="1400" b="1" i="1" smtClean="0">
                <a:solidFill>
                  <a:prstClr val="black"/>
                </a:solidFill>
              </a:rPr>
              <a:t>n</a:t>
            </a:r>
            <a:r>
              <a:rPr lang="en-US" sz="1400" b="1" smtClean="0">
                <a:solidFill>
                  <a:prstClr val="black"/>
                </a:solidFill>
              </a:rPr>
              <a:t> replicas... </a:t>
            </a:r>
            <a:br>
              <a:rPr lang="en-US" sz="1400" b="1" smtClean="0">
                <a:solidFill>
                  <a:prstClr val="black"/>
                </a:solidFill>
              </a:rPr>
            </a:br>
            <a:r>
              <a:rPr lang="en-US" sz="1400" b="1" smtClean="0">
                <a:solidFill>
                  <a:prstClr val="black"/>
                </a:solidFill>
              </a:rPr>
              <a:t>... we get an </a:t>
            </a:r>
            <a:r>
              <a:rPr lang="en-US" sz="1400" b="1" i="1" smtClean="0">
                <a:solidFill>
                  <a:prstClr val="black"/>
                </a:solidFill>
              </a:rPr>
              <a:t>n </a:t>
            </a:r>
            <a:r>
              <a:rPr lang="en-US" sz="1400" b="1" smtClean="0">
                <a:solidFill>
                  <a:prstClr val="black"/>
                </a:solidFill>
              </a:rPr>
              <a:t>times speedup!</a:t>
            </a:r>
            <a:endParaRPr lang="fr-BE" sz="14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6061" y="5715000"/>
            <a:ext cx="18852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</a:rPr>
              <a:t>Names with Harry in them: .... </a:t>
            </a:r>
            <a:endParaRPr lang="fr-BE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full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776" y="1905000"/>
            <a:ext cx="3956824" cy="443198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System.Text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Isis;</a:t>
            </a: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System.Threading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ConsoleApplication3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tuple</a:t>
            </a:r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rank;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value;</a:t>
            </a: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tuple(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r,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v)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rank = r; value = v;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tuple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 database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tuple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UPDATE = 0;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LOOKUP = 1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       static </a:t>
            </a:r>
            <a:r>
              <a:rPr lang="en-US" sz="600" dirty="0" smtClean="0">
                <a:solidFill>
                  <a:srgbClr val="2B91AF"/>
                </a:solidFill>
                <a:latin typeface="Consolas"/>
              </a:rPr>
              <a:t>Semaphore 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go = new </a:t>
            </a:r>
            <a:r>
              <a:rPr lang="en-US" sz="600" dirty="0" smtClean="0">
                <a:solidFill>
                  <a:srgbClr val="2B91AF"/>
                </a:solidFill>
                <a:latin typeface="Consolas"/>
              </a:rPr>
              <a:t>Semaphore</a:t>
            </a:r>
            <a:r>
              <a:rPr lang="en-US" sz="600" dirty="0" smtClean="0">
                <a:latin typeface="Consolas"/>
              </a:rPr>
              <a:t>(0, 1), </a:t>
            </a:r>
            <a:r>
              <a:rPr lang="en-US" sz="600" dirty="0" err="1" smtClean="0">
                <a:latin typeface="Consolas"/>
              </a:rPr>
              <a:t>dbFull</a:t>
            </a:r>
            <a:r>
              <a:rPr lang="en-US" sz="600" dirty="0" smtClean="0">
                <a:latin typeface="Consolas"/>
              </a:rPr>
              <a:t> = 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new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Semaphore</a:t>
            </a:r>
            <a:r>
              <a:rPr lang="en-US" sz="600" dirty="0">
                <a:latin typeface="Consolas"/>
              </a:rPr>
              <a:t>(0, 1)</a:t>
            </a:r>
            <a:r>
              <a:rPr lang="en-US" sz="600" dirty="0" smtClean="0">
                <a:latin typeface="Consolas"/>
              </a:rPr>
              <a:t>;</a:t>
            </a:r>
            <a:endParaRPr lang="en-US" sz="600" dirty="0"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IsisSystem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Group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g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Group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"foo"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go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dbfull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; 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g.ViewHandlers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ViewHandler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View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v)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"New View: 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v);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v.GetMyRank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v.members.Length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== 3)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 err="1" smtClean="0">
                <a:solidFill>
                  <a:prstClr val="black"/>
                </a:solidFill>
                <a:latin typeface="Consolas"/>
              </a:rPr>
              <a:t>go.Release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(1);</a:t>
            </a:r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};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g.Handlers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[UPDATE] += (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&gt;)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rank,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database.Add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tuple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(n, rank));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"New tuple: 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rank + 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n);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database.Count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 == 15)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 err="1" smtClean="0">
                <a:solidFill>
                  <a:prstClr val="black"/>
                </a:solidFill>
                <a:latin typeface="Consolas"/>
              </a:rPr>
              <a:t>dbfull.Release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(1);</a:t>
            </a:r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};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endParaRPr lang="en-US" sz="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916151"/>
            <a:ext cx="4267200" cy="417037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600" dirty="0" err="1" smtClean="0">
                <a:solidFill>
                  <a:prstClr val="black"/>
                </a:solidFill>
                <a:latin typeface="Consolas"/>
              </a:rPr>
              <a:t>g.Handlers</a:t>
            </a:r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[LOOKUP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] += (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&gt;)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arg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"=== Query for </a:t>
            </a:r>
            <a:r>
              <a:rPr lang="en-US" sz="600" dirty="0" err="1">
                <a:solidFill>
                  <a:srgbClr val="A31515"/>
                </a:solidFill>
                <a:latin typeface="Consolas"/>
              </a:rPr>
              <a:t>arg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arg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 answer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index = 0;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tuple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database)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(index++ % 3 ==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"Looking at 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tp.value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arg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"Including 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"/"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tp.value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answer.Add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tp.value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}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}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g.Reply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(answer);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};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g.Join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600" dirty="0">
              <a:latin typeface="Consolas"/>
            </a:endParaRPr>
          </a:p>
          <a:p>
            <a:r>
              <a:rPr lang="en-US" sz="600" dirty="0">
                <a:latin typeface="Consolas"/>
              </a:rPr>
              <a:t>            </a:t>
            </a:r>
            <a:r>
              <a:rPr lang="en-US" sz="600" dirty="0" err="1" smtClean="0">
                <a:latin typeface="Consolas"/>
              </a:rPr>
              <a:t>go.WaitOne</a:t>
            </a:r>
            <a:r>
              <a:rPr lang="en-US" sz="600" dirty="0" smtClean="0">
                <a:latin typeface="Consolas"/>
              </a:rPr>
              <a:t>();</a:t>
            </a:r>
            <a:endParaRPr lang="en-US" sz="600" dirty="0">
              <a:latin typeface="Consolas"/>
            </a:endParaRPr>
          </a:p>
          <a:p>
            <a:r>
              <a:rPr lang="pt-BR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pt-BR" sz="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sz="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600" dirty="0">
                <a:solidFill>
                  <a:prstClr val="black"/>
                </a:solidFill>
                <a:latin typeface="Consolas"/>
              </a:rPr>
              <a:t> n = 0; n &lt; 5; n++)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g.OrderedSend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(UPDATE,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, n);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 smtClean="0">
                <a:latin typeface="Consolas"/>
              </a:rPr>
              <a:t>dbFull.WaitOne</a:t>
            </a:r>
            <a:r>
              <a:rPr lang="en-US" sz="600" dirty="0" smtClean="0">
                <a:latin typeface="Consolas"/>
              </a:rPr>
              <a:t>();</a:t>
            </a:r>
            <a:endParaRPr lang="en-US" sz="600" dirty="0">
              <a:latin typeface="Consolas"/>
            </a:endParaRP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myRank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== 1)</a:t>
            </a:r>
          </a:p>
          <a:p>
            <a:r>
              <a:rPr lang="pt-BR" sz="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pt-BR" sz="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sz="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600" dirty="0">
                <a:solidFill>
                  <a:prstClr val="black"/>
                </a:solidFill>
                <a:latin typeface="Consolas"/>
              </a:rPr>
              <a:t> n = 0; n &lt; 3; n++)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&gt;&gt; results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g.OrderedQuery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Group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.ALL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, LOOKUP, n,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Isis.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EOLMarker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(), results);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"\r\</a:t>
            </a:r>
            <a:r>
              <a:rPr lang="en-US" sz="600" dirty="0" err="1">
                <a:solidFill>
                  <a:srgbClr val="A31515"/>
                </a:solidFill>
                <a:latin typeface="Consolas"/>
              </a:rPr>
              <a:t>nAnswers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 for </a:t>
            </a:r>
            <a:r>
              <a:rPr lang="en-US" sz="600" dirty="0" smtClean="0">
                <a:solidFill>
                  <a:srgbClr val="A31515"/>
                </a:solidFill>
                <a:latin typeface="Consolas"/>
              </a:rPr>
              <a:t>Query rank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+ n);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&gt; list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results)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value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(value + </a:t>
            </a:r>
            <a:r>
              <a:rPr lang="en-US" sz="600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    }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IsisSystem</a:t>
            </a:r>
            <a:r>
              <a:rPr lang="en-US" sz="600" dirty="0" err="1">
                <a:solidFill>
                  <a:prstClr val="black"/>
                </a:solidFill>
                <a:latin typeface="Consolas"/>
              </a:rPr>
              <a:t>.WaitForever</a:t>
            </a:r>
            <a:r>
              <a:rPr lang="en-US" sz="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endParaRPr lang="en-US" sz="600" dirty="0" smtClean="0">
              <a:solidFill>
                <a:prstClr val="black"/>
              </a:solidFill>
              <a:latin typeface="Consolas"/>
            </a:endParaRPr>
          </a:p>
          <a:p>
            <a:endParaRPr lang="en-US" sz="600" dirty="0" smtClean="0">
              <a:solidFill>
                <a:prstClr val="black"/>
              </a:solidFill>
              <a:latin typeface="Consolas"/>
            </a:endParaRP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endParaRPr lang="en-US" sz="600" dirty="0" smtClean="0">
              <a:solidFill>
                <a:prstClr val="black"/>
              </a:solidFill>
              <a:latin typeface="Consolas"/>
            </a:endParaRP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endParaRPr lang="en-US" sz="600" dirty="0">
              <a:solidFill>
                <a:prstClr val="black"/>
              </a:solidFill>
              <a:latin typeface="Consolas"/>
            </a:endParaRPr>
          </a:p>
          <a:p>
            <a:endParaRPr lang="en-US" sz="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02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Transfer: Initialize new member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registering a checkpoint creation and loading method, we enable state transfer in our group</a:t>
            </a:r>
          </a:p>
          <a:p>
            <a:r>
              <a:rPr lang="en-US" dirty="0" smtClean="0"/>
              <a:t>The state is in the Values Dictionary object.  </a:t>
            </a:r>
          </a:p>
          <a:p>
            <a:pPr lvl="1"/>
            <a:r>
              <a:rPr lang="en-US" dirty="0" smtClean="0"/>
              <a:t>Isis</a:t>
            </a:r>
            <a:r>
              <a:rPr lang="en-US" baseline="30000" dirty="0" smtClean="0"/>
              <a:t>2</a:t>
            </a:r>
            <a:r>
              <a:rPr lang="en-US" dirty="0" smtClean="0"/>
              <a:t> doesn’t automatically marshal the Dictionary type, so we’ll send it as a List of </a:t>
            </a:r>
            <a:r>
              <a:rPr lang="en-US" dirty="0" err="1" smtClean="0"/>
              <a:t>KeyValuePair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39" y="4495800"/>
            <a:ext cx="9015761" cy="2123658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en-US" sz="1200" b="1" dirty="0" err="1" smtClean="0">
                <a:solidFill>
                  <a:srgbClr val="C00000"/>
                </a:solidFill>
              </a:rPr>
              <a:t>g.MakeChkpt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+= (</a:t>
            </a:r>
            <a:r>
              <a:rPr lang="en-US" sz="1200" b="1" dirty="0" err="1">
                <a:solidFill>
                  <a:srgbClr val="C00000"/>
                </a:solidFill>
              </a:rPr>
              <a:t>Isis.ChkptMaker</a:t>
            </a:r>
            <a:r>
              <a:rPr lang="en-US" sz="1200" b="1" dirty="0">
                <a:solidFill>
                  <a:srgbClr val="C00000"/>
                </a:solidFill>
              </a:rPr>
              <a:t>)delegate(View </a:t>
            </a:r>
            <a:r>
              <a:rPr lang="en-US" sz="1200" b="1" dirty="0" err="1">
                <a:solidFill>
                  <a:srgbClr val="C00000"/>
                </a:solidFill>
              </a:rPr>
              <a:t>nv</a:t>
            </a:r>
            <a:r>
              <a:rPr lang="en-US" sz="12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               {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                      </a:t>
            </a:r>
            <a:r>
              <a:rPr lang="en-US" sz="1200" b="1" dirty="0" err="1" smtClean="0">
                <a:solidFill>
                  <a:srgbClr val="C00000"/>
                </a:solidFill>
              </a:rPr>
              <a:t>g.SendChkpt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</a:rPr>
              <a:t>Values.ToList</a:t>
            </a: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KeyValuePair</a:t>
            </a: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string,double</a:t>
            </a:r>
            <a:r>
              <a:rPr lang="en-US" sz="1200" b="1" dirty="0" smtClean="0">
                <a:solidFill>
                  <a:srgbClr val="C00000"/>
                </a:solidFill>
              </a:rPr>
              <a:t>&gt;&gt;());      // Send the Values Dictionary as a list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                      </a:t>
            </a:r>
            <a:r>
              <a:rPr lang="en-US" sz="1200" b="1" dirty="0" err="1" smtClean="0">
                <a:solidFill>
                  <a:srgbClr val="C00000"/>
                </a:solidFill>
              </a:rPr>
              <a:t>g.EndOfChkpt</a:t>
            </a:r>
            <a:r>
              <a:rPr lang="en-US" sz="1200" b="1" dirty="0" smtClean="0">
                <a:solidFill>
                  <a:srgbClr val="C00000"/>
                </a:solidFill>
              </a:rPr>
              <a:t>();                                                                             // Finished making the checkpoint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en-US" sz="1200" b="1" dirty="0">
                <a:solidFill>
                  <a:srgbClr val="C00000"/>
                </a:solidFill>
              </a:rPr>
              <a:t>};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               </a:t>
            </a:r>
            <a:r>
              <a:rPr lang="en-US" sz="1200" b="1" dirty="0" err="1">
                <a:solidFill>
                  <a:srgbClr val="C00000"/>
                </a:solidFill>
              </a:rPr>
              <a:t>g.LoadChkpt</a:t>
            </a:r>
            <a:r>
              <a:rPr lang="en-US" sz="1200" b="1" dirty="0">
                <a:solidFill>
                  <a:srgbClr val="C00000"/>
                </a:solidFill>
              </a:rPr>
              <a:t> += </a:t>
            </a:r>
            <a:r>
              <a:rPr lang="en-US" sz="1200" b="1" dirty="0" smtClean="0">
                <a:solidFill>
                  <a:srgbClr val="C00000"/>
                </a:solidFill>
              </a:rPr>
              <a:t>(Action&lt;List&lt;</a:t>
            </a:r>
            <a:r>
              <a:rPr lang="en-US" sz="1200" b="1" dirty="0" err="1" smtClean="0">
                <a:solidFill>
                  <a:srgbClr val="C00000"/>
                </a:solidFill>
              </a:rPr>
              <a:t>KeyValuePair</a:t>
            </a: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string,double</a:t>
            </a:r>
            <a:r>
              <a:rPr lang="en-US" sz="1200" b="1" dirty="0" smtClean="0">
                <a:solidFill>
                  <a:srgbClr val="C00000"/>
                </a:solidFill>
              </a:rPr>
              <a:t>&gt;&gt;&gt;</a:t>
            </a:r>
            <a:r>
              <a:rPr lang="en-US" sz="1200" b="1" dirty="0">
                <a:solidFill>
                  <a:srgbClr val="C00000"/>
                </a:solidFill>
              </a:rPr>
              <a:t>)</a:t>
            </a:r>
            <a:r>
              <a:rPr lang="en-US" sz="1200" b="1" dirty="0" smtClean="0">
                <a:solidFill>
                  <a:srgbClr val="C00000"/>
                </a:solidFill>
              </a:rPr>
              <a:t>delegate(List&lt;</a:t>
            </a:r>
            <a:r>
              <a:rPr lang="en-US" sz="1200" b="1" dirty="0" err="1" smtClean="0">
                <a:solidFill>
                  <a:srgbClr val="C00000"/>
                </a:solidFill>
              </a:rPr>
              <a:t>KeyValuePair</a:t>
            </a: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string,double</a:t>
            </a:r>
            <a:r>
              <a:rPr lang="en-US" sz="1200" b="1" dirty="0" smtClean="0">
                <a:solidFill>
                  <a:srgbClr val="C00000"/>
                </a:solidFill>
              </a:rPr>
              <a:t>&gt;&gt; incoming)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             {</a:t>
            </a: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                    </a:t>
            </a:r>
            <a:r>
              <a:rPr lang="en-US" sz="1200" b="1" dirty="0" smtClean="0">
                <a:solidFill>
                  <a:srgbClr val="C00000"/>
                </a:solidFill>
              </a:rPr>
              <a:t>  </a:t>
            </a:r>
            <a:r>
              <a:rPr lang="en-US" sz="1200" b="1" dirty="0" err="1" smtClean="0">
                <a:solidFill>
                  <a:srgbClr val="C00000"/>
                </a:solidFill>
              </a:rPr>
              <a:t>foreach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</a:rPr>
              <a:t>KeyValuePair</a:t>
            </a: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string,double</a:t>
            </a:r>
            <a:r>
              <a:rPr lang="en-US" sz="1200" b="1" dirty="0" smtClean="0">
                <a:solidFill>
                  <a:srgbClr val="C00000"/>
                </a:solidFill>
              </a:rPr>
              <a:t>&gt; item in incoming)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                        Values[</a:t>
            </a:r>
            <a:r>
              <a:rPr lang="en-US" sz="1200" b="1" dirty="0" err="1" smtClean="0">
                <a:solidFill>
                  <a:srgbClr val="C00000"/>
                </a:solidFill>
              </a:rPr>
              <a:t>item.Key</a:t>
            </a:r>
            <a:r>
              <a:rPr lang="en-US" sz="1200" b="1" dirty="0" smtClean="0">
                <a:solidFill>
                  <a:srgbClr val="C00000"/>
                </a:solidFill>
              </a:rPr>
              <a:t>] = </a:t>
            </a:r>
            <a:r>
              <a:rPr lang="en-US" sz="1200" b="1" dirty="0" err="1" smtClean="0">
                <a:solidFill>
                  <a:srgbClr val="C00000"/>
                </a:solidFill>
              </a:rPr>
              <a:t>item.Value</a:t>
            </a:r>
            <a:r>
              <a:rPr lang="en-US" sz="1200" b="1" dirty="0" smtClean="0">
                <a:solidFill>
                  <a:srgbClr val="C00000"/>
                </a:solidFill>
              </a:rPr>
              <a:t>;</a:t>
            </a: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                </a:t>
            </a:r>
            <a:r>
              <a:rPr lang="en-US" sz="1200" b="1" dirty="0" smtClean="0">
                <a:solidFill>
                  <a:srgbClr val="C00000"/>
                </a:solidFill>
              </a:rPr>
              <a:t>};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             </a:t>
            </a:r>
            <a:r>
              <a:rPr lang="en-US" sz="1200" b="1" dirty="0" err="1" smtClean="0">
                <a:solidFill>
                  <a:srgbClr val="C00000"/>
                </a:solidFill>
              </a:rPr>
              <a:t>g.Join</a:t>
            </a:r>
            <a:r>
              <a:rPr lang="en-US" sz="1200" b="1" dirty="0" smtClean="0">
                <a:solidFill>
                  <a:srgbClr val="C00000"/>
                </a:solidFill>
              </a:rPr>
              <a:t>();                                                                                            // This new code goes BEFORE the </a:t>
            </a:r>
            <a:r>
              <a:rPr lang="en-US" sz="1200" b="1" dirty="0" err="1" smtClean="0">
                <a:solidFill>
                  <a:srgbClr val="C00000"/>
                </a:solidFill>
              </a:rPr>
              <a:t>g.Join</a:t>
            </a:r>
            <a:r>
              <a:rPr lang="en-US" sz="1200" b="1" dirty="0" smtClean="0">
                <a:solidFill>
                  <a:srgbClr val="C00000"/>
                </a:solidFill>
              </a:rPr>
              <a:t>() call!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it finishes?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programs linger doing nothing, but with the main threads all in </a:t>
            </a:r>
            <a:r>
              <a:rPr lang="en-US" dirty="0" err="1" smtClean="0"/>
              <a:t>IsisSystem.WaitForever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You will need to kill them one by one.</a:t>
            </a:r>
          </a:p>
          <a:p>
            <a:endParaRPr lang="en-US" dirty="0"/>
          </a:p>
          <a:p>
            <a:r>
              <a:rPr lang="en-US" dirty="0" smtClean="0"/>
              <a:t>Challenge: Add code so that the rank 0 member will “terminate” the group after 30 seconds</a:t>
            </a:r>
          </a:p>
          <a:p>
            <a:pPr lvl="1"/>
            <a:r>
              <a:rPr lang="en-US" dirty="0" smtClean="0"/>
              <a:t>It will need to call </a:t>
            </a:r>
            <a:r>
              <a:rPr lang="en-US" dirty="0" err="1" smtClean="0"/>
              <a:t>g.terminate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new view handlers would call </a:t>
            </a:r>
            <a:r>
              <a:rPr lang="en-US" dirty="0" err="1" smtClean="0"/>
              <a:t>IsisSystem.Shutdown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IsisSystem.WaitForever</a:t>
            </a:r>
            <a:r>
              <a:rPr lang="en-US" dirty="0" smtClean="0"/>
              <a:t>() will return!  (And then your main thread can simply exit).</a:t>
            </a:r>
          </a:p>
        </p:txBody>
      </p:sp>
    </p:spTree>
    <p:extLst>
      <p:ext uri="{BB962C8B-B14F-4D97-AF65-F5344CB8AC3E}">
        <p14:creationId xmlns:p14="http://schemas.microsoft.com/office/powerpoint/2010/main" val="302555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 created a group.  Members join it and state is transferred to them.  All have identical </a:t>
            </a:r>
            <a:br>
              <a:rPr lang="en-US" sz="2800" dirty="0" smtClean="0"/>
            </a:br>
            <a:r>
              <a:rPr lang="en-US" sz="2800" dirty="0" smtClean="0"/>
              <a:t>state.  Updates are applied in order.</a:t>
            </a:r>
          </a:p>
          <a:p>
            <a:endParaRPr lang="en-US" sz="2800" dirty="0"/>
          </a:p>
          <a:p>
            <a:r>
              <a:rPr lang="en-US" sz="2800" dirty="0" smtClean="0"/>
              <a:t>We saw how to use the group for a</a:t>
            </a:r>
            <a:br>
              <a:rPr lang="en-US" sz="2800" dirty="0" smtClean="0"/>
            </a:br>
            <a:r>
              <a:rPr lang="en-US" sz="2800" dirty="0" smtClean="0"/>
              <a:t>parallel search of the key-value list.</a:t>
            </a:r>
          </a:p>
          <a:p>
            <a:pPr marL="2377440" lvl="7" indent="0">
              <a:buNone/>
            </a:pPr>
            <a:r>
              <a:rPr lang="en-US" sz="2800" dirty="0" smtClean="0"/>
              <a:t>Homework: Modify the program to store phone-book data.  Have the Query look up </a:t>
            </a:r>
            <a:r>
              <a:rPr lang="en-US" sz="2800" dirty="0" smtClean="0"/>
              <a:t>every person in Ithaca with Harry somewhere in their name, and </a:t>
            </a:r>
            <a:r>
              <a:rPr lang="en-US" sz="2800" dirty="0" smtClean="0"/>
              <a:t>form </a:t>
            </a:r>
            <a:r>
              <a:rPr lang="en-US" sz="2800" dirty="0" smtClean="0"/>
              <a:t>a list of names and </a:t>
            </a:r>
            <a:r>
              <a:rPr lang="en-US" sz="2800" dirty="0" smtClean="0"/>
              <a:t>numbers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162242" y="381000"/>
            <a:ext cx="2457758" cy="655320"/>
            <a:chOff x="6381442" y="342900"/>
            <a:chExt cx="2457758" cy="685800"/>
          </a:xfrm>
        </p:grpSpPr>
        <p:sp>
          <p:nvSpPr>
            <p:cNvPr id="6" name="Oval 5"/>
            <p:cNvSpPr/>
            <p:nvPr/>
          </p:nvSpPr>
          <p:spPr>
            <a:xfrm>
              <a:off x="6381442" y="342900"/>
              <a:ext cx="2457758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97980" y="4572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91400" y="46482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077200" y="46482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 flipH="1">
            <a:off x="7848600" y="4572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5105400" y="350520"/>
            <a:ext cx="3810000" cy="685800"/>
            <a:chOff x="4876800" y="457200"/>
            <a:chExt cx="3810000" cy="685800"/>
          </a:xfrm>
        </p:grpSpPr>
        <p:sp>
          <p:nvSpPr>
            <p:cNvPr id="12" name="Oval 11"/>
            <p:cNvSpPr/>
            <p:nvPr/>
          </p:nvSpPr>
          <p:spPr>
            <a:xfrm>
              <a:off x="4876800" y="457200"/>
              <a:ext cx="3810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7878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580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543800" y="571500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8153400" y="381000"/>
            <a:ext cx="282572" cy="876300"/>
          </a:xfrm>
          <a:custGeom>
            <a:avLst/>
            <a:gdLst>
              <a:gd name="connsiteX0" fmla="*/ 60968 w 282572"/>
              <a:gd name="connsiteY0" fmla="*/ 0 h 952500"/>
              <a:gd name="connsiteX1" fmla="*/ 281948 w 282572"/>
              <a:gd name="connsiteY1" fmla="*/ 297180 h 952500"/>
              <a:gd name="connsiteX2" fmla="*/ 8 w 282572"/>
              <a:gd name="connsiteY2" fmla="*/ 586740 h 952500"/>
              <a:gd name="connsiteX3" fmla="*/ 274328 w 282572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72" h="952500">
                <a:moveTo>
                  <a:pt x="60968" y="0"/>
                </a:moveTo>
                <a:cubicBezTo>
                  <a:pt x="176538" y="99695"/>
                  <a:pt x="292108" y="199390"/>
                  <a:pt x="281948" y="297180"/>
                </a:cubicBezTo>
                <a:cubicBezTo>
                  <a:pt x="271788" y="394970"/>
                  <a:pt x="1278" y="477520"/>
                  <a:pt x="8" y="586740"/>
                </a:cubicBezTo>
                <a:cubicBezTo>
                  <a:pt x="-1262" y="695960"/>
                  <a:pt x="136533" y="824230"/>
                  <a:pt x="274328" y="9525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67600" y="70866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58674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myGroup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 flipH="1">
            <a:off x="7010400" y="68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transfer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294686" y="29593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“join</a:t>
            </a:r>
            <a:b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myGroup”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83580" y="304800"/>
            <a:ext cx="2293620" cy="563448"/>
            <a:chOff x="5783580" y="1265350"/>
            <a:chExt cx="2293620" cy="563448"/>
          </a:xfrm>
        </p:grpSpPr>
        <p:sp>
          <p:nvSpPr>
            <p:cNvPr id="23" name="TextBox 22"/>
            <p:cNvSpPr txBox="1"/>
            <p:nvPr/>
          </p:nvSpPr>
          <p:spPr>
            <a:xfrm flipH="1">
              <a:off x="5783580" y="12653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019800" y="16764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6012180" y="1554395"/>
              <a:ext cx="1379220" cy="122005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V="1">
              <a:off x="6019800" y="1676399"/>
              <a:ext cx="2057400" cy="152399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6004560" y="304800"/>
            <a:ext cx="2293620" cy="563448"/>
            <a:chOff x="5783580" y="1265350"/>
            <a:chExt cx="2293620" cy="563448"/>
          </a:xfrm>
        </p:grpSpPr>
        <p:sp>
          <p:nvSpPr>
            <p:cNvPr id="28" name="TextBox 27"/>
            <p:cNvSpPr txBox="1"/>
            <p:nvPr/>
          </p:nvSpPr>
          <p:spPr>
            <a:xfrm flipH="1">
              <a:off x="5783580" y="12653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019800" y="16764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012180" y="1554395"/>
              <a:ext cx="1379220" cy="122005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flipV="1">
              <a:off x="6019800" y="1676399"/>
              <a:ext cx="2057400" cy="152399"/>
            </a:xfrm>
            <a:custGeom>
              <a:avLst/>
              <a:gdLst>
                <a:gd name="connsiteX0" fmla="*/ 0 w 1379220"/>
                <a:gd name="connsiteY0" fmla="*/ 122005 h 122005"/>
                <a:gd name="connsiteX1" fmla="*/ 708660 w 1379220"/>
                <a:gd name="connsiteY1" fmla="*/ 85 h 122005"/>
                <a:gd name="connsiteX2" fmla="*/ 1379220 w 1379220"/>
                <a:gd name="connsiteY2" fmla="*/ 106765 h 1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220" h="122005">
                  <a:moveTo>
                    <a:pt x="0" y="122005"/>
                  </a:moveTo>
                  <a:cubicBezTo>
                    <a:pt x="239395" y="62315"/>
                    <a:pt x="478790" y="2625"/>
                    <a:pt x="708660" y="85"/>
                  </a:cubicBezTo>
                  <a:cubicBezTo>
                    <a:pt x="938530" y="-2455"/>
                    <a:pt x="1158875" y="52155"/>
                    <a:pt x="1379220" y="1067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2348605" cy="210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19400"/>
            <a:ext cx="2148840" cy="121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1" grpId="0"/>
      <p:bldP spid="21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1016</Words>
  <Application>Microsoft Office PowerPoint</Application>
  <PresentationFormat>On-screen Show (4:3)</PresentationFormat>
  <Paragraphs>195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Your First Isis2 Group</vt:lpstr>
      <vt:lpstr>Let’s implement “Hello World” </vt:lpstr>
      <vt:lpstr>Isis2 System</vt:lpstr>
      <vt:lpstr>Isis2 fragment from the Intro module</vt:lpstr>
      <vt:lpstr>Concept: A “multi-query”</vt:lpstr>
      <vt:lpstr>Code for full program</vt:lpstr>
      <vt:lpstr>State Transfer: Initialize new member</vt:lpstr>
      <vt:lpstr>What happens when it finishes?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High Assurance Cloud Computing With Isis2</dc:title>
  <dc:creator>ken</dc:creator>
  <cp:lastModifiedBy>ken</cp:lastModifiedBy>
  <cp:revision>28</cp:revision>
  <dcterms:created xsi:type="dcterms:W3CDTF">2006-08-16T00:00:00Z</dcterms:created>
  <dcterms:modified xsi:type="dcterms:W3CDTF">2014-02-01T18:25:06Z</dcterms:modified>
</cp:coreProperties>
</file>