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63" r:id="rId5"/>
    <p:sldId id="261" r:id="rId6"/>
    <p:sldId id="262" r:id="rId7"/>
    <p:sldId id="266" r:id="rId8"/>
    <p:sldId id="265" r:id="rId9"/>
    <p:sldId id="267" r:id="rId10"/>
    <p:sldId id="260" r:id="rId11"/>
    <p:sldId id="271" r:id="rId12"/>
    <p:sldId id="290" r:id="rId13"/>
    <p:sldId id="291" r:id="rId14"/>
    <p:sldId id="272" r:id="rId15"/>
    <p:sldId id="285" r:id="rId16"/>
    <p:sldId id="264" r:id="rId17"/>
    <p:sldId id="273" r:id="rId18"/>
    <p:sldId id="274" r:id="rId19"/>
    <p:sldId id="288" r:id="rId20"/>
    <p:sldId id="292" r:id="rId21"/>
    <p:sldId id="289" r:id="rId22"/>
    <p:sldId id="286" r:id="rId23"/>
    <p:sldId id="287" r:id="rId24"/>
    <p:sldId id="282" r:id="rId25"/>
    <p:sldId id="276" r:id="rId26"/>
    <p:sldId id="281" r:id="rId27"/>
    <p:sldId id="284" r:id="rId28"/>
    <p:sldId id="275" r:id="rId29"/>
    <p:sldId id="283" r:id="rId30"/>
    <p:sldId id="268" r:id="rId31"/>
    <p:sldId id="277" r:id="rId32"/>
    <p:sldId id="269" r:id="rId33"/>
    <p:sldId id="270" r:id="rId34"/>
    <p:sldId id="279" r:id="rId35"/>
    <p:sldId id="280" r:id="rId36"/>
    <p:sldId id="259" r:id="rId37"/>
    <p:sldId id="27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48207" autoAdjust="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5FF6-B1EB-4E0F-872B-D3BBF488B28F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AD0-2017-4B21-BA14-37D1B222F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0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我的电脑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69AD0-2017-4B21-BA14-37D1B222F2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这是其中一类，可以将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失败前置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。只要有一个条件不通过，就快速返回失败，如果到了最后一行，说明所有判断都通过，剩下的就是你预期的结果。而不是一直查成功。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在重构法则上，这种叫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Clause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法则，卫语句。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还有一种重构方式，就是将复杂的业务逻辑从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块中抽取为一个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业务方法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，即使这个方法只被使用一次。这种常常用在循环块中，或者多个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if...else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69AD0-2017-4B21-BA14-37D1B222F2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5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entity</a:t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House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ID   int64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Name string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models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(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"demo/entity"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House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House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entity.House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Create models Create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*House) Create() (string, error)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result :=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fmt.Sprintf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("id=%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d;name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=%s", h.ID,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h.Name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result, nil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service</a:t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(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"demo/entity"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"demo/models"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House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House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entity.House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Create svc Create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*House) Create() (string, error)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houseModel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models.House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(*h)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err :=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houseModel.Create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err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69AD0-2017-4B21-BA14-37D1B222F2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1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main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convert()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简单粗暴的类型转换，直接把补码的高位砍掉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int16(255)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dstInt1 := int8(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(dstInt1)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dstInt2 := int32(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(dstInt2)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69AD0-2017-4B21-BA14-37D1B222F2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 main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(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"package-block-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redeclare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变量重声明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 error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n, err :=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io.WriteString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os.Stdout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"Hello everyone!\n")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err != nil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重名变量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有的叫隐藏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-block-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redeclared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:= "inner-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bolck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redeclared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redeclareTest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redeclareTest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fmt.Print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//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没有被重声明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69AD0-2017-4B21-BA14-37D1B222F2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7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9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9077-EB4E-4827-AEA5-6D77A2DA189D}" type="datetimeFigureOut">
              <a:rPr lang="zh-CN" altLang="en-US" smtClean="0"/>
              <a:t>2019-12-12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E8D1-A181-44D7-86EE-AD4EC26A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google.cn/doc/edito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api/discovery-chain.html" TargetMode="External"/><Relationship Id="rId2" Type="http://schemas.openxmlformats.org/officeDocument/2006/relationships/hyperlink" Target="http://127.0.0.1:8500/v1/discovery-chain/we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s.jianshu.com/go?to=https%3A%2F%2Fgithub.com%2Fxxjwxc%2Fuber_go_guide_cn" TargetMode="External"/><Relationship Id="rId3" Type="http://schemas.openxmlformats.org/officeDocument/2006/relationships/hyperlink" Target="https://golang.google.cn/ref/spec" TargetMode="External"/><Relationship Id="rId7" Type="http://schemas.openxmlformats.org/officeDocument/2006/relationships/hyperlink" Target="https://links.jianshu.com/go?to=https%3A%2F%2Fgithub.com%2Fuber-go%2Fguide" TargetMode="External"/><Relationship Id="rId2" Type="http://schemas.openxmlformats.org/officeDocument/2006/relationships/hyperlink" Target="https://golang.google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s.jianshu.com/go?to=https%3A%2F%2Fgolang.org%2Fdoc%2Feffective_go.html" TargetMode="External"/><Relationship Id="rId5" Type="http://schemas.openxmlformats.org/officeDocument/2006/relationships/hyperlink" Target="https://github.com/hyper0x/go_command_tutorial" TargetMode="External"/><Relationship Id="rId4" Type="http://schemas.openxmlformats.org/officeDocument/2006/relationships/hyperlink" Target="https://bingohuang.gitbooks.io/effective-go-zh-en/content/" TargetMode="External"/><Relationship Id="rId9" Type="http://schemas.openxmlformats.org/officeDocument/2006/relationships/hyperlink" Target="https://links.jianshu.com/go?to=https%3A%2F%2Fgithub.com%2Fgolang-standards%2Fproject-layou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0134120abc3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google.cn/d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l.google.com/go/go1.13.4.windows-amd64.zi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1/" TargetMode="External"/><Relationship Id="rId2" Type="http://schemas.openxmlformats.org/officeDocument/2006/relationships/hyperlink" Target="http://nginx.org/en/docs/http/configuring_https_server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isenkom/go-mssqldb" TargetMode="External"/><Relationship Id="rId2" Type="http://schemas.openxmlformats.org/officeDocument/2006/relationships/hyperlink" Target="https://github.com/go-sql-driver/my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opspring/decimal" TargetMode="External"/><Relationship Id="rId4" Type="http://schemas.openxmlformats.org/officeDocument/2006/relationships/hyperlink" Target="https://github.com/blockloop/scan#strict-scann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a.gov.cn/article/sj/xzqh/2019/201911/20191100021618.shtml" TargetMode="External"/><Relationship Id="rId2" Type="http://schemas.openxmlformats.org/officeDocument/2006/relationships/hyperlink" Target="http://www.mca.gov.cn/article/sj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oproxyio/goprox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lang/go/wiki/Modul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Golang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Go is an open source programming language that makes it easy to build </a:t>
            </a:r>
            <a:r>
              <a:rPr lang="en-US" altLang="zh-CN" dirty="0" smtClean="0">
                <a:solidFill>
                  <a:srgbClr val="FF0000"/>
                </a:solidFill>
              </a:rPr>
              <a:t>simple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reliable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efficient</a:t>
            </a:r>
            <a:r>
              <a:rPr lang="en-US" altLang="zh-CN" dirty="0" smtClean="0"/>
              <a:t> software.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59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https://golang.google.cn/doc/editors.html</a:t>
            </a:r>
            <a:endParaRPr lang="en-US" altLang="zh-CN" dirty="0" smtClean="0"/>
          </a:p>
          <a:p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扩展存储位置</a:t>
            </a:r>
            <a:r>
              <a:rPr lang="en-US" altLang="zh-CN" dirty="0"/>
              <a:t>C:\Users\admin\.</a:t>
            </a:r>
            <a:r>
              <a:rPr lang="en-US" altLang="zh-CN" dirty="0" smtClean="0"/>
              <a:t>vscode</a:t>
            </a:r>
          </a:p>
          <a:p>
            <a:pPr lvl="1"/>
            <a:r>
              <a:rPr lang="en-US" altLang="zh-CN" dirty="0" err="1" smtClean="0"/>
              <a:t>gotools</a:t>
            </a:r>
            <a:r>
              <a:rPr lang="zh-CN" altLang="en-US" dirty="0" smtClean="0"/>
              <a:t>存储位置</a:t>
            </a:r>
            <a:r>
              <a:rPr lang="en-US" altLang="zh-CN" dirty="0" smtClean="0"/>
              <a:t>%GOPATH%</a:t>
            </a:r>
            <a:r>
              <a:rPr lang="en-US" altLang="zh-CN" dirty="0"/>
              <a:t>\</a:t>
            </a:r>
            <a:r>
              <a:rPr lang="en-US" altLang="zh-CN" dirty="0" smtClean="0"/>
              <a:t>bin</a:t>
            </a:r>
          </a:p>
          <a:p>
            <a:pPr lvl="1"/>
            <a:r>
              <a:rPr lang="zh-CN" altLang="en-US" dirty="0" smtClean="0"/>
              <a:t>当前编辑文件目录导航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注释可以提示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56" y="1825625"/>
            <a:ext cx="3876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scode</a:t>
            </a:r>
            <a:r>
              <a:rPr lang="en-US" altLang="zh-CN" dirty="0" smtClean="0"/>
              <a:t>-terminal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bash: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sl</a:t>
            </a:r>
            <a:r>
              <a:rPr lang="en-US" altLang="zh-CN" dirty="0" smtClean="0"/>
              <a:t> bash: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powershell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45" y="3009097"/>
            <a:ext cx="4791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启动环境变量配置：</a:t>
            </a:r>
            <a:r>
              <a:rPr lang="en-US" altLang="zh-CN" dirty="0" err="1" smtClean="0"/>
              <a:t>Goalnd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0" y="1773250"/>
            <a:ext cx="3238952" cy="147658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70" y="1760689"/>
            <a:ext cx="218122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6" y="4181680"/>
            <a:ext cx="4791075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70" y="4164315"/>
            <a:ext cx="3781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启动环境变量配置</a:t>
            </a:r>
            <a:r>
              <a:rPr lang="zh-CN" altLang="en-US" dirty="0" smtClean="0"/>
              <a:t>：</a:t>
            </a:r>
            <a:r>
              <a:rPr lang="en-US" altLang="zh-CN" dirty="0" err="1"/>
              <a:t>vscode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9587" y="1534060"/>
            <a:ext cx="3981450" cy="1771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138228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Use IntelliSense to learn about possible attributes.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Hover to view descriptions of existing attributes.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For more information, visit: https://go.microsoft.com/fwlink/?linkid=830387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"0.2.0"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"configurations"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"c21-ucenter"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"type"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"go"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"request"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"launch"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"mode"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"auto"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"program"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"${</a:t>
            </a:r>
            <a:r>
              <a:rPr lang="en-US" altLang="zh-CN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workspaceRoot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}/</a:t>
            </a:r>
            <a:r>
              <a:rPr lang="en-US" altLang="zh-CN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main.go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"GO_ENV"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".dev"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[],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dlvLoadConfig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followPointers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maxVariableRecurse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maxStringLen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字符串最大长度</a:t>
            </a:r>
            <a:endParaRPr lang="zh-CN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maxArrayValues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maxStructFields</a:t>
            </a:r>
            <a:r>
              <a:rPr lang="en-US" altLang="zh-CN" sz="1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5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Package </a:t>
            </a:r>
            <a:r>
              <a:rPr lang="en-US" altLang="zh-CN" b="1" dirty="0" smtClean="0"/>
              <a:t>names:</a:t>
            </a:r>
            <a:r>
              <a:rPr lang="zh-CN" altLang="en-US" dirty="0" smtClean="0"/>
              <a:t>小写</a:t>
            </a:r>
            <a:r>
              <a:rPr lang="zh-CN" altLang="en-US" dirty="0"/>
              <a:t>的单个</a:t>
            </a:r>
            <a:r>
              <a:rPr lang="zh-CN" altLang="en-US" dirty="0" smtClean="0"/>
              <a:t>单词，</a:t>
            </a:r>
            <a:r>
              <a:rPr lang="zh-CN" altLang="en-US" dirty="0" smtClean="0">
                <a:solidFill>
                  <a:srgbClr val="FF0000"/>
                </a:solidFill>
              </a:rPr>
              <a:t>禁止</a:t>
            </a:r>
            <a:r>
              <a:rPr lang="zh-CN" altLang="en-US" dirty="0" smtClean="0"/>
              <a:t>下划线</a:t>
            </a:r>
            <a:r>
              <a:rPr lang="zh-CN" altLang="en-US" dirty="0"/>
              <a:t>或驼峰记</a:t>
            </a:r>
            <a:r>
              <a:rPr lang="zh-CN" altLang="en-US" dirty="0" smtClean="0"/>
              <a:t>法，</a:t>
            </a:r>
            <a:r>
              <a:rPr lang="zh-CN" altLang="en-US" dirty="0" smtClean="0">
                <a:solidFill>
                  <a:srgbClr val="FF0000"/>
                </a:solidFill>
              </a:rPr>
              <a:t>建议</a:t>
            </a:r>
            <a:r>
              <a:rPr lang="zh-CN" altLang="en-US" dirty="0" smtClean="0"/>
              <a:t>与文件夹同名。</a:t>
            </a:r>
            <a:endParaRPr lang="en-US" altLang="zh-CN" dirty="0" smtClean="0"/>
          </a:p>
          <a:p>
            <a:r>
              <a:rPr lang="zh-CN" altLang="en-US" dirty="0" smtClean="0"/>
              <a:t>文件名：小写，多个单词用</a:t>
            </a:r>
            <a:r>
              <a:rPr lang="en-US" altLang="zh-CN" dirty="0" smtClean="0"/>
              <a:t>_</a:t>
            </a:r>
            <a:r>
              <a:rPr lang="zh-CN" altLang="en-US" dirty="0" smtClean="0"/>
              <a:t>分割。</a:t>
            </a:r>
            <a:endParaRPr lang="en-US" altLang="zh-CN" dirty="0" smtClean="0"/>
          </a:p>
          <a:p>
            <a:r>
              <a:rPr lang="zh-CN" altLang="en-US" dirty="0" smtClean="0"/>
              <a:t>文件夹名：小写，尽力单个单词，多个单词时建议用子目录。</a:t>
            </a:r>
            <a:endParaRPr lang="en-US" altLang="zh-CN" dirty="0" smtClean="0"/>
          </a:p>
          <a:p>
            <a:r>
              <a:rPr lang="en-US" altLang="zh-CN" b="1" dirty="0" smtClean="0"/>
              <a:t>Getters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obj.SetOwner</a:t>
            </a:r>
            <a:r>
              <a:rPr lang="en-US" altLang="zh-CN" b="1" dirty="0"/>
              <a:t>(user) </a:t>
            </a:r>
            <a:r>
              <a:rPr lang="en-US" altLang="zh-CN" b="1" strike="sngStrike" dirty="0" err="1" smtClean="0"/>
              <a:t>obj.GetOwner</a:t>
            </a:r>
            <a:r>
              <a:rPr lang="en-US" altLang="zh-CN" b="1" strike="sngStrike" dirty="0" smtClean="0"/>
              <a:t>()</a:t>
            </a:r>
          </a:p>
          <a:p>
            <a:r>
              <a:rPr lang="en-US" altLang="zh-CN" b="1" dirty="0"/>
              <a:t>Interface </a:t>
            </a:r>
            <a:r>
              <a:rPr lang="en-US" altLang="zh-CN" b="1" dirty="0" smtClean="0"/>
              <a:t>names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r>
              <a:rPr lang="zh-CN" altLang="en-US" b="1" dirty="0" smtClean="0"/>
              <a:t>函数、变量、类型：驼峰命名，小写包内可见、大写包外可见。</a:t>
            </a:r>
            <a:endParaRPr lang="en-US" altLang="zh-CN" b="1" dirty="0" smtClean="0"/>
          </a:p>
          <a:p>
            <a:r>
              <a:rPr lang="en-US" altLang="zh-CN" b="1" dirty="0" err="1" smtClean="0"/>
              <a:t>api</a:t>
            </a:r>
            <a:r>
              <a:rPr lang="en-US" altLang="zh-CN" b="1" dirty="0" smtClean="0"/>
              <a:t>-path:</a:t>
            </a:r>
            <a:br>
              <a:rPr lang="en-US" altLang="zh-CN" b="1" dirty="0" smtClean="0"/>
            </a:br>
            <a:r>
              <a:rPr lang="zh-CN" altLang="en-US" sz="1900" b="1" dirty="0" smtClean="0">
                <a:latin typeface="+mn-ea"/>
              </a:rPr>
              <a:t>小写，多单词用</a:t>
            </a:r>
            <a:r>
              <a:rPr lang="en-US" altLang="zh-CN" sz="1900" b="1" dirty="0" smtClean="0">
                <a:latin typeface="+mn-ea"/>
              </a:rPr>
              <a:t>-</a:t>
            </a:r>
            <a:r>
              <a:rPr lang="zh-CN" altLang="en-US" sz="1900" b="1" dirty="0" smtClean="0">
                <a:latin typeface="+mn-ea"/>
              </a:rPr>
              <a:t>分开。如</a:t>
            </a:r>
            <a:r>
              <a:rPr lang="en-US" altLang="zh-CN" sz="1900" dirty="0">
                <a:latin typeface="+mn-ea"/>
                <a:hlinkClick r:id="rId2"/>
              </a:rPr>
              <a:t>http://</a:t>
            </a:r>
            <a:r>
              <a:rPr lang="en-US" altLang="zh-CN" sz="1900" dirty="0" smtClean="0">
                <a:latin typeface="+mn-ea"/>
                <a:hlinkClick r:id="rId2"/>
              </a:rPr>
              <a:t>127.0.0.1:8500/v1/discovery-chain/web</a:t>
            </a:r>
            <a:endParaRPr lang="en-US" altLang="zh-CN" sz="1900" dirty="0" smtClean="0">
              <a:latin typeface="+mn-ea"/>
            </a:endParaRPr>
          </a:p>
          <a:p>
            <a:r>
              <a:rPr lang="en-US" altLang="zh-CN" b="1" dirty="0" err="1" smtClean="0"/>
              <a:t>Json</a:t>
            </a:r>
            <a:r>
              <a:rPr lang="zh-CN" altLang="en-US" b="1" dirty="0" smtClean="0"/>
              <a:t>：大写驼峰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1900" b="1" dirty="0" err="1" smtClean="0">
                <a:latin typeface="+mn-ea"/>
              </a:rPr>
              <a:t>eg</a:t>
            </a:r>
            <a:r>
              <a:rPr lang="zh-CN" altLang="en-US" sz="1900" b="1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  <a:hlinkClick r:id="rId3"/>
              </a:rPr>
              <a:t>https://</a:t>
            </a:r>
            <a:r>
              <a:rPr lang="en-US" altLang="zh-CN" sz="1900" dirty="0" smtClean="0">
                <a:latin typeface="+mn-ea"/>
                <a:hlinkClick r:id="rId3"/>
              </a:rPr>
              <a:t>www.consul.io/api/discovery-chain.html</a:t>
            </a:r>
            <a:endParaRPr lang="en-US" altLang="zh-CN" sz="1900" dirty="0" smtClean="0">
              <a:latin typeface="+mn-ea"/>
            </a:endParaRPr>
          </a:p>
          <a:p>
            <a:r>
              <a:rPr lang="zh-CN" altLang="en-US" b="1" dirty="0" smtClean="0"/>
              <a:t>简写：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1900" b="1" dirty="0" smtClean="0">
                <a:latin typeface="+mn-ea"/>
              </a:rPr>
              <a:t>不要随意简写，但是提倡众所周知的简写如</a:t>
            </a:r>
            <a:r>
              <a:rPr lang="en-US" altLang="zh-CN" sz="1900" b="1" dirty="0" smtClean="0">
                <a:latin typeface="+mn-ea"/>
              </a:rPr>
              <a:t>err</a:t>
            </a:r>
            <a:br>
              <a:rPr lang="en-US" altLang="zh-CN" sz="1900" b="1" dirty="0" smtClean="0">
                <a:latin typeface="+mn-ea"/>
              </a:rPr>
            </a:br>
            <a:r>
              <a:rPr lang="zh-CN" altLang="en-US" sz="1900" b="1" dirty="0">
                <a:latin typeface="+mn-ea"/>
              </a:rPr>
              <a:t>项目统一的简写要在</a:t>
            </a:r>
            <a:r>
              <a:rPr lang="en-US" altLang="zh-CN" sz="1900" b="1" dirty="0">
                <a:latin typeface="+mn-ea"/>
              </a:rPr>
              <a:t>README.md</a:t>
            </a:r>
            <a:r>
              <a:rPr lang="zh-CN" altLang="en-US" sz="1900" b="1" dirty="0">
                <a:latin typeface="+mn-ea"/>
              </a:rPr>
              <a:t>中说明。</a:t>
            </a:r>
            <a:endParaRPr lang="en-US" altLang="zh-CN" sz="19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7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用</a:t>
            </a:r>
            <a:r>
              <a:rPr lang="zh-CN" altLang="en-US" sz="4000" dirty="0"/>
              <a:t>卫</a:t>
            </a:r>
            <a:r>
              <a:rPr lang="zh-CN" altLang="en-US" sz="4000" dirty="0" smtClean="0"/>
              <a:t>语句</a:t>
            </a:r>
            <a:r>
              <a:rPr lang="en-US" altLang="zh-CN" sz="4000" dirty="0" smtClean="0"/>
              <a:t>(</a:t>
            </a:r>
            <a:r>
              <a:rPr lang="en-US" altLang="zh-CN" sz="4000" dirty="0" err="1"/>
              <a:t>G</a:t>
            </a:r>
            <a:r>
              <a:rPr lang="en-US" altLang="zh-CN" sz="4000" dirty="0" err="1" smtClean="0"/>
              <a:t>uardClause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替代</a:t>
            </a:r>
            <a:r>
              <a:rPr lang="zh-CN" altLang="en-US" sz="4000" dirty="0"/>
              <a:t>嵌套条件表达式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7184" y="1875623"/>
            <a:ext cx="3651607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sz="4400" dirty="0" smtClean="0"/>
              <a:t>// </a:t>
            </a:r>
            <a:r>
              <a:rPr lang="zh-CN" altLang="en-US" sz="4400" dirty="0" smtClean="0"/>
              <a:t>为述语句</a:t>
            </a:r>
            <a:r>
              <a:rPr lang="en-US" altLang="zh-CN" sz="4400" dirty="0"/>
              <a:t>   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/>
              <a:t> if false {</a:t>
            </a:r>
          </a:p>
          <a:p>
            <a:pPr marL="0" indent="0">
              <a:buNone/>
            </a:pP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    }</a:t>
            </a:r>
          </a:p>
          <a:p>
            <a:pPr marL="0" indent="0">
              <a:buNone/>
            </a:pPr>
            <a:r>
              <a:rPr lang="en-US" altLang="zh-CN" sz="4400" dirty="0"/>
              <a:t>    if false {</a:t>
            </a:r>
          </a:p>
          <a:p>
            <a:pPr marL="0" indent="0">
              <a:buNone/>
            </a:pP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    }</a:t>
            </a:r>
          </a:p>
          <a:p>
            <a:pPr marL="0" indent="0">
              <a:buNone/>
            </a:pPr>
            <a:r>
              <a:rPr lang="en-US" altLang="zh-CN" sz="4400" dirty="0"/>
              <a:t>    if false {</a:t>
            </a:r>
          </a:p>
          <a:p>
            <a:pPr marL="0" indent="0">
              <a:buNone/>
            </a:pP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    }</a:t>
            </a:r>
          </a:p>
          <a:p>
            <a:pPr marL="0" indent="0">
              <a:buNone/>
            </a:pPr>
            <a:r>
              <a:rPr lang="en-US" altLang="zh-CN" sz="4400" dirty="0"/>
              <a:t>    for {</a:t>
            </a:r>
          </a:p>
          <a:p>
            <a:pPr marL="0" indent="0">
              <a:buNone/>
            </a:pPr>
            <a:r>
              <a:rPr lang="en-US" altLang="zh-CN" sz="4400" dirty="0"/>
              <a:t>        if false {</a:t>
            </a:r>
          </a:p>
          <a:p>
            <a:pPr marL="0" indent="0">
              <a:buNone/>
            </a:pPr>
            <a:r>
              <a:rPr lang="en-US" altLang="zh-CN" sz="4400" dirty="0"/>
              <a:t>            continue</a:t>
            </a:r>
          </a:p>
          <a:p>
            <a:pPr marL="0" indent="0">
              <a:buNone/>
            </a:pPr>
            <a:r>
              <a:rPr lang="en-US" altLang="zh-CN" sz="4400" dirty="0"/>
              <a:t>        }</a:t>
            </a:r>
          </a:p>
          <a:p>
            <a:pPr marL="0" indent="0">
              <a:buNone/>
            </a:pPr>
            <a:r>
              <a:rPr lang="en-US" altLang="zh-CN" sz="4400" dirty="0"/>
              <a:t>        //</a:t>
            </a:r>
            <a:r>
              <a:rPr lang="zh-CN" altLang="en-US" sz="4400" dirty="0"/>
              <a:t>业务代码</a:t>
            </a:r>
          </a:p>
          <a:p>
            <a:pPr marL="0" indent="0">
              <a:buNone/>
            </a:pPr>
            <a:r>
              <a:rPr lang="zh-CN" altLang="en-US" sz="4400" dirty="0"/>
              <a:t>    </a:t>
            </a:r>
            <a:r>
              <a:rPr lang="en-US" altLang="zh-CN" sz="4400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0600" y="1978025"/>
            <a:ext cx="36516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// </a:t>
            </a:r>
            <a:r>
              <a:rPr lang="zh-CN" altLang="en-US" sz="1600" dirty="0" smtClean="0"/>
              <a:t>嵌套条件表达式</a:t>
            </a:r>
            <a:endParaRPr lang="en-US" altLang="zh-CN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if true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if true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if true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    for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        if true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            //</a:t>
            </a:r>
            <a:r>
              <a:rPr lang="zh-CN" altLang="en-US" sz="1600" dirty="0" smtClean="0"/>
              <a:t>业务代码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/>
              <a:t>                    </a:t>
            </a:r>
            <a:r>
              <a:rPr lang="en-US" altLang="zh-CN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    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01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项目根目录</a:t>
            </a:r>
            <a:endParaRPr lang="en-US" altLang="zh-CN" dirty="0" smtClean="0"/>
          </a:p>
          <a:p>
            <a:r>
              <a:rPr lang="zh-CN" altLang="en-US" dirty="0" smtClean="0"/>
              <a:t>命令源码</a:t>
            </a:r>
            <a:r>
              <a:rPr lang="en-US" altLang="zh-CN" dirty="0" smtClean="0"/>
              <a:t>:main</a:t>
            </a:r>
          </a:p>
          <a:p>
            <a:r>
              <a:rPr lang="zh-CN" altLang="en-US" dirty="0" smtClean="0"/>
              <a:t>包源码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69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207" y="1856447"/>
            <a:ext cx="193582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── 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├──</a:t>
            </a:r>
            <a:r>
              <a:rPr lang="en-US" altLang="zh-CN" sz="4800" dirty="0"/>
              <a:t> </a:t>
            </a:r>
            <a:r>
              <a:rPr lang="en-US" altLang="zh-CN" sz="4800" dirty="0" smtClean="0"/>
              <a:t>client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dirty="0"/>
              <a:t>│   ├── </a:t>
            </a:r>
            <a:r>
              <a:rPr lang="en-US" altLang="zh-CN" sz="4800" dirty="0" err="1" smtClean="0"/>
              <a:t>service_discovery.go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dirty="0"/>
              <a:t>│   ├── </a:t>
            </a:r>
            <a:r>
              <a:rPr lang="en-US" altLang="zh-CN" sz="4800" dirty="0" err="1" smtClean="0"/>
              <a:t>hcis_client</a:t>
            </a:r>
            <a:endParaRPr lang="en-US" altLang="zh-CN" sz="4800" dirty="0" smtClean="0"/>
          </a:p>
          <a:p>
            <a:pPr marL="0" indent="0">
              <a:buNone/>
            </a:pPr>
            <a:r>
              <a:rPr lang="en-US" altLang="zh-CN" dirty="0"/>
              <a:t>│   ├── </a:t>
            </a:r>
            <a:r>
              <a:rPr lang="en-US" altLang="zh-CN" sz="4800" dirty="0" err="1" smtClean="0"/>
              <a:t>sis_client</a:t>
            </a:r>
            <a:endParaRPr lang="en-US" altLang="zh-CN" sz="4800" dirty="0"/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smtClean="0"/>
              <a:t>docs            // </a:t>
            </a:r>
            <a:r>
              <a:rPr lang="zh-CN" altLang="en-US" dirty="0" smtClean="0"/>
              <a:t>文档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smtClean="0"/>
              <a:t>middleware // </a:t>
            </a:r>
            <a:r>
              <a:rPr lang="zh-CN" altLang="en-US" dirty="0" smtClean="0"/>
              <a:t>中间件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err="1" smtClean="0"/>
              <a:t>modelspink</a:t>
            </a:r>
            <a:r>
              <a:rPr lang="en-US" altLang="zh-CN" dirty="0" smtClean="0"/>
              <a:t>        // 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err="1" smtClean="0"/>
              <a:t>modelssis</a:t>
            </a:r>
            <a:r>
              <a:rPr lang="en-US" altLang="zh-CN" dirty="0" smtClean="0"/>
              <a:t>        </a:t>
            </a:r>
            <a:r>
              <a:rPr lang="en-US" altLang="zh-CN" dirty="0"/>
              <a:t>// 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err="1" smtClean="0"/>
              <a:t>modelshcis</a:t>
            </a:r>
            <a:r>
              <a:rPr lang="en-US" altLang="zh-CN" dirty="0" smtClean="0"/>
              <a:t>       </a:t>
            </a:r>
            <a:r>
              <a:rPr lang="en-US" altLang="zh-CN" dirty="0"/>
              <a:t>// </a:t>
            </a:r>
            <a:r>
              <a:rPr lang="zh-CN" altLang="en-US" dirty="0" smtClean="0"/>
              <a:t>实体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├── 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             // </a:t>
            </a:r>
            <a:r>
              <a:rPr lang="zh-CN" altLang="en-US" dirty="0" smtClean="0"/>
              <a:t>公用代码包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│   └── setting</a:t>
            </a:r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smtClean="0"/>
              <a:t>routers     // http server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│   └──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│       ├── pinkapiv1</a:t>
            </a:r>
          </a:p>
          <a:p>
            <a:pPr marL="0" indent="0">
              <a:buNone/>
            </a:pPr>
            <a:r>
              <a:rPr lang="en-US" altLang="zh-CN" dirty="0"/>
              <a:t>│       └── sisapiv1</a:t>
            </a:r>
          </a:p>
          <a:p>
            <a:pPr marL="0" indent="0">
              <a:buNone/>
            </a:pPr>
            <a:r>
              <a:rPr lang="en-US" altLang="zh-CN" dirty="0"/>
              <a:t>├── </a:t>
            </a:r>
            <a:r>
              <a:rPr lang="en-US" altLang="zh-CN" dirty="0" smtClean="0"/>
              <a:t>service    // 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│   ├── </a:t>
            </a:r>
            <a:r>
              <a:rPr lang="en-US" altLang="zh-CN" dirty="0" err="1"/>
              <a:t>pinksvc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│   └── </a:t>
            </a:r>
            <a:r>
              <a:rPr lang="en-US" altLang="zh-CN" dirty="0" err="1"/>
              <a:t>sissvc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└──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935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── 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</a:t>
            </a:r>
            <a:r>
              <a:rPr lang="en-US" altLang="zh-CN" sz="4800" dirty="0" smtClean="0"/>
              <a:t> client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   ├── </a:t>
            </a:r>
            <a:r>
              <a:rPr lang="en-US" altLang="zh-CN" sz="4800" dirty="0" err="1" smtClean="0"/>
              <a:t>service_discovery.go</a:t>
            </a:r>
            <a:endParaRPr lang="en-US" altLang="zh-CN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   ├── </a:t>
            </a:r>
            <a:r>
              <a:rPr lang="en-US" altLang="zh-CN" sz="4800" dirty="0" err="1" smtClean="0"/>
              <a:t>hcis_client</a:t>
            </a:r>
            <a:endParaRPr lang="en-US" altLang="zh-CN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   ├── </a:t>
            </a:r>
            <a:r>
              <a:rPr lang="en-US" altLang="zh-CN" sz="4800" dirty="0" err="1" smtClean="0"/>
              <a:t>sis_client</a:t>
            </a:r>
            <a:endParaRPr lang="en-US" altLang="zh-CN" sz="4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docs            //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middleware // </a:t>
            </a:r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models        // 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├── </a:t>
            </a:r>
            <a:r>
              <a:rPr lang="en-US" altLang="zh-CN" dirty="0" err="1" smtClean="0"/>
              <a:t>pinkmodel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└── </a:t>
            </a:r>
            <a:r>
              <a:rPr lang="en-US" altLang="zh-CN" dirty="0" err="1" smtClean="0"/>
              <a:t>sismodel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</a:t>
            </a:r>
            <a:r>
              <a:rPr lang="en-US" altLang="zh-CN" dirty="0" err="1" smtClean="0"/>
              <a:t>pkg</a:t>
            </a:r>
            <a:r>
              <a:rPr lang="en-US" altLang="zh-CN" dirty="0" smtClean="0"/>
              <a:t>             // </a:t>
            </a:r>
            <a:r>
              <a:rPr lang="zh-CN" altLang="en-US" dirty="0" smtClean="0"/>
              <a:t>公用代码包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└── setting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routers     // http 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└──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    ├── pinkapiv1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    └── sisapiv1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├── service    //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├── </a:t>
            </a:r>
            <a:r>
              <a:rPr lang="en-US" altLang="zh-CN" dirty="0" err="1" smtClean="0"/>
              <a:t>pinksvc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│   └── </a:t>
            </a:r>
            <a:r>
              <a:rPr lang="en-US" altLang="zh-CN" dirty="0" err="1" smtClean="0"/>
              <a:t>sissvc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└──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8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54209" y="1954050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54209" y="3773704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60619" y="4858695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62040" y="4878259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 flipH="1">
            <a:off x="4451729" y="4318235"/>
            <a:ext cx="1993590" cy="5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7" idx="0"/>
          </p:cNvCxnSpPr>
          <p:nvPr/>
        </p:nvCxnSpPr>
        <p:spPr>
          <a:xfrm>
            <a:off x="6445319" y="4318235"/>
            <a:ext cx="1907831" cy="56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838742" y="5763918"/>
            <a:ext cx="1171584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</a:t>
            </a:r>
            <a:r>
              <a:rPr lang="en-US" altLang="zh-CN" dirty="0" err="1" smtClean="0"/>
              <a:t>cis_api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562040" y="5763918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24" name="直接箭头连接符 23"/>
          <p:cNvCxnSpPr>
            <a:stCxn id="6" idx="2"/>
            <a:endCxn id="21" idx="0"/>
          </p:cNvCxnSpPr>
          <p:nvPr/>
        </p:nvCxnSpPr>
        <p:spPr>
          <a:xfrm flipH="1">
            <a:off x="2424534" y="5403226"/>
            <a:ext cx="2027195" cy="36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22" idx="0"/>
          </p:cNvCxnSpPr>
          <p:nvPr/>
        </p:nvCxnSpPr>
        <p:spPr>
          <a:xfrm>
            <a:off x="8353150" y="5422790"/>
            <a:ext cx="0" cy="34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284624" y="5763918"/>
            <a:ext cx="1276767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linaka</a:t>
            </a:r>
            <a:r>
              <a:rPr lang="en-US" altLang="zh-CN" dirty="0" err="1" smtClean="0"/>
              <a:t>_api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839779" y="5747035"/>
            <a:ext cx="1165261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6" idx="2"/>
            <a:endCxn id="28" idx="0"/>
          </p:cNvCxnSpPr>
          <p:nvPr/>
        </p:nvCxnSpPr>
        <p:spPr>
          <a:xfrm flipH="1">
            <a:off x="3923008" y="5403226"/>
            <a:ext cx="528721" cy="36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2"/>
            <a:endCxn id="30" idx="0"/>
          </p:cNvCxnSpPr>
          <p:nvPr/>
        </p:nvCxnSpPr>
        <p:spPr>
          <a:xfrm>
            <a:off x="4451729" y="5403226"/>
            <a:ext cx="970681" cy="34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010326" y="2586473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  <a:endCxn id="4" idx="1"/>
          </p:cNvCxnSpPr>
          <p:nvPr/>
        </p:nvCxnSpPr>
        <p:spPr>
          <a:xfrm flipV="1">
            <a:off x="4592546" y="2226316"/>
            <a:ext cx="1061663" cy="63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1" idx="3"/>
            <a:endCxn id="4" idx="1"/>
          </p:cNvCxnSpPr>
          <p:nvPr/>
        </p:nvCxnSpPr>
        <p:spPr>
          <a:xfrm>
            <a:off x="2577099" y="2200631"/>
            <a:ext cx="3077110" cy="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380159" y="1928365"/>
            <a:ext cx="119694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集群内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350193" y="2941464"/>
            <a:ext cx="119694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集群外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3"/>
            <a:endCxn id="35" idx="1"/>
          </p:cNvCxnSpPr>
          <p:nvPr/>
        </p:nvCxnSpPr>
        <p:spPr>
          <a:xfrm flipV="1">
            <a:off x="2547133" y="2858739"/>
            <a:ext cx="463193" cy="3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654209" y="2905253"/>
            <a:ext cx="158222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25" idx="0"/>
          </p:cNvCxnSpPr>
          <p:nvPr/>
        </p:nvCxnSpPr>
        <p:spPr>
          <a:xfrm>
            <a:off x="6445319" y="2498581"/>
            <a:ext cx="0" cy="40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5" idx="2"/>
            <a:endCxn id="5" idx="0"/>
          </p:cNvCxnSpPr>
          <p:nvPr/>
        </p:nvCxnSpPr>
        <p:spPr>
          <a:xfrm>
            <a:off x="6445319" y="3449784"/>
            <a:ext cx="0" cy="32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2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238" y="5280917"/>
            <a:ext cx="2239766" cy="69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基本数类型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8042" y="5280916"/>
            <a:ext cx="2239766" cy="69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复合</a:t>
            </a:r>
            <a:r>
              <a:rPr lang="zh-CN" altLang="en-US" dirty="0" smtClean="0"/>
              <a:t>数类型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77846" y="5280916"/>
            <a:ext cx="2239766" cy="69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8238" y="4175758"/>
            <a:ext cx="2239766" cy="69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赋值、比较、转换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78121" y="4874401"/>
            <a:ext cx="0" cy="40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3298004" y="5630238"/>
            <a:ext cx="220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/>
              </a:rPr>
              <a:t>https://golang.google.cn/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https://golang.google.cn/ref/spec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中文资料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https://bingohuang.gitbooks.io/effective-go-zh-en/content/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github.com/hyper0x/go_command_tutorial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官方代码编程风格</a:t>
            </a:r>
            <a:r>
              <a:rPr lang="zh-CN" altLang="en-US" dirty="0" smtClean="0"/>
              <a:t>文档：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://golang.org/doc/effective_go.html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uber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:</a:t>
            </a:r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://github.com/uber-go/guide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uber</a:t>
            </a:r>
            <a:r>
              <a:rPr lang="zh-CN" altLang="en-US" dirty="0" smtClean="0"/>
              <a:t>代码</a:t>
            </a:r>
            <a:r>
              <a:rPr lang="zh-CN" altLang="en-US" dirty="0"/>
              <a:t>规范</a:t>
            </a:r>
            <a:r>
              <a:rPr lang="zh-CN" altLang="en-US" dirty="0" smtClean="0"/>
              <a:t>中文</a:t>
            </a:r>
            <a:r>
              <a:rPr lang="en-US" altLang="zh-CN" dirty="0" smtClean="0"/>
              <a:t>:</a:t>
            </a:r>
            <a:r>
              <a:rPr lang="en-US" altLang="zh-CN" dirty="0" smtClean="0">
                <a:hlinkClick r:id="rId8"/>
              </a:rPr>
              <a:t>https</a:t>
            </a:r>
            <a:r>
              <a:rPr lang="en-US" altLang="zh-CN" dirty="0">
                <a:hlinkClick r:id="rId8"/>
              </a:rPr>
              <a:t>://github.com/xxjwxc/uber_go_guide_cn</a:t>
            </a:r>
            <a:endParaRPr lang="en-US" altLang="zh-CN" dirty="0"/>
          </a:p>
          <a:p>
            <a:r>
              <a:rPr lang="zh-CN" altLang="en-US" b="1" dirty="0"/>
              <a:t>代码目录规范</a:t>
            </a:r>
          </a:p>
          <a:p>
            <a:r>
              <a:rPr lang="zh-CN" altLang="en-US" dirty="0"/>
              <a:t>目录结构 推荐目录结构</a:t>
            </a:r>
            <a:br>
              <a:rPr lang="zh-CN" altLang="en-US" dirty="0"/>
            </a:br>
            <a:r>
              <a:rPr lang="en-US" altLang="zh-CN" dirty="0">
                <a:hlinkClick r:id="rId9"/>
              </a:rPr>
              <a:t>https://github.com/golang-standards/project-layout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1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https://www.jianshu.com/p/0134120abc39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5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</a:t>
            </a:r>
            <a:r>
              <a:rPr lang="zh-CN" altLang="en-US" dirty="0"/>
              <a:t>别名</a:t>
            </a:r>
            <a:r>
              <a:rPr lang="zh-CN" altLang="en-US" dirty="0" smtClean="0"/>
              <a:t>、类型再定义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string</a:t>
            </a:r>
          </a:p>
          <a:p>
            <a:r>
              <a:rPr lang="zh-CN" altLang="en-US" dirty="0" smtClean="0"/>
              <a:t>类型</a:t>
            </a:r>
            <a:r>
              <a:rPr lang="zh-CN" altLang="en-US" dirty="0"/>
              <a:t>别名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type </a:t>
            </a:r>
            <a:r>
              <a:rPr lang="en-US" altLang="zh-CN" dirty="0" err="1"/>
              <a:t>alias</a:t>
            </a:r>
            <a:r>
              <a:rPr lang="en-US" altLang="zh-CN" dirty="0" err="1" smtClean="0"/>
              <a:t>Type</a:t>
            </a:r>
            <a:r>
              <a:rPr lang="en-US" altLang="zh-CN" dirty="0" smtClean="0"/>
              <a:t>=string</a:t>
            </a:r>
          </a:p>
          <a:p>
            <a:r>
              <a:rPr lang="zh-CN" altLang="en-US" dirty="0" smtClean="0"/>
              <a:t>类型再定义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type </a:t>
            </a:r>
            <a:r>
              <a:rPr lang="en-US" altLang="zh-CN" dirty="0" err="1" smtClean="0"/>
              <a:t>redeclareType</a:t>
            </a:r>
            <a:r>
              <a:rPr lang="en-US" altLang="zh-CN" dirty="0" smtClean="0"/>
              <a:t> string</a:t>
            </a:r>
          </a:p>
          <a:p>
            <a:r>
              <a:rPr lang="zh-CN" altLang="en-US" dirty="0" smtClean="0"/>
              <a:t>再定义类型</a:t>
            </a:r>
            <a:r>
              <a:rPr lang="en-US" altLang="zh-CN" dirty="0" smtClean="0">
                <a:sym typeface="Wingdings" panose="05000000000000000000" pitchFamily="2" charset="2"/>
              </a:rPr>
              <a:t>T(x)</a:t>
            </a:r>
            <a:r>
              <a:rPr lang="zh-CN" altLang="en-US" dirty="0" smtClean="0"/>
              <a:t>别名类型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分层开发共享实体定义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7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判断变量类型：类型断言</a:t>
            </a:r>
            <a:r>
              <a:rPr lang="en-US" altLang="zh-CN" dirty="0" smtClean="0"/>
              <a:t>x.(T)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interface{} :</a:t>
            </a:r>
            <a:r>
              <a:rPr lang="zh-CN" altLang="en-US" dirty="0" smtClean="0"/>
              <a:t>空接口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{} :</a:t>
            </a:r>
            <a:r>
              <a:rPr lang="zh-CN" altLang="en-US" dirty="0" smtClean="0"/>
              <a:t>空结构体类型</a:t>
            </a:r>
            <a:endParaRPr lang="en-US" altLang="zh-CN" dirty="0" smtClean="0"/>
          </a:p>
          <a:p>
            <a:r>
              <a:rPr lang="zh-CN" altLang="en-US" dirty="0" smtClean="0"/>
              <a:t>类型别名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18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r>
              <a:rPr lang="zh-CN" altLang="en-US" dirty="0"/>
              <a:t>表达式</a:t>
            </a:r>
            <a:r>
              <a:rPr lang="en-US" altLang="zh-CN" dirty="0" smtClean="0"/>
              <a:t>:T(x)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zh-CN" altLang="en-US" dirty="0"/>
              <a:t>原值类型是原类型，</a:t>
            </a:r>
            <a:r>
              <a:rPr lang="en-US" altLang="zh-CN" dirty="0"/>
              <a:t>T</a:t>
            </a:r>
            <a:r>
              <a:rPr lang="zh-CN" altLang="en-US" dirty="0"/>
              <a:t>是目标类型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数值型类型转换会直接把补码的高位砍掉！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74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:</a:t>
            </a:r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变量作用域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代码块内、函数内、包内、包外。</a:t>
            </a:r>
            <a:endParaRPr lang="en-US" altLang="zh-CN" dirty="0" smtClean="0"/>
          </a:p>
          <a:p>
            <a:r>
              <a:rPr lang="zh-CN" altLang="en-US" dirty="0" smtClean="0"/>
              <a:t>变量重声明：相同代码块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400" dirty="0" smtClean="0"/>
              <a:t>同作用域内，重声明变量是同一数据空间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/>
              <a:t>var</a:t>
            </a:r>
            <a:r>
              <a:rPr lang="en-US" altLang="zh-CN" sz="1400" dirty="0"/>
              <a:t> err </a:t>
            </a:r>
            <a:r>
              <a:rPr lang="en-US" altLang="zh-CN" sz="1400" dirty="0" smtClean="0"/>
              <a:t>error</a:t>
            </a:r>
            <a:br>
              <a:rPr lang="en-US" altLang="zh-CN" sz="1400" dirty="0" smtClean="0"/>
            </a:br>
            <a:r>
              <a:rPr lang="en-US" altLang="zh-CN" sz="1400" dirty="0" smtClean="0"/>
              <a:t>n</a:t>
            </a:r>
            <a:r>
              <a:rPr lang="en-US" altLang="zh-CN" sz="1400" dirty="0"/>
              <a:t>, err := </a:t>
            </a:r>
            <a:r>
              <a:rPr lang="en-US" altLang="zh-CN" sz="1400" dirty="0" err="1"/>
              <a:t>io.WriteString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os.Stdout</a:t>
            </a:r>
            <a:r>
              <a:rPr lang="en-US" altLang="zh-CN" sz="1400" dirty="0"/>
              <a:t>, </a:t>
            </a:r>
            <a:r>
              <a:rPr lang="en-US" altLang="zh-CN" sz="1400" dirty="0" smtClean="0"/>
              <a:t>“Hello</a:t>
            </a:r>
            <a:r>
              <a:rPr lang="en-US" altLang="zh-CN" sz="1400" dirty="0"/>
              <a:t> everyone!\</a:t>
            </a:r>
            <a:r>
              <a:rPr lang="en-US" altLang="zh-CN" sz="1400" dirty="0" smtClean="0"/>
              <a:t>n”)</a:t>
            </a:r>
            <a:br>
              <a:rPr lang="en-US" altLang="zh-CN" sz="1400" dirty="0" smtClean="0"/>
            </a:br>
            <a:r>
              <a:rPr lang="zh-CN" altLang="en-US" sz="1400" dirty="0" smtClean="0"/>
              <a:t>函数内部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短变量声明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必须有一个新变量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官方解释是一种语法糖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同一代码块内对在声明赋值同时对已经声明变量进行重新赋值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r>
              <a:rPr lang="zh-CN" altLang="en-US" dirty="0" smtClean="0"/>
              <a:t>不同作用域下的</a:t>
            </a:r>
            <a:r>
              <a:rPr lang="zh-CN" altLang="en-US" b="1" dirty="0" smtClean="0"/>
              <a:t>重名变量</a:t>
            </a:r>
            <a:r>
              <a:rPr lang="zh-CN" altLang="en-US" dirty="0" smtClean="0"/>
              <a:t>：就近查找变量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400" dirty="0" smtClean="0">
                <a:cs typeface="DejaVu Sans Mono" panose="020B0609030804020204" pitchFamily="49" charset="0"/>
              </a:rPr>
              <a:t>重名变量是独立数据空间，只在自己的作用域有效。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package models</a:t>
            </a:r>
            <a:b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sql.DB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b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db,err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 := 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sql.Open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(“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mssql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”, </a:t>
            </a:r>
            <a:r>
              <a:rPr lang="en-US" altLang="zh-CN" sz="1400" dirty="0" err="1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connString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) //</a:t>
            </a:r>
            <a:r>
              <a:rPr lang="zh-CN" altLang="en-US" sz="1400" dirty="0" smtClean="0">
                <a:cs typeface="DejaVu Sans Mono" panose="020B0609030804020204" pitchFamily="49" charset="0"/>
              </a:rPr>
              <a:t>嵌套作用域下的重名变量</a:t>
            </a: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z="1400" dirty="0" smtClean="0"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61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:false</a:t>
            </a:r>
          </a:p>
          <a:p>
            <a:r>
              <a:rPr lang="zh-CN" altLang="en-US" dirty="0" smtClean="0"/>
              <a:t>整型</a:t>
            </a:r>
            <a:r>
              <a:rPr lang="en-US" altLang="zh-CN" dirty="0" smtClean="0"/>
              <a:t>:0</a:t>
            </a:r>
          </a:p>
          <a:p>
            <a:r>
              <a:rPr lang="zh-CN" altLang="en-US" dirty="0" smtClean="0"/>
              <a:t>字符串</a:t>
            </a:r>
            <a:r>
              <a:rPr lang="en-US" altLang="zh-CN" dirty="0" smtClean="0"/>
              <a:t>:""</a:t>
            </a:r>
          </a:p>
          <a:p>
            <a:r>
              <a:rPr lang="zh-CN" altLang="en-US" dirty="0" smtClean="0"/>
              <a:t>指针</a:t>
            </a:r>
            <a:r>
              <a:rPr lang="zh-CN" altLang="en-US" dirty="0"/>
              <a:t>、函数、</a:t>
            </a:r>
            <a:r>
              <a:rPr lang="en-US" altLang="zh-CN" dirty="0"/>
              <a:t>interface</a:t>
            </a:r>
            <a:r>
              <a:rPr lang="zh-CN" altLang="en-US" dirty="0"/>
              <a:t>、</a:t>
            </a:r>
            <a:r>
              <a:rPr lang="en-US" altLang="zh-CN" dirty="0"/>
              <a:t>slice</a:t>
            </a:r>
            <a:r>
              <a:rPr lang="zh-CN" altLang="en-US" dirty="0"/>
              <a:t>、</a:t>
            </a:r>
            <a:r>
              <a:rPr lang="en-US" altLang="zh-CN" dirty="0"/>
              <a:t>channel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r>
              <a:rPr lang="zh-CN" altLang="en-US" dirty="0"/>
              <a:t>的零值都是</a:t>
            </a:r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54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string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:=“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结构体</a:t>
            </a:r>
            <a:endParaRPr lang="en-US" altLang="zh-CN" dirty="0" smtClean="0"/>
          </a:p>
          <a:p>
            <a:r>
              <a:rPr lang="zh-CN" altLang="en-US" dirty="0" smtClean="0"/>
              <a:t>接收器</a:t>
            </a:r>
            <a:endParaRPr lang="en-US" altLang="zh-CN" dirty="0" smtClean="0"/>
          </a:p>
          <a:p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08152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r>
              <a:rPr lang="en-US" altLang="zh-CN" dirty="0" smtClean="0"/>
              <a:t>:string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/>
              <a:t>is the set of all strings of 8-bit bytes, conventionally but </a:t>
            </a:r>
            <a:r>
              <a:rPr lang="en-US" altLang="zh-CN" dirty="0" smtClean="0"/>
              <a:t>not necessarily </a:t>
            </a:r>
            <a:r>
              <a:rPr lang="en-US" altLang="zh-CN" dirty="0"/>
              <a:t>representing UTF-8-encoded text. A string may be empty, </a:t>
            </a:r>
            <a:r>
              <a:rPr lang="en-US" altLang="zh-CN" dirty="0" smtClean="0"/>
              <a:t>but not </a:t>
            </a:r>
            <a:r>
              <a:rPr lang="en-US" altLang="zh-CN" dirty="0"/>
              <a:t>nil. Values of string type are immutable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位字节的所有字符串的集合，通常但不一定表示</a:t>
            </a:r>
            <a:r>
              <a:rPr lang="en-US" altLang="zh-CN" dirty="0"/>
              <a:t>UTF-8</a:t>
            </a:r>
            <a:r>
              <a:rPr lang="zh-CN" altLang="en-US" dirty="0"/>
              <a:t>编码的文本。字符串可以为空，但不能为零。字符串类型的值是不可变的。</a:t>
            </a:r>
          </a:p>
        </p:txBody>
      </p:sp>
    </p:spTree>
    <p:extLst>
      <p:ext uri="{BB962C8B-B14F-4D97-AF65-F5344CB8AC3E}">
        <p14:creationId xmlns:p14="http://schemas.microsoft.com/office/powerpoint/2010/main" val="226067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把错误透传给调用者，不要到处打印日志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log.Fatal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log.Panic</a:t>
            </a:r>
            <a:r>
              <a:rPr lang="en-US" altLang="zh-CN" dirty="0"/>
              <a:t> </a:t>
            </a:r>
            <a:r>
              <a:rPr lang="zh-CN" altLang="en-US" dirty="0"/>
              <a:t>相关的函数时，会调用</a:t>
            </a:r>
            <a:r>
              <a:rPr lang="en-US" altLang="zh-CN" dirty="0" err="1"/>
              <a:t>os.Exit</a:t>
            </a:r>
            <a:r>
              <a:rPr lang="en-US" altLang="zh-CN" dirty="0"/>
              <a:t>(1)</a:t>
            </a:r>
            <a:r>
              <a:rPr lang="zh-CN" altLang="en-US" dirty="0"/>
              <a:t>退出程序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建议 </a:t>
            </a:r>
            <a:r>
              <a:rPr lang="en-US" altLang="zh-CN" dirty="0" err="1"/>
              <a:t>fmt.Errorf</a:t>
            </a:r>
            <a:r>
              <a:rPr lang="en-US" altLang="zh-CN" dirty="0"/>
              <a:t>("</a:t>
            </a:r>
            <a:r>
              <a:rPr lang="en-US" altLang="zh-CN" dirty="0" err="1"/>
              <a:t>modelcolmssql.getRegionConn</a:t>
            </a:r>
            <a:r>
              <a:rPr lang="en-US" altLang="zh-CN" dirty="0"/>
              <a:t> : exec </a:t>
            </a:r>
            <a:r>
              <a:rPr lang="en-US" altLang="zh-CN" dirty="0" err="1"/>
              <a:t>sql</a:t>
            </a:r>
            <a:r>
              <a:rPr lang="en-US" altLang="zh-CN" dirty="0"/>
              <a:t>:%s err:%s", </a:t>
            </a:r>
            <a:r>
              <a:rPr lang="en-US" altLang="zh-CN" dirty="0" err="1"/>
              <a:t>sqlQuery</a:t>
            </a:r>
            <a:r>
              <a:rPr lang="en-US" altLang="zh-CN" dirty="0"/>
              <a:t>, err) </a:t>
            </a:r>
            <a:r>
              <a:rPr lang="zh-CN" altLang="en-US" dirty="0"/>
              <a:t>返回报错的代码地址和详细错误信息，然后逐级返回在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zh-CN" altLang="en-US" dirty="0" smtClean="0"/>
              <a:t>或</a:t>
            </a:r>
            <a:r>
              <a:rPr lang="en-US" altLang="zh-CN" dirty="0"/>
              <a:t>/</a:t>
            </a:r>
            <a:r>
              <a:rPr lang="en-US" altLang="zh-CN" dirty="0" smtClean="0"/>
              <a:t>routers/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/v1</a:t>
            </a:r>
            <a:r>
              <a:rPr lang="zh-CN" altLang="en-US" dirty="0" smtClean="0"/>
              <a:t>的</a:t>
            </a:r>
            <a:r>
              <a:rPr lang="zh-CN" altLang="en-US" dirty="0"/>
              <a:t>函数中打印日志，其他层不要打印日志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69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</a:t>
            </a:r>
            <a:r>
              <a:rPr lang="zh-CN" altLang="en-US" dirty="0"/>
              <a:t>值和</a:t>
            </a:r>
            <a:r>
              <a:rPr lang="en-US" altLang="zh-CN" dirty="0"/>
              <a:t>nil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29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安装 </a:t>
            </a:r>
            <a:r>
              <a:rPr lang="en-US" altLang="zh-CN" b="1" dirty="0" smtClean="0"/>
              <a:t>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https://golang.google.cn/dl/</a:t>
            </a:r>
            <a:endParaRPr lang="en-US" altLang="zh-CN" dirty="0" smtClean="0"/>
          </a:p>
          <a:p>
            <a:r>
              <a:rPr lang="zh-CN" altLang="en-US" dirty="0" smtClean="0"/>
              <a:t>版本</a:t>
            </a:r>
            <a:r>
              <a:rPr lang="en-US" altLang="zh-CN" dirty="0" smtClean="0"/>
              <a:t>:Stable versions 1.13.4 </a:t>
            </a:r>
            <a:r>
              <a:rPr lang="en-US" altLang="zh-CN" dirty="0" smtClean="0">
                <a:hlinkClick r:id="rId4"/>
              </a:rPr>
              <a:t>go1.13.4.windows-amd64.zip</a:t>
            </a:r>
            <a:endParaRPr lang="en-US" altLang="zh-CN" dirty="0" smtClean="0"/>
          </a:p>
          <a:p>
            <a:r>
              <a:rPr lang="zh-CN" altLang="en-US" dirty="0" smtClean="0"/>
              <a:t>解压目录</a:t>
            </a:r>
            <a:r>
              <a:rPr lang="en-US" altLang="zh-CN" dirty="0" smtClean="0"/>
              <a:t>c:\go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GOROOT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安装根目录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GOPATH</a:t>
            </a:r>
            <a:r>
              <a:rPr lang="zh-CN" altLang="en-US" dirty="0" smtClean="0"/>
              <a:t>：工作区目录父级目录，可以有多个</a:t>
            </a:r>
            <a:endParaRPr lang="en-US" altLang="zh-CN" dirty="0" smtClean="0"/>
          </a:p>
          <a:p>
            <a:pPr lvl="1"/>
            <a:r>
              <a:rPr lang="en-US" altLang="zh-CN" strike="sngStrike" dirty="0" smtClean="0"/>
              <a:t>GOBIN</a:t>
            </a:r>
            <a:r>
              <a:rPr lang="zh-CN" altLang="en-US" strike="sngStrike" dirty="0" smtClean="0"/>
              <a:t>：存放</a:t>
            </a:r>
            <a:r>
              <a:rPr lang="en-US" altLang="zh-CN" strike="sngStrike" dirty="0" smtClean="0"/>
              <a:t>GO</a:t>
            </a:r>
            <a:r>
              <a:rPr lang="zh-CN" altLang="en-US" strike="sngStrike" dirty="0" smtClean="0"/>
              <a:t>程序生成的可执行文件</a:t>
            </a:r>
            <a:r>
              <a:rPr lang="en-US" altLang="zh-CN" strike="sngStrike" dirty="0" smtClean="0"/>
              <a:t>(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建议不配置</a:t>
            </a:r>
            <a:r>
              <a:rPr lang="en-US" altLang="zh-CN" strike="sngStrike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198" y="3043986"/>
            <a:ext cx="3076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切片</a:t>
            </a:r>
            <a:endParaRPr lang="en-US" altLang="zh-CN" dirty="0" smtClean="0"/>
          </a:p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zh-CN" altLang="en-US" dirty="0"/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179531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属于</a:t>
            </a:r>
            <a:r>
              <a:rPr lang="zh-CN" altLang="en-US" dirty="0" smtClean="0"/>
              <a:t>顺序表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</a:t>
            </a:r>
            <a:r>
              <a:rPr lang="zh-CN" altLang="en-US" dirty="0"/>
              <a:t>长、根据索引</a:t>
            </a:r>
            <a:r>
              <a:rPr lang="zh-CN" altLang="en-US" dirty="0" smtClean="0"/>
              <a:t>随机访问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arr1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]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sv-SE" altLang="zh-CN" dirty="0" smtClean="0"/>
              <a:t>arr</a:t>
            </a:r>
            <a:r>
              <a:rPr lang="en-US" altLang="zh-CN" dirty="0"/>
              <a:t>Int2</a:t>
            </a:r>
            <a:r>
              <a:rPr lang="sv-SE" altLang="zh-CN" dirty="0"/>
              <a:t> := [</a:t>
            </a:r>
            <a:r>
              <a:rPr lang="sv-SE" altLang="zh-CN" dirty="0">
                <a:solidFill>
                  <a:srgbClr val="FF0000"/>
                </a:solidFill>
              </a:rPr>
              <a:t>5</a:t>
            </a:r>
            <a:r>
              <a:rPr lang="sv-SE" altLang="zh-CN" dirty="0"/>
              <a:t>]int {1, 2, 3, 4, 5</a:t>
            </a:r>
            <a:r>
              <a:rPr lang="sv-SE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for key, value := range arr1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sum += value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35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8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4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https:gin&amp;nginx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http://nginx.org/en/docs/http/configuring_https_servers.html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server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smtClean="0"/>
              <a:t>listen 30010 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server_name</a:t>
            </a:r>
            <a:r>
              <a:rPr lang="en-US" altLang="zh-CN" dirty="0" smtClean="0"/>
              <a:t> uctest.c21sis.com;</a:t>
            </a:r>
            <a:br>
              <a:rPr lang="en-US" altLang="zh-CN" dirty="0" smtClean="0"/>
            </a:br>
            <a:r>
              <a:rPr lang="en-US" altLang="zh-CN" dirty="0" err="1" smtClean="0"/>
              <a:t>ssl_certificate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/c21sis.com.pem;</a:t>
            </a:r>
            <a:br>
              <a:rPr lang="en-US" altLang="zh-CN" dirty="0" smtClean="0"/>
            </a:br>
            <a:r>
              <a:rPr lang="en-US" altLang="zh-CN" dirty="0" err="1" smtClean="0"/>
              <a:t>ssl_certificate_key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/c21sis.com.key;</a:t>
            </a:r>
            <a:br>
              <a:rPr lang="en-US" altLang="zh-CN" dirty="0" smtClean="0"/>
            </a:br>
            <a:r>
              <a:rPr lang="en-US" altLang="zh-CN" dirty="0" smtClean="0"/>
              <a:t>location / {</a:t>
            </a:r>
            <a:br>
              <a:rPr lang="en-US" altLang="zh-CN" dirty="0" smtClean="0"/>
            </a:br>
            <a:r>
              <a:rPr lang="en-US" altLang="zh-CN" dirty="0" err="1" smtClean="0"/>
              <a:t>proxy_pass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http://127.0.0.1:30001/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0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8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https://github.com/go-sql-driver/mysql</a:t>
            </a:r>
            <a:endParaRPr lang="en-US" altLang="zh-CN" dirty="0" smtClean="0"/>
          </a:p>
          <a:p>
            <a:r>
              <a:rPr lang="en-US" altLang="zh-CN" dirty="0" err="1" smtClean="0"/>
              <a:t>MsSql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https://github.com/denisenkom/go-mssqldb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Rows2Sturck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https://github.com/blockloop/scan#strict-scanning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Decimal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://github.com/shopspring/decimal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0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民政部</a:t>
            </a:r>
            <a:r>
              <a:rPr lang="zh-CN" altLang="en-US" b="1" dirty="0"/>
              <a:t>行政区划代码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www.mca.gov.cn/article/sj/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www.mca.gov.cn/article/sj/xzqh/2019/201911/20191100021618.shtml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9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(workspace)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zh-CN" altLang="en-US" dirty="0" smtClean="0"/>
              <a:t>：项目源码父级目录。</a:t>
            </a:r>
            <a:endParaRPr lang="en-US" altLang="zh-CN" dirty="0" smtClean="0"/>
          </a:p>
          <a:p>
            <a:r>
              <a:rPr lang="en-US" altLang="zh-CN" dirty="0" err="1" smtClean="0"/>
              <a:t>pkg</a:t>
            </a:r>
            <a:r>
              <a:rPr lang="zh-CN" altLang="en-US" dirty="0" smtClean="0"/>
              <a:t>：归档文件目录。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：可执行文件目录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优先级低于</a:t>
            </a:r>
            <a:r>
              <a:rPr lang="en-US" altLang="zh-CN" dirty="0" smtClean="0"/>
              <a:t>GOBIN)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48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GO111MODULE:ON</a:t>
            </a:r>
          </a:p>
          <a:p>
            <a:pPr marL="0" indent="0">
              <a:buNone/>
            </a:pPr>
            <a:r>
              <a:rPr lang="en-US" altLang="zh-CN" dirty="0" err="1"/>
              <a:t>GOPROXY:https</a:t>
            </a:r>
            <a:r>
              <a:rPr lang="en-US" altLang="zh-CN" dirty="0"/>
              <a:t>://goproxy.io/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github.com/goproxyio/goproxy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不使用代理：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trike="sngStrike" dirty="0" smtClean="0"/>
              <a:t>GOPRIVATE:gitlab.c21sis.com/sis</a:t>
            </a:r>
          </a:p>
          <a:p>
            <a:pPr marL="0" indent="0">
              <a:buNone/>
            </a:pPr>
            <a:r>
              <a:rPr lang="en-US" altLang="zh-CN" dirty="0"/>
              <a:t>go </a:t>
            </a:r>
            <a:r>
              <a:rPr lang="en-US" altLang="zh-CN" dirty="0" err="1"/>
              <a:t>env</a:t>
            </a:r>
            <a:r>
              <a:rPr lang="en-US" altLang="zh-CN" dirty="0"/>
              <a:t> -w </a:t>
            </a:r>
            <a:r>
              <a:rPr lang="en-US" altLang="zh-CN" dirty="0" smtClean="0"/>
              <a:t>GOPRIVATE=gitlab.c21sis.com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14" y="2027755"/>
            <a:ext cx="2952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管理工具</a:t>
            </a:r>
            <a:r>
              <a:rPr lang="en-US" altLang="zh-CN" dirty="0" smtClean="0"/>
              <a:t>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$ go </a:t>
            </a:r>
            <a:r>
              <a:rPr lang="en-US" altLang="zh-CN" sz="1200" dirty="0"/>
              <a:t>mod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github.com/my/repo</a:t>
            </a:r>
          </a:p>
          <a:p>
            <a:pPr marL="0" indent="0">
              <a:buNone/>
            </a:pPr>
            <a:r>
              <a:rPr lang="en-US" altLang="zh-CN" sz="1200" dirty="0" smtClean="0"/>
              <a:t>$ go </a:t>
            </a:r>
            <a:r>
              <a:rPr lang="en-US" altLang="zh-CN" sz="1200" dirty="0"/>
              <a:t>mod </a:t>
            </a:r>
            <a:r>
              <a:rPr lang="en-US" altLang="zh-CN" sz="1200" dirty="0" smtClean="0"/>
              <a:t>vendor</a:t>
            </a:r>
          </a:p>
          <a:p>
            <a:pPr marL="0" indent="0">
              <a:buNone/>
            </a:pPr>
            <a:r>
              <a:rPr lang="en-US" altLang="zh-CN" sz="1200" dirty="0" smtClean="0"/>
              <a:t>$ go mod tidy</a:t>
            </a:r>
          </a:p>
          <a:p>
            <a:pPr marL="0" indent="0">
              <a:buNone/>
            </a:pPr>
            <a:r>
              <a:rPr lang="en-US" altLang="zh-CN" sz="1200" dirty="0"/>
              <a:t>$ go mod edit -replace github.com/my-repo@v1.3.0=../</a:t>
            </a:r>
          </a:p>
          <a:p>
            <a:pPr marL="0" indent="0">
              <a:buNone/>
            </a:pPr>
            <a:r>
              <a:rPr lang="en-US" altLang="zh-CN" sz="1200" dirty="0"/>
              <a:t>module </a:t>
            </a:r>
            <a:r>
              <a:rPr lang="en-US" altLang="zh-CN" sz="1200" dirty="0" smtClean="0"/>
              <a:t>github.com/my/repo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require (</a:t>
            </a:r>
          </a:p>
          <a:p>
            <a:pPr marL="0" indent="0">
              <a:buNone/>
            </a:pPr>
            <a:r>
              <a:rPr lang="en-US" altLang="zh-CN" sz="1200" dirty="0" smtClean="0"/>
              <a:t>   example.com/me/goodbye v0.0.0</a:t>
            </a:r>
          </a:p>
          <a:p>
            <a:pPr marL="0" indent="0">
              <a:buNone/>
            </a:pPr>
            <a:r>
              <a:rPr lang="en-US" altLang="zh-CN" sz="1200" dirty="0" smtClean="0"/>
              <a:t>)</a:t>
            </a:r>
          </a:p>
          <a:p>
            <a:pPr marL="0" indent="0">
              <a:buNone/>
            </a:pPr>
            <a:r>
              <a:rPr lang="en-US" altLang="zh-CN" sz="1200" dirty="0" smtClean="0"/>
              <a:t>replace </a:t>
            </a:r>
            <a:r>
              <a:rPr lang="en-US" altLang="zh-CN" sz="1200" dirty="0"/>
              <a:t>example.com/me/goodbye =&gt; ../</a:t>
            </a:r>
            <a:r>
              <a:rPr lang="en-US" altLang="zh-CN" sz="1200" dirty="0" smtClean="0"/>
              <a:t>goodbye</a:t>
            </a:r>
          </a:p>
          <a:p>
            <a:pPr marL="0" indent="0">
              <a:buNone/>
            </a:pPr>
            <a:r>
              <a:rPr lang="en-US" altLang="zh-CN" sz="1200" dirty="0" smtClean="0"/>
              <a:t>$ </a:t>
            </a:r>
            <a:r>
              <a:rPr lang="en-US" altLang="zh-CN" sz="1200" dirty="0"/>
              <a:t>go mod verify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github.com/golang/go/wiki/Modules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88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  </a:t>
            </a:r>
            <a:r>
              <a:rPr lang="en-US" altLang="zh-CN" dirty="0" err="1"/>
              <a:t>gocode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gopkgs</a:t>
            </a:r>
            <a:endParaRPr lang="en-US" altLang="zh-CN" dirty="0"/>
          </a:p>
          <a:p>
            <a:r>
              <a:rPr lang="en-US" altLang="zh-CN" dirty="0"/>
              <a:t>  go-outline</a:t>
            </a:r>
          </a:p>
          <a:p>
            <a:r>
              <a:rPr lang="en-US" altLang="zh-CN" dirty="0"/>
              <a:t>  go-symbols</a:t>
            </a:r>
          </a:p>
          <a:p>
            <a:r>
              <a:rPr lang="en-US" altLang="zh-CN" dirty="0"/>
              <a:t>  guru</a:t>
            </a:r>
          </a:p>
          <a:p>
            <a:r>
              <a:rPr lang="en-US" altLang="zh-CN" dirty="0"/>
              <a:t>  </a:t>
            </a:r>
            <a:r>
              <a:rPr lang="en-US" altLang="zh-CN" dirty="0" err="1"/>
              <a:t>gorename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gotests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gomodifytags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impl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fillstruct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goplay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godoctor</a:t>
            </a:r>
            <a:endParaRPr lang="en-US" altLang="zh-CN" dirty="0"/>
          </a:p>
          <a:p>
            <a:r>
              <a:rPr lang="en-US" altLang="zh-CN" dirty="0"/>
              <a:t>  dlv</a:t>
            </a:r>
          </a:p>
          <a:p>
            <a:r>
              <a:rPr lang="en-US" altLang="zh-CN" dirty="0"/>
              <a:t>  </a:t>
            </a:r>
            <a:r>
              <a:rPr lang="en-US" altLang="zh-CN" dirty="0" err="1"/>
              <a:t>gocode-gomod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godef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goimports</a:t>
            </a:r>
            <a:endParaRPr lang="en-US" altLang="zh-CN" dirty="0"/>
          </a:p>
          <a:p>
            <a:r>
              <a:rPr lang="en-US" altLang="zh-CN" dirty="0"/>
              <a:t>  </a:t>
            </a:r>
            <a:r>
              <a:rPr lang="en-US" altLang="zh-CN" dirty="0" err="1"/>
              <a:t>golint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bug         start a bug report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build       compile packages and dependencies</a:t>
            </a:r>
          </a:p>
          <a:p>
            <a:pPr marL="0" indent="0">
              <a:buNone/>
            </a:pPr>
            <a:r>
              <a:rPr lang="en-US" altLang="zh-CN" dirty="0"/>
              <a:t>clean       remove object files and cached files</a:t>
            </a:r>
          </a:p>
          <a:p>
            <a:pPr marL="0" indent="0">
              <a:buNone/>
            </a:pPr>
            <a:r>
              <a:rPr lang="en-US" altLang="zh-CN" dirty="0"/>
              <a:t>doc         show documentation for package or symbol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env</a:t>
            </a:r>
            <a:r>
              <a:rPr lang="en-US" altLang="zh-CN" b="1" dirty="0">
                <a:solidFill>
                  <a:srgbClr val="FF0000"/>
                </a:solidFill>
              </a:rPr>
              <a:t>         print Go environment information</a:t>
            </a:r>
          </a:p>
          <a:p>
            <a:pPr marL="0" indent="0">
              <a:buNone/>
            </a:pPr>
            <a:r>
              <a:rPr lang="en-US" altLang="zh-CN" dirty="0"/>
              <a:t>fix         update packages to use new APIs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fmt</a:t>
            </a:r>
            <a:r>
              <a:rPr lang="en-US" altLang="zh-CN" b="1" dirty="0">
                <a:solidFill>
                  <a:srgbClr val="FF0000"/>
                </a:solidFill>
              </a:rPr>
              <a:t>         </a:t>
            </a:r>
            <a:r>
              <a:rPr lang="en-US" altLang="zh-CN" b="1" dirty="0" err="1">
                <a:solidFill>
                  <a:srgbClr val="FF0000"/>
                </a:solidFill>
              </a:rPr>
              <a:t>gofmt</a:t>
            </a:r>
            <a:r>
              <a:rPr lang="en-US" altLang="zh-CN" b="1" dirty="0">
                <a:solidFill>
                  <a:srgbClr val="FF0000"/>
                </a:solidFill>
              </a:rPr>
              <a:t> (reformat) package sources</a:t>
            </a:r>
          </a:p>
          <a:p>
            <a:pPr marL="0" indent="0">
              <a:buNone/>
            </a:pPr>
            <a:r>
              <a:rPr lang="en-US" altLang="zh-CN" dirty="0"/>
              <a:t>generate    </a:t>
            </a:r>
            <a:r>
              <a:rPr lang="en-US" altLang="zh-CN" dirty="0" err="1"/>
              <a:t>generate</a:t>
            </a:r>
            <a:r>
              <a:rPr lang="en-US" altLang="zh-CN" dirty="0"/>
              <a:t> Go files by processing source</a:t>
            </a:r>
          </a:p>
          <a:p>
            <a:pPr marL="0" indent="0">
              <a:buNone/>
            </a:pPr>
            <a:r>
              <a:rPr lang="en-US" altLang="zh-CN" dirty="0"/>
              <a:t>get         add dependencies to current module and install them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install     compile and install packages and dependencies</a:t>
            </a:r>
          </a:p>
          <a:p>
            <a:pPr marL="0" indent="0">
              <a:buNone/>
            </a:pPr>
            <a:r>
              <a:rPr lang="en-US" altLang="zh-CN" dirty="0"/>
              <a:t>list        </a:t>
            </a:r>
            <a:r>
              <a:rPr lang="en-US" altLang="zh-CN" dirty="0" err="1"/>
              <a:t>list</a:t>
            </a:r>
            <a:r>
              <a:rPr lang="en-US" altLang="zh-CN" dirty="0"/>
              <a:t> packages or modules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mod         module maintenance</a:t>
            </a:r>
          </a:p>
          <a:p>
            <a:pPr marL="0" indent="0">
              <a:buNone/>
            </a:pPr>
            <a:r>
              <a:rPr lang="en-US" altLang="zh-CN" dirty="0"/>
              <a:t>run         compile and run Go program</a:t>
            </a:r>
          </a:p>
          <a:p>
            <a:pPr marL="0" indent="0">
              <a:buNone/>
            </a:pPr>
            <a:r>
              <a:rPr lang="en-US" altLang="zh-CN" dirty="0"/>
              <a:t>test        </a:t>
            </a:r>
            <a:r>
              <a:rPr lang="en-US" altLang="zh-CN" dirty="0" err="1"/>
              <a:t>test</a:t>
            </a:r>
            <a:r>
              <a:rPr lang="en-US" altLang="zh-CN" dirty="0"/>
              <a:t> packages</a:t>
            </a:r>
          </a:p>
          <a:p>
            <a:pPr marL="0" indent="0">
              <a:buNone/>
            </a:pPr>
            <a:r>
              <a:rPr lang="en-US" altLang="zh-CN" dirty="0"/>
              <a:t>tool        run specified go tool</a:t>
            </a:r>
          </a:p>
          <a:p>
            <a:pPr marL="0" indent="0">
              <a:buNone/>
            </a:pPr>
            <a:r>
              <a:rPr lang="en-US" altLang="zh-CN" dirty="0"/>
              <a:t>version     print Go version</a:t>
            </a:r>
          </a:p>
          <a:p>
            <a:pPr marL="0" indent="0">
              <a:buNone/>
            </a:pPr>
            <a:r>
              <a:rPr lang="en-US" altLang="zh-CN" dirty="0"/>
              <a:t>vet         report likely mistakes in </a:t>
            </a:r>
            <a:r>
              <a:rPr lang="en-US" altLang="zh-CN" dirty="0" smtClean="0"/>
              <a:t>packages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https://golang.google.cn/cmd/go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71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build&amp;&amp;install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 build</a:t>
            </a:r>
          </a:p>
          <a:p>
            <a:pPr lvl="1"/>
            <a:r>
              <a:rPr lang="zh-CN" altLang="en-US" dirty="0" smtClean="0"/>
              <a:t>归档文件</a:t>
            </a:r>
            <a:r>
              <a:rPr lang="en-US" altLang="zh-CN" dirty="0"/>
              <a:t>C:\</a:t>
            </a:r>
            <a:r>
              <a:rPr lang="en-US" altLang="zh-CN" dirty="0" smtClean="0"/>
              <a:t>Users\admin\AppData\Local\Temp</a:t>
            </a:r>
          </a:p>
          <a:p>
            <a:pPr lvl="1"/>
            <a:r>
              <a:rPr lang="zh-CN" altLang="en-US" dirty="0" smtClean="0"/>
              <a:t>二进制文件保存在项目项目目录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o install</a:t>
            </a:r>
          </a:p>
          <a:p>
            <a:pPr lvl="1"/>
            <a:r>
              <a:rPr lang="zh-CN" altLang="en-US" dirty="0" smtClean="0"/>
              <a:t>归档文件保存在</a:t>
            </a:r>
            <a:r>
              <a:rPr lang="en-US" altLang="zh-CN" dirty="0" smtClean="0"/>
              <a:t>%GOPATH%\</a:t>
            </a:r>
            <a:r>
              <a:rPr lang="en-US" altLang="zh-CN" dirty="0" err="1" smtClean="0"/>
              <a:t>pkg</a:t>
            </a:r>
            <a:endParaRPr lang="en-US" altLang="zh-CN" dirty="0" smtClean="0"/>
          </a:p>
          <a:p>
            <a:pPr lvl="1"/>
            <a:r>
              <a:rPr lang="zh-CN" altLang="en-US" dirty="0"/>
              <a:t>二级</a:t>
            </a:r>
            <a:r>
              <a:rPr lang="zh-CN" altLang="en-US" dirty="0" smtClean="0"/>
              <a:t>制文件保存</a:t>
            </a:r>
            <a:r>
              <a:rPr lang="en-US" altLang="zh-CN" dirty="0" smtClean="0"/>
              <a:t>%GOPATH%\bin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31" y="2694496"/>
            <a:ext cx="5972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25219</TotalTime>
  <Words>1039</Words>
  <Application>Microsoft Office PowerPoint</Application>
  <PresentationFormat>宽屏</PresentationFormat>
  <Paragraphs>375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Consolas</vt:lpstr>
      <vt:lpstr>DejaVu Sans Mono</vt:lpstr>
      <vt:lpstr>Wingdings</vt:lpstr>
      <vt:lpstr>Office 主题</vt:lpstr>
      <vt:lpstr>Golang </vt:lpstr>
      <vt:lpstr>常用网址</vt:lpstr>
      <vt:lpstr>安装 Go</vt:lpstr>
      <vt:lpstr>工作区(workspace)</vt:lpstr>
      <vt:lpstr>GOPROXY</vt:lpstr>
      <vt:lpstr>Package管理工具mod</vt:lpstr>
      <vt:lpstr>go tools</vt:lpstr>
      <vt:lpstr>go command</vt:lpstr>
      <vt:lpstr>build&amp;&amp;install</vt:lpstr>
      <vt:lpstr>IDE</vt:lpstr>
      <vt:lpstr>vscode-terminal</vt:lpstr>
      <vt:lpstr>启动环境变量配置：Goalnd</vt:lpstr>
      <vt:lpstr>启动环境变量配置：vscode</vt:lpstr>
      <vt:lpstr>names</vt:lpstr>
      <vt:lpstr>用卫语句(GuardClause)替代嵌套条件表达式</vt:lpstr>
      <vt:lpstr>代码包</vt:lpstr>
      <vt:lpstr>目录结构</vt:lpstr>
      <vt:lpstr>目录结构-调用关系</vt:lpstr>
      <vt:lpstr>PowerPoint 演示文稿</vt:lpstr>
      <vt:lpstr>字面量</vt:lpstr>
      <vt:lpstr>类型别名、类型再定义</vt:lpstr>
      <vt:lpstr>判断变量类型：类型断言x.(T)</vt:lpstr>
      <vt:lpstr>类型转换表达式:T(x)</vt:lpstr>
      <vt:lpstr>程序:变量作用域</vt:lpstr>
      <vt:lpstr>零值</vt:lpstr>
      <vt:lpstr>程序</vt:lpstr>
      <vt:lpstr>基本数据类型:string</vt:lpstr>
      <vt:lpstr>errors</vt:lpstr>
      <vt:lpstr>nil值和nil类型</vt:lpstr>
      <vt:lpstr>集合</vt:lpstr>
      <vt:lpstr>数组</vt:lpstr>
      <vt:lpstr>指针</vt:lpstr>
      <vt:lpstr>接口</vt:lpstr>
      <vt:lpstr>https:gin&amp;nginx</vt:lpstr>
      <vt:lpstr>结构体</vt:lpstr>
      <vt:lpstr>SqlDriver</vt:lpstr>
      <vt:lpstr>民政部行政区划代码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GO开发规范</dc:title>
  <dc:creator>sheng le</dc:creator>
  <cp:lastModifiedBy>sheng le</cp:lastModifiedBy>
  <cp:revision>328</cp:revision>
  <dcterms:created xsi:type="dcterms:W3CDTF">2019-11-21T08:04:35Z</dcterms:created>
  <dcterms:modified xsi:type="dcterms:W3CDTF">2019-12-13T11:11:18Z</dcterms:modified>
</cp:coreProperties>
</file>