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456" r:id="rId3"/>
    <p:sldId id="397" r:id="rId4"/>
    <p:sldId id="398" r:id="rId5"/>
    <p:sldId id="420" r:id="rId6"/>
    <p:sldId id="429" r:id="rId7"/>
    <p:sldId id="432" r:id="rId8"/>
    <p:sldId id="399" r:id="rId9"/>
    <p:sldId id="431" r:id="rId10"/>
    <p:sldId id="435" r:id="rId11"/>
    <p:sldId id="434" r:id="rId12"/>
    <p:sldId id="436" r:id="rId13"/>
    <p:sldId id="437" r:id="rId14"/>
    <p:sldId id="430" r:id="rId15"/>
    <p:sldId id="400" r:id="rId16"/>
    <p:sldId id="402" r:id="rId17"/>
    <p:sldId id="443" r:id="rId18"/>
    <p:sldId id="401" r:id="rId19"/>
    <p:sldId id="458" r:id="rId20"/>
    <p:sldId id="459" r:id="rId21"/>
    <p:sldId id="460" r:id="rId22"/>
    <p:sldId id="461" r:id="rId23"/>
    <p:sldId id="462" r:id="rId24"/>
    <p:sldId id="463" r:id="rId25"/>
    <p:sldId id="442" r:id="rId26"/>
    <p:sldId id="446" r:id="rId27"/>
    <p:sldId id="448" r:id="rId28"/>
    <p:sldId id="449" r:id="rId29"/>
    <p:sldId id="450" r:id="rId30"/>
    <p:sldId id="451" r:id="rId31"/>
    <p:sldId id="452" r:id="rId32"/>
    <p:sldId id="350" r:id="rId33"/>
    <p:sldId id="455" r:id="rId34"/>
    <p:sldId id="260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9" autoAdjust="0"/>
    <p:restoredTop sz="86372" autoAdjust="0"/>
  </p:normalViewPr>
  <p:slideViewPr>
    <p:cSldViewPr>
      <p:cViewPr varScale="1">
        <p:scale>
          <a:sx n="84" d="100"/>
          <a:sy n="84" d="100"/>
        </p:scale>
        <p:origin x="123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722F3A-534D-4F1A-9099-5DF4F6A097EA}" type="doc">
      <dgm:prSet loTypeId="urn:microsoft.com/office/officeart/2005/8/layout/process2" loCatId="process" qsTypeId="urn:microsoft.com/office/officeart/2005/8/quickstyle/3d1" qsCatId="3D" csTypeId="urn:microsoft.com/office/officeart/2005/8/colors/accent4_2" csCatId="accent4" phldr="1"/>
      <dgm:spPr/>
    </dgm:pt>
    <dgm:pt modelId="{E0A7585A-22E3-40A6-B24F-748D09D5874A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/>
            <a:t>栈顶</a:t>
          </a:r>
        </a:p>
      </dgm:t>
    </dgm:pt>
    <dgm:pt modelId="{0E042DF7-1B10-4473-AD4C-06D584A7E169}" type="parTrans" cxnId="{AEB0F045-0C70-4B66-ADCB-6B16872E60C1}">
      <dgm:prSet/>
      <dgm:spPr/>
      <dgm:t>
        <a:bodyPr/>
        <a:lstStyle/>
        <a:p>
          <a:endParaRPr lang="zh-CN" altLang="en-US"/>
        </a:p>
      </dgm:t>
    </dgm:pt>
    <dgm:pt modelId="{B8FD2155-2357-48E5-A1B0-1A332B04C6B7}" type="sibTrans" cxnId="{AEB0F045-0C70-4B66-ADCB-6B16872E60C1}">
      <dgm:prSet/>
      <dgm:spPr/>
      <dgm:t>
        <a:bodyPr/>
        <a:lstStyle/>
        <a:p>
          <a:endParaRPr lang="zh-CN" altLang="en-US"/>
        </a:p>
      </dgm:t>
    </dgm:pt>
    <dgm:pt modelId="{5B93C71D-3CAF-4511-8B59-A0C8A99BEBBA}">
      <dgm:prSet phldrT="[文本]"/>
      <dgm:spPr/>
      <dgm:t>
        <a:bodyPr/>
        <a:lstStyle/>
        <a:p>
          <a:r>
            <a:rPr lang="zh-CN" altLang="en-US" dirty="0"/>
            <a:t>栈帧</a:t>
          </a:r>
        </a:p>
      </dgm:t>
    </dgm:pt>
    <dgm:pt modelId="{8AA88DC6-7BF7-49BA-8E9A-3D24672D44E4}" type="parTrans" cxnId="{0C7A5C8B-0858-483A-AD0C-6BF4F8F7236F}">
      <dgm:prSet/>
      <dgm:spPr/>
      <dgm:t>
        <a:bodyPr/>
        <a:lstStyle/>
        <a:p>
          <a:endParaRPr lang="zh-CN" altLang="en-US"/>
        </a:p>
      </dgm:t>
    </dgm:pt>
    <dgm:pt modelId="{A3522D9D-1F16-453A-A77B-CCE567D80379}" type="sibTrans" cxnId="{0C7A5C8B-0858-483A-AD0C-6BF4F8F7236F}">
      <dgm:prSet/>
      <dgm:spPr/>
      <dgm:t>
        <a:bodyPr/>
        <a:lstStyle/>
        <a:p>
          <a:endParaRPr lang="zh-CN" altLang="en-US"/>
        </a:p>
      </dgm:t>
    </dgm:pt>
    <dgm:pt modelId="{DB775999-849F-47AD-9F2C-7A0E8087DE29}">
      <dgm:prSet phldrT="[文本]"/>
      <dgm:spPr/>
      <dgm:t>
        <a:bodyPr/>
        <a:lstStyle/>
        <a:p>
          <a:r>
            <a:rPr lang="zh-CN" altLang="en-US" dirty="0"/>
            <a:t>栈帧</a:t>
          </a:r>
        </a:p>
      </dgm:t>
    </dgm:pt>
    <dgm:pt modelId="{60F7CEB7-09F8-4073-BA64-557598FE604D}" type="parTrans" cxnId="{EAF34DAD-54B3-4346-BBD8-3CE58E0550CC}">
      <dgm:prSet/>
      <dgm:spPr/>
      <dgm:t>
        <a:bodyPr/>
        <a:lstStyle/>
        <a:p>
          <a:endParaRPr lang="zh-CN" altLang="en-US"/>
        </a:p>
      </dgm:t>
    </dgm:pt>
    <dgm:pt modelId="{DD2C77C5-F626-450E-AA5F-974299F54836}" type="sibTrans" cxnId="{EAF34DAD-54B3-4346-BBD8-3CE58E0550CC}">
      <dgm:prSet/>
      <dgm:spPr/>
      <dgm:t>
        <a:bodyPr/>
        <a:lstStyle/>
        <a:p>
          <a:endParaRPr lang="zh-CN" altLang="en-US"/>
        </a:p>
      </dgm:t>
    </dgm:pt>
    <dgm:pt modelId="{3C241C09-9786-4C0F-B283-B06A17200A4B}" type="pres">
      <dgm:prSet presAssocID="{AC722F3A-534D-4F1A-9099-5DF4F6A097EA}" presName="linearFlow" presStyleCnt="0">
        <dgm:presLayoutVars>
          <dgm:resizeHandles val="exact"/>
        </dgm:presLayoutVars>
      </dgm:prSet>
      <dgm:spPr/>
    </dgm:pt>
    <dgm:pt modelId="{A84EB54E-E19D-48F6-9841-3449F7B8D9D6}" type="pres">
      <dgm:prSet presAssocID="{E0A7585A-22E3-40A6-B24F-748D09D5874A}" presName="node" presStyleLbl="node1" presStyleIdx="0" presStyleCnt="3">
        <dgm:presLayoutVars>
          <dgm:bulletEnabled val="1"/>
        </dgm:presLayoutVars>
      </dgm:prSet>
      <dgm:spPr/>
    </dgm:pt>
    <dgm:pt modelId="{371BD616-D636-4490-91E5-C8E996B2C108}" type="pres">
      <dgm:prSet presAssocID="{B8FD2155-2357-48E5-A1B0-1A332B04C6B7}" presName="sibTrans" presStyleLbl="sibTrans2D1" presStyleIdx="0" presStyleCnt="2"/>
      <dgm:spPr/>
    </dgm:pt>
    <dgm:pt modelId="{4D46C6F7-98F1-436E-BEED-599BBAAB5A8E}" type="pres">
      <dgm:prSet presAssocID="{B8FD2155-2357-48E5-A1B0-1A332B04C6B7}" presName="connectorText" presStyleLbl="sibTrans2D1" presStyleIdx="0" presStyleCnt="2"/>
      <dgm:spPr/>
    </dgm:pt>
    <dgm:pt modelId="{9EBAE5B4-A0EC-47D7-BE02-C89FB63C4B1F}" type="pres">
      <dgm:prSet presAssocID="{5B93C71D-3CAF-4511-8B59-A0C8A99BEBBA}" presName="node" presStyleLbl="node1" presStyleIdx="1" presStyleCnt="3">
        <dgm:presLayoutVars>
          <dgm:bulletEnabled val="1"/>
        </dgm:presLayoutVars>
      </dgm:prSet>
      <dgm:spPr/>
    </dgm:pt>
    <dgm:pt modelId="{E87A5F75-430E-4ED0-897B-849D56DD0FAC}" type="pres">
      <dgm:prSet presAssocID="{A3522D9D-1F16-453A-A77B-CCE567D80379}" presName="sibTrans" presStyleLbl="sibTrans2D1" presStyleIdx="1" presStyleCnt="2"/>
      <dgm:spPr/>
    </dgm:pt>
    <dgm:pt modelId="{E100890A-300B-4C13-832A-CC3988666A8B}" type="pres">
      <dgm:prSet presAssocID="{A3522D9D-1F16-453A-A77B-CCE567D80379}" presName="connectorText" presStyleLbl="sibTrans2D1" presStyleIdx="1" presStyleCnt="2"/>
      <dgm:spPr/>
    </dgm:pt>
    <dgm:pt modelId="{921E06E6-AB6E-48CE-B163-3BF9897492E3}" type="pres">
      <dgm:prSet presAssocID="{DB775999-849F-47AD-9F2C-7A0E8087DE29}" presName="node" presStyleLbl="node1" presStyleIdx="2" presStyleCnt="3">
        <dgm:presLayoutVars>
          <dgm:bulletEnabled val="1"/>
        </dgm:presLayoutVars>
      </dgm:prSet>
      <dgm:spPr/>
    </dgm:pt>
  </dgm:ptLst>
  <dgm:cxnLst>
    <dgm:cxn modelId="{F3D5A012-1EB2-4F2D-AE24-BBBE634C6E09}" type="presOf" srcId="{DB775999-849F-47AD-9F2C-7A0E8087DE29}" destId="{921E06E6-AB6E-48CE-B163-3BF9897492E3}" srcOrd="0" destOrd="0" presId="urn:microsoft.com/office/officeart/2005/8/layout/process2"/>
    <dgm:cxn modelId="{2687DB17-C469-44A5-8719-5F0E3EA6092F}" type="presOf" srcId="{A3522D9D-1F16-453A-A77B-CCE567D80379}" destId="{E87A5F75-430E-4ED0-897B-849D56DD0FAC}" srcOrd="0" destOrd="0" presId="urn:microsoft.com/office/officeart/2005/8/layout/process2"/>
    <dgm:cxn modelId="{EE882B42-14C8-46E2-9F35-AEABC6950B5B}" type="presOf" srcId="{A3522D9D-1F16-453A-A77B-CCE567D80379}" destId="{E100890A-300B-4C13-832A-CC3988666A8B}" srcOrd="1" destOrd="0" presId="urn:microsoft.com/office/officeart/2005/8/layout/process2"/>
    <dgm:cxn modelId="{AEB0F045-0C70-4B66-ADCB-6B16872E60C1}" srcId="{AC722F3A-534D-4F1A-9099-5DF4F6A097EA}" destId="{E0A7585A-22E3-40A6-B24F-748D09D5874A}" srcOrd="0" destOrd="0" parTransId="{0E042DF7-1B10-4473-AD4C-06D584A7E169}" sibTransId="{B8FD2155-2357-48E5-A1B0-1A332B04C6B7}"/>
    <dgm:cxn modelId="{C8D90D7D-11A5-49C7-B2E4-93A98721DF5F}" type="presOf" srcId="{AC722F3A-534D-4F1A-9099-5DF4F6A097EA}" destId="{3C241C09-9786-4C0F-B283-B06A17200A4B}" srcOrd="0" destOrd="0" presId="urn:microsoft.com/office/officeart/2005/8/layout/process2"/>
    <dgm:cxn modelId="{97D3B386-DC30-4CC9-A216-9AFE66D7BD5D}" type="presOf" srcId="{B8FD2155-2357-48E5-A1B0-1A332B04C6B7}" destId="{4D46C6F7-98F1-436E-BEED-599BBAAB5A8E}" srcOrd="1" destOrd="0" presId="urn:microsoft.com/office/officeart/2005/8/layout/process2"/>
    <dgm:cxn modelId="{0C7A5C8B-0858-483A-AD0C-6BF4F8F7236F}" srcId="{AC722F3A-534D-4F1A-9099-5DF4F6A097EA}" destId="{5B93C71D-3CAF-4511-8B59-A0C8A99BEBBA}" srcOrd="1" destOrd="0" parTransId="{8AA88DC6-7BF7-49BA-8E9A-3D24672D44E4}" sibTransId="{A3522D9D-1F16-453A-A77B-CCE567D80379}"/>
    <dgm:cxn modelId="{2A2B5691-0EAB-4503-9B85-C86737330D2E}" type="presOf" srcId="{B8FD2155-2357-48E5-A1B0-1A332B04C6B7}" destId="{371BD616-D636-4490-91E5-C8E996B2C108}" srcOrd="0" destOrd="0" presId="urn:microsoft.com/office/officeart/2005/8/layout/process2"/>
    <dgm:cxn modelId="{71A32396-EA45-486D-B5CE-B98B39DBF649}" type="presOf" srcId="{E0A7585A-22E3-40A6-B24F-748D09D5874A}" destId="{A84EB54E-E19D-48F6-9841-3449F7B8D9D6}" srcOrd="0" destOrd="0" presId="urn:microsoft.com/office/officeart/2005/8/layout/process2"/>
    <dgm:cxn modelId="{84B9AA9D-496F-4E98-91A5-9F95F1AC0E65}" type="presOf" srcId="{5B93C71D-3CAF-4511-8B59-A0C8A99BEBBA}" destId="{9EBAE5B4-A0EC-47D7-BE02-C89FB63C4B1F}" srcOrd="0" destOrd="0" presId="urn:microsoft.com/office/officeart/2005/8/layout/process2"/>
    <dgm:cxn modelId="{EAF34DAD-54B3-4346-BBD8-3CE58E0550CC}" srcId="{AC722F3A-534D-4F1A-9099-5DF4F6A097EA}" destId="{DB775999-849F-47AD-9F2C-7A0E8087DE29}" srcOrd="2" destOrd="0" parTransId="{60F7CEB7-09F8-4073-BA64-557598FE604D}" sibTransId="{DD2C77C5-F626-450E-AA5F-974299F54836}"/>
    <dgm:cxn modelId="{81D14669-13FC-4732-AAC2-15D621E9FEAA}" type="presParOf" srcId="{3C241C09-9786-4C0F-B283-B06A17200A4B}" destId="{A84EB54E-E19D-48F6-9841-3449F7B8D9D6}" srcOrd="0" destOrd="0" presId="urn:microsoft.com/office/officeart/2005/8/layout/process2"/>
    <dgm:cxn modelId="{4D9ABC6E-6963-4A0D-81A8-CD6FDD5B172C}" type="presParOf" srcId="{3C241C09-9786-4C0F-B283-B06A17200A4B}" destId="{371BD616-D636-4490-91E5-C8E996B2C108}" srcOrd="1" destOrd="0" presId="urn:microsoft.com/office/officeart/2005/8/layout/process2"/>
    <dgm:cxn modelId="{D540B773-5E5F-4BB8-8226-429590C4AF21}" type="presParOf" srcId="{371BD616-D636-4490-91E5-C8E996B2C108}" destId="{4D46C6F7-98F1-436E-BEED-599BBAAB5A8E}" srcOrd="0" destOrd="0" presId="urn:microsoft.com/office/officeart/2005/8/layout/process2"/>
    <dgm:cxn modelId="{1024F81B-2939-45FF-81EE-34A58FCE3831}" type="presParOf" srcId="{3C241C09-9786-4C0F-B283-B06A17200A4B}" destId="{9EBAE5B4-A0EC-47D7-BE02-C89FB63C4B1F}" srcOrd="2" destOrd="0" presId="urn:microsoft.com/office/officeart/2005/8/layout/process2"/>
    <dgm:cxn modelId="{4366E006-9968-4170-879E-B272629B4C39}" type="presParOf" srcId="{3C241C09-9786-4C0F-B283-B06A17200A4B}" destId="{E87A5F75-430E-4ED0-897B-849D56DD0FAC}" srcOrd="3" destOrd="0" presId="urn:microsoft.com/office/officeart/2005/8/layout/process2"/>
    <dgm:cxn modelId="{37FFD93D-9C7F-4C90-8145-09BA1821440B}" type="presParOf" srcId="{E87A5F75-430E-4ED0-897B-849D56DD0FAC}" destId="{E100890A-300B-4C13-832A-CC3988666A8B}" srcOrd="0" destOrd="0" presId="urn:microsoft.com/office/officeart/2005/8/layout/process2"/>
    <dgm:cxn modelId="{3F47982A-ED8F-4169-B611-42808B7DDFC5}" type="presParOf" srcId="{3C241C09-9786-4C0F-B283-B06A17200A4B}" destId="{921E06E6-AB6E-48CE-B163-3BF9897492E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EB54E-E19D-48F6-9841-3449F7B8D9D6}">
      <dsp:nvSpPr>
        <dsp:cNvPr id="0" name=""/>
        <dsp:cNvSpPr/>
      </dsp:nvSpPr>
      <dsp:spPr>
        <a:xfrm>
          <a:off x="507503" y="0"/>
          <a:ext cx="1828800" cy="101600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/>
            <a:t>栈顶</a:t>
          </a:r>
        </a:p>
      </dsp:txBody>
      <dsp:txXfrm>
        <a:off x="537261" y="29758"/>
        <a:ext cx="1769284" cy="956484"/>
      </dsp:txXfrm>
    </dsp:sp>
    <dsp:sp modelId="{371BD616-D636-4490-91E5-C8E996B2C108}">
      <dsp:nvSpPr>
        <dsp:cNvPr id="0" name=""/>
        <dsp:cNvSpPr/>
      </dsp:nvSpPr>
      <dsp:spPr>
        <a:xfrm rot="5400000">
          <a:off x="1231404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 rot="-5400000">
        <a:off x="1284744" y="1079499"/>
        <a:ext cx="274320" cy="266699"/>
      </dsp:txXfrm>
    </dsp:sp>
    <dsp:sp modelId="{9EBAE5B4-A0EC-47D7-BE02-C89FB63C4B1F}">
      <dsp:nvSpPr>
        <dsp:cNvPr id="0" name=""/>
        <dsp:cNvSpPr/>
      </dsp:nvSpPr>
      <dsp:spPr>
        <a:xfrm>
          <a:off x="507503" y="1523999"/>
          <a:ext cx="1828800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/>
            <a:t>栈帧</a:t>
          </a:r>
        </a:p>
      </dsp:txBody>
      <dsp:txXfrm>
        <a:off x="537261" y="1553757"/>
        <a:ext cx="1769284" cy="956484"/>
      </dsp:txXfrm>
    </dsp:sp>
    <dsp:sp modelId="{E87A5F75-430E-4ED0-897B-849D56DD0FAC}">
      <dsp:nvSpPr>
        <dsp:cNvPr id="0" name=""/>
        <dsp:cNvSpPr/>
      </dsp:nvSpPr>
      <dsp:spPr>
        <a:xfrm rot="5400000">
          <a:off x="1231403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 rot="-5400000">
        <a:off x="1284743" y="2603499"/>
        <a:ext cx="274320" cy="266700"/>
      </dsp:txXfrm>
    </dsp:sp>
    <dsp:sp modelId="{921E06E6-AB6E-48CE-B163-3BF9897492E3}">
      <dsp:nvSpPr>
        <dsp:cNvPr id="0" name=""/>
        <dsp:cNvSpPr/>
      </dsp:nvSpPr>
      <dsp:spPr>
        <a:xfrm>
          <a:off x="507503" y="3047999"/>
          <a:ext cx="1828800" cy="101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/>
            <a:t>栈帧</a:t>
          </a:r>
        </a:p>
      </dsp:txBody>
      <dsp:txXfrm>
        <a:off x="537261" y="3077757"/>
        <a:ext cx="1769284" cy="956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0" y="5572116"/>
            <a:ext cx="6072230" cy="1285884"/>
          </a:xfrm>
        </p:spPr>
        <p:txBody>
          <a:bodyPr>
            <a:noAutofit/>
          </a:bodyPr>
          <a:lstStyle/>
          <a:p>
            <a:pPr algn="l"/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讲师：周阳 </a:t>
            </a:r>
            <a:r>
              <a: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2017.7V1.8</a:t>
            </a: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323528" y="2276872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JVM</a:t>
            </a:r>
            <a:endParaRPr lang="zh-CN" alt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6712"/>
            <a:ext cx="4824536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148064" y="692696"/>
            <a:ext cx="38164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图示在一个栈中有两个栈帧：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栈帧 </a:t>
            </a:r>
            <a:r>
              <a:rPr lang="en-US" altLang="zh-CN" sz="2000" dirty="0"/>
              <a:t>2</a:t>
            </a:r>
            <a:r>
              <a:rPr lang="zh-CN" altLang="en-US" sz="2000" dirty="0"/>
              <a:t>是最先被调用的方法，先入栈，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然后方法 </a:t>
            </a:r>
            <a:r>
              <a:rPr lang="en-US" altLang="zh-CN" sz="2000" dirty="0"/>
              <a:t>2 </a:t>
            </a:r>
            <a:r>
              <a:rPr lang="zh-CN" altLang="en-US" sz="2000" dirty="0"/>
              <a:t>又调用了方法</a:t>
            </a:r>
            <a:r>
              <a:rPr lang="en-US" altLang="zh-CN" sz="2000" dirty="0"/>
              <a:t>1</a:t>
            </a:r>
            <a:r>
              <a:rPr lang="zh-CN" altLang="en-US" sz="2000" dirty="0"/>
              <a:t>，栈帧 </a:t>
            </a:r>
            <a:r>
              <a:rPr lang="en-US" altLang="zh-CN" sz="2000" dirty="0"/>
              <a:t>1</a:t>
            </a:r>
            <a:r>
              <a:rPr lang="zh-CN" altLang="en-US" sz="2000" dirty="0"/>
              <a:t>处于栈顶的位置，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栈帧 </a:t>
            </a:r>
            <a:r>
              <a:rPr lang="en-US" altLang="zh-CN" sz="2000" dirty="0"/>
              <a:t>2 </a:t>
            </a:r>
            <a:r>
              <a:rPr lang="zh-CN" altLang="en-US" sz="2000" dirty="0"/>
              <a:t>处于栈底，执行完毕后，依次弹出栈帧 </a:t>
            </a:r>
            <a:r>
              <a:rPr lang="en-US" altLang="zh-CN" sz="2000" dirty="0"/>
              <a:t>1</a:t>
            </a:r>
            <a:r>
              <a:rPr lang="zh-CN" altLang="en-US" sz="2000" dirty="0"/>
              <a:t>和栈帧 </a:t>
            </a:r>
            <a:r>
              <a:rPr lang="en-US" altLang="zh-CN" sz="2000" dirty="0"/>
              <a:t>2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线程结束，栈释放。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8064" y="4725144"/>
            <a:ext cx="38164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每执行一个方法都会产生一个栈帧，保存到栈</a:t>
            </a:r>
            <a:r>
              <a:rPr lang="en-US" altLang="zh-CN" sz="2000" dirty="0"/>
              <a:t>(</a:t>
            </a:r>
            <a:r>
              <a:rPr lang="zh-CN" altLang="en-US" sz="2000" dirty="0"/>
              <a:t>后进先出</a:t>
            </a:r>
            <a:r>
              <a:rPr lang="en-US" altLang="zh-CN" sz="2000" dirty="0"/>
              <a:t>)</a:t>
            </a:r>
            <a:r>
              <a:rPr lang="zh-CN" altLang="en-US" sz="2000" dirty="0"/>
              <a:t>的</a:t>
            </a:r>
            <a:r>
              <a:rPr lang="zh-CN" altLang="en-US" sz="2000" b="1" dirty="0">
                <a:solidFill>
                  <a:srgbClr val="FF0000"/>
                </a:solidFill>
              </a:rPr>
              <a:t>顶部，顶部栈就是当前的方法，该方法执行完毕 后会自动将此栈帧出栈。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3528" y="1268760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Exception in thread "main" 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</a:rPr>
              <a:t>java.lang.StackOverflowError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691680" y="1988840"/>
          <a:ext cx="284380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右大括号 6"/>
          <p:cNvSpPr/>
          <p:nvPr/>
        </p:nvSpPr>
        <p:spPr>
          <a:xfrm>
            <a:off x="4355976" y="3501008"/>
            <a:ext cx="648072" cy="237626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76056" y="3645024"/>
            <a:ext cx="1368152" cy="2033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179512" y="1052736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判断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JVM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优化是哪里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16832"/>
            <a:ext cx="7200800" cy="443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179512" y="1052736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zh-CN" altLang="en-US" b="1" dirty="0">
                <a:solidFill>
                  <a:srgbClr val="FF0000"/>
                </a:solidFill>
                <a:latin typeface="+mn-ea"/>
              </a:rPr>
              <a:t>三种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JVM</a:t>
            </a: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179512" y="234888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b="1" dirty="0">
                <a:solidFill>
                  <a:schemeClr val="tx1"/>
                </a:solidFill>
                <a:latin typeface="+mn-ea"/>
              </a:rPr>
              <a:t>Sun</a:t>
            </a:r>
            <a:r>
              <a:rPr lang="zh-CN" altLang="en-US" sz="3200" b="1" dirty="0">
                <a:solidFill>
                  <a:schemeClr val="tx1"/>
                </a:solidFill>
                <a:latin typeface="+mn-ea"/>
              </a:rPr>
              <a:t>公司的</a:t>
            </a:r>
            <a:r>
              <a:rPr lang="en-US" altLang="zh-CN" sz="3200" b="1" dirty="0" err="1">
                <a:solidFill>
                  <a:schemeClr val="tx1"/>
                </a:solidFill>
                <a:latin typeface="+mn-ea"/>
              </a:rPr>
              <a:t>HotSpot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179512" y="3573016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3200" b="1" dirty="0">
                <a:solidFill>
                  <a:schemeClr val="tx1"/>
                </a:solidFill>
                <a:latin typeface="+mn-ea"/>
              </a:rPr>
              <a:t>BEA</a:t>
            </a:r>
            <a:r>
              <a:rPr lang="zh-CN" altLang="en-US" sz="3200" b="1" dirty="0">
                <a:solidFill>
                  <a:schemeClr val="tx1"/>
                </a:solidFill>
                <a:latin typeface="+mn-ea"/>
              </a:rPr>
              <a:t>公司的</a:t>
            </a:r>
            <a:r>
              <a:rPr lang="en-US" altLang="zh-CN" sz="3200" b="1" dirty="0" err="1">
                <a:solidFill>
                  <a:schemeClr val="tx1"/>
                </a:solidFill>
                <a:latin typeface="+mn-ea"/>
              </a:rPr>
              <a:t>JRockit</a:t>
            </a:r>
            <a:endParaRPr lang="en-US" altLang="zh-CN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179512" y="4725144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eaLnBrk="0" fontAlgn="auto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b="1" dirty="0">
                <a:solidFill>
                  <a:schemeClr val="tx1"/>
                </a:solidFill>
                <a:latin typeface="+mn-ea"/>
              </a:rPr>
              <a:t>IBM</a:t>
            </a:r>
            <a:r>
              <a:rPr lang="zh-CN" altLang="en-US" sz="3200" b="1" dirty="0">
                <a:solidFill>
                  <a:schemeClr val="tx1"/>
                </a:solidFill>
                <a:latin typeface="+mn-ea"/>
              </a:rPr>
              <a:t>公司的</a:t>
            </a:r>
            <a:r>
              <a:rPr lang="en-US" altLang="zh-CN" sz="3200" b="1" dirty="0">
                <a:solidFill>
                  <a:schemeClr val="tx1"/>
                </a:solidFill>
                <a:latin typeface="+mn-ea"/>
              </a:rPr>
              <a:t>J9 VM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1124744"/>
            <a:ext cx="82809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ea"/>
              </a:rPr>
              <a:t>7 Heap </a:t>
            </a:r>
            <a:r>
              <a:rPr lang="zh-CN" altLang="en-US" sz="2000" dirty="0">
                <a:latin typeface="+mn-ea"/>
              </a:rPr>
              <a:t>堆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一个</a:t>
            </a:r>
            <a:r>
              <a:rPr lang="en-US" altLang="zh-CN" sz="2000" dirty="0">
                <a:latin typeface="+mn-ea"/>
              </a:rPr>
              <a:t>JVM</a:t>
            </a:r>
            <a:r>
              <a:rPr lang="zh-CN" altLang="en-US" sz="2000" dirty="0">
                <a:latin typeface="+mn-ea"/>
              </a:rPr>
              <a:t>实例只存在一个堆内存，堆内存的大小是可以调节的。类加载器读取了类文件后，需要把类、方法、常变量放到堆内存中，保存所有引用类型的真实信息，以方便执行器执行，堆内存分为三部分：</a:t>
            </a:r>
            <a:endParaRPr lang="en-US" altLang="zh-CN" sz="20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386104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/>
              <a:t> 	Permanent Space             </a:t>
            </a:r>
            <a:r>
              <a:rPr lang="zh-CN" altLang="en-US" dirty="0"/>
              <a:t>永久区                         </a:t>
            </a:r>
            <a:r>
              <a:rPr lang="en-US" altLang="zh-CN" dirty="0"/>
              <a:t>Perm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70892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/>
              <a:t> 	Young Generation Space  </a:t>
            </a:r>
            <a:r>
              <a:rPr lang="zh-CN" altLang="en-US" dirty="0"/>
              <a:t>新生区                    </a:t>
            </a:r>
            <a:r>
              <a:rPr lang="en-US" altLang="zh-CN" dirty="0"/>
              <a:t>Young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3284984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/>
              <a:t>              Tenure generation space  </a:t>
            </a:r>
            <a:r>
              <a:rPr lang="zh-CN" altLang="en-US" dirty="0"/>
              <a:t>养老区                     </a:t>
            </a:r>
            <a:r>
              <a:rPr lang="en-US" altLang="zh-CN" dirty="0"/>
              <a:t>Old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1124744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+mn-ea"/>
              </a:rPr>
              <a:t>堆内存示意图：</a:t>
            </a:r>
            <a:endParaRPr lang="en-US" altLang="zh-CN" sz="2000" b="1" dirty="0">
              <a:latin typeface="+mn-ea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556792"/>
            <a:ext cx="5832648" cy="4419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764704"/>
            <a:ext cx="828092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ea"/>
              </a:rPr>
              <a:t>7.1 </a:t>
            </a:r>
            <a:r>
              <a:rPr lang="zh-CN" altLang="en-US" sz="2000" dirty="0">
                <a:latin typeface="+mn-ea"/>
              </a:rPr>
              <a:t>新生区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新生区是类的诞生、成长、消亡的区域，一个类在这里产生，应用，最后被垃圾回收器收集，结束生命。新生区又分为两部分： 伊甸区（</a:t>
            </a:r>
            <a:r>
              <a:rPr lang="en-US" altLang="zh-CN" sz="2000" dirty="0">
                <a:latin typeface="+mn-ea"/>
              </a:rPr>
              <a:t>Eden space</a:t>
            </a:r>
            <a:r>
              <a:rPr lang="zh-CN" altLang="en-US" sz="2000" dirty="0">
                <a:latin typeface="+mn-ea"/>
              </a:rPr>
              <a:t>）和幸存者区（</a:t>
            </a:r>
            <a:r>
              <a:rPr lang="en-US" altLang="zh-CN" sz="2000" dirty="0">
                <a:latin typeface="+mn-ea"/>
              </a:rPr>
              <a:t>Survivor pace</a:t>
            </a:r>
            <a:r>
              <a:rPr lang="zh-CN" altLang="en-US" sz="2000" dirty="0">
                <a:latin typeface="+mn-ea"/>
              </a:rPr>
              <a:t>） ，所有的类都是在伊甸区被</a:t>
            </a:r>
            <a:r>
              <a:rPr lang="en-US" altLang="zh-CN" sz="2000" dirty="0">
                <a:latin typeface="+mn-ea"/>
              </a:rPr>
              <a:t>new</a:t>
            </a:r>
            <a:r>
              <a:rPr lang="zh-CN" altLang="en-US" sz="2000" dirty="0">
                <a:latin typeface="+mn-ea"/>
              </a:rPr>
              <a:t>出来的。幸存区有两个： </a:t>
            </a:r>
            <a:r>
              <a:rPr lang="en-US" altLang="zh-CN" sz="2000" dirty="0">
                <a:latin typeface="+mn-ea"/>
              </a:rPr>
              <a:t>0</a:t>
            </a:r>
            <a:r>
              <a:rPr lang="zh-CN" altLang="en-US" sz="2000" dirty="0">
                <a:latin typeface="+mn-ea"/>
              </a:rPr>
              <a:t>区（</a:t>
            </a:r>
            <a:r>
              <a:rPr lang="en-US" altLang="zh-CN" sz="2000" dirty="0">
                <a:latin typeface="+mn-ea"/>
              </a:rPr>
              <a:t>Survivor 0 space</a:t>
            </a:r>
            <a:r>
              <a:rPr lang="zh-CN" altLang="en-US" sz="2000" dirty="0">
                <a:latin typeface="+mn-ea"/>
              </a:rPr>
              <a:t>）和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区（</a:t>
            </a:r>
            <a:r>
              <a:rPr lang="en-US" altLang="zh-CN" sz="2000" dirty="0">
                <a:latin typeface="+mn-ea"/>
              </a:rPr>
              <a:t>Survivor 1 space</a:t>
            </a:r>
            <a:r>
              <a:rPr lang="zh-CN" altLang="en-US" sz="2000" dirty="0">
                <a:latin typeface="+mn-ea"/>
              </a:rPr>
              <a:t>）。当伊甸园的空间用完时，程序又需要创建对象，</a:t>
            </a:r>
            <a:r>
              <a:rPr lang="en-US" altLang="zh-CN" sz="2000" dirty="0">
                <a:latin typeface="+mn-ea"/>
              </a:rPr>
              <a:t>JVM</a:t>
            </a:r>
            <a:r>
              <a:rPr lang="zh-CN" altLang="en-US" sz="2000" dirty="0">
                <a:latin typeface="+mn-ea"/>
              </a:rPr>
              <a:t>的垃圾回收器将对伊甸园区进行垃圾回收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/>
              <a:t>Minor GC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，将伊甸园区中的不再被其他对象所引用的对象进行销毁。然后将伊甸园中的剩余对象移动到幸存 </a:t>
            </a:r>
            <a:r>
              <a:rPr lang="en-US" altLang="zh-CN" sz="2000" dirty="0">
                <a:latin typeface="+mn-ea"/>
              </a:rPr>
              <a:t>0</a:t>
            </a:r>
            <a:r>
              <a:rPr lang="zh-CN" altLang="en-US" sz="2000" dirty="0">
                <a:latin typeface="+mn-ea"/>
              </a:rPr>
              <a:t>区。若幸存 </a:t>
            </a:r>
            <a:r>
              <a:rPr lang="en-US" altLang="zh-CN" sz="2000" dirty="0">
                <a:latin typeface="+mn-ea"/>
              </a:rPr>
              <a:t>0</a:t>
            </a:r>
            <a:r>
              <a:rPr lang="zh-CN" altLang="en-US" sz="2000" dirty="0">
                <a:latin typeface="+mn-ea"/>
              </a:rPr>
              <a:t>区也满了，再对该区进行垃圾回收，然后移动到 </a:t>
            </a:r>
            <a:r>
              <a:rPr lang="en-US" altLang="zh-CN" sz="2000" dirty="0">
                <a:latin typeface="+mn-ea"/>
              </a:rPr>
              <a:t>1 </a:t>
            </a:r>
            <a:r>
              <a:rPr lang="zh-CN" altLang="en-US" sz="2000" dirty="0">
                <a:latin typeface="+mn-ea"/>
              </a:rPr>
              <a:t>区。那如果</a:t>
            </a:r>
            <a:r>
              <a:rPr lang="en-US" altLang="zh-CN" sz="2000" dirty="0">
                <a:latin typeface="+mn-ea"/>
              </a:rPr>
              <a:t>1 </a:t>
            </a:r>
            <a:r>
              <a:rPr lang="zh-CN" altLang="en-US" sz="2000" dirty="0">
                <a:latin typeface="+mn-ea"/>
              </a:rPr>
              <a:t>区也满了呢？再移动到养老区。若养老区也满了，那么这个时候将产生</a:t>
            </a:r>
            <a:r>
              <a:rPr lang="en-US" altLang="zh-CN" sz="2000" dirty="0">
                <a:latin typeface="+mn-ea"/>
              </a:rPr>
              <a:t>Major GC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 err="1">
                <a:latin typeface="+mn-ea"/>
              </a:rPr>
              <a:t>FullGC</a:t>
            </a:r>
            <a:r>
              <a:rPr lang="zh-CN" altLang="en-US" sz="2000" dirty="0">
                <a:latin typeface="+mn-ea"/>
              </a:rPr>
              <a:t>），进行养老区的内存清理。若养老区执行了</a:t>
            </a:r>
            <a:r>
              <a:rPr lang="en-US" altLang="zh-CN" sz="2000" dirty="0">
                <a:latin typeface="+mn-ea"/>
              </a:rPr>
              <a:t>Full GC</a:t>
            </a:r>
            <a:r>
              <a:rPr lang="zh-CN" altLang="en-US" sz="2000" dirty="0">
                <a:latin typeface="+mn-ea"/>
              </a:rPr>
              <a:t>之后发现依然无法进行对象的保存，就会产生</a:t>
            </a:r>
            <a:r>
              <a:rPr lang="en-US" altLang="zh-CN" sz="2000" dirty="0">
                <a:latin typeface="+mn-ea"/>
              </a:rPr>
              <a:t>OOM</a:t>
            </a:r>
            <a:r>
              <a:rPr lang="zh-CN" altLang="en-US" sz="2000" dirty="0">
                <a:latin typeface="+mn-ea"/>
              </a:rPr>
              <a:t>异常“</a:t>
            </a:r>
            <a:r>
              <a:rPr lang="en-US" altLang="zh-CN" sz="2000" dirty="0" err="1">
                <a:latin typeface="+mn-ea"/>
              </a:rPr>
              <a:t>OutOfMemoryError</a:t>
            </a:r>
            <a:r>
              <a:rPr lang="en-US" altLang="zh-CN" sz="2000" dirty="0">
                <a:latin typeface="+mn-ea"/>
              </a:rPr>
              <a:t>”</a:t>
            </a:r>
            <a:r>
              <a:rPr lang="zh-CN" altLang="en-US" sz="2000" dirty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如果出现</a:t>
            </a:r>
            <a:r>
              <a:rPr lang="en-US" altLang="zh-CN" sz="2000" dirty="0" err="1">
                <a:solidFill>
                  <a:srgbClr val="FF0000"/>
                </a:solidFill>
              </a:rPr>
              <a:t>java.lang.OutOfMemoryError</a:t>
            </a:r>
            <a:r>
              <a:rPr lang="en-US" altLang="zh-CN" sz="2000" dirty="0">
                <a:solidFill>
                  <a:srgbClr val="FF0000"/>
                </a:solidFill>
              </a:rPr>
              <a:t>: Java heap space</a:t>
            </a:r>
            <a:r>
              <a:rPr lang="zh-CN" altLang="en-US" sz="2000" dirty="0">
                <a:solidFill>
                  <a:srgbClr val="FF0000"/>
                </a:solidFill>
              </a:rPr>
              <a:t>异常，说明</a:t>
            </a:r>
            <a:r>
              <a:rPr lang="en-US" altLang="zh-CN" sz="2000" dirty="0">
                <a:solidFill>
                  <a:srgbClr val="FF0000"/>
                </a:solidFill>
              </a:rPr>
              <a:t>Java</a:t>
            </a:r>
            <a:r>
              <a:rPr lang="zh-CN" altLang="en-US" sz="2000" dirty="0">
                <a:solidFill>
                  <a:srgbClr val="FF0000"/>
                </a:solidFill>
              </a:rPr>
              <a:t>虚拟机的堆内存不够。原因有二：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r>
              <a:rPr lang="en-US" altLang="zh-CN" sz="2000" dirty="0">
                <a:solidFill>
                  <a:srgbClr val="FF0000"/>
                </a:solidFill>
              </a:rPr>
              <a:t>Java</a:t>
            </a:r>
            <a:r>
              <a:rPr lang="zh-CN" altLang="en-US" sz="2000" dirty="0">
                <a:solidFill>
                  <a:srgbClr val="FF0000"/>
                </a:solidFill>
              </a:rPr>
              <a:t>虚拟机的堆内存设置不够，可以通过参数</a:t>
            </a:r>
            <a:r>
              <a:rPr lang="en-US" altLang="zh-CN" sz="2000" dirty="0">
                <a:solidFill>
                  <a:srgbClr val="FF0000"/>
                </a:solidFill>
              </a:rPr>
              <a:t>-</a:t>
            </a:r>
            <a:r>
              <a:rPr lang="en-US" altLang="zh-CN" sz="2000" dirty="0" err="1">
                <a:solidFill>
                  <a:srgbClr val="FF0000"/>
                </a:solidFill>
              </a:rPr>
              <a:t>Xms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-</a:t>
            </a:r>
            <a:r>
              <a:rPr lang="en-US" altLang="zh-CN" sz="2000" dirty="0" err="1">
                <a:solidFill>
                  <a:srgbClr val="FF0000"/>
                </a:solidFill>
              </a:rPr>
              <a:t>Xmx</a:t>
            </a:r>
            <a:r>
              <a:rPr lang="zh-CN" altLang="en-US" sz="2000" dirty="0">
                <a:solidFill>
                  <a:srgbClr val="FF0000"/>
                </a:solidFill>
              </a:rPr>
              <a:t>来调整。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zh-CN" altLang="en-US" sz="2000" dirty="0">
                <a:solidFill>
                  <a:srgbClr val="FF0000"/>
                </a:solidFill>
              </a:rPr>
              <a:t>）代码中创建了大量大对象，并且长时间不能被垃圾收集器收集（存在被引用）。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1124744"/>
            <a:ext cx="82809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ea"/>
              </a:rPr>
              <a:t>7.2 </a:t>
            </a:r>
            <a:r>
              <a:rPr lang="zh-CN" altLang="en-US" sz="2000" dirty="0">
                <a:latin typeface="+mn-ea"/>
              </a:rPr>
              <a:t>养老区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养老区用于保存从新生区筛选出来的 </a:t>
            </a:r>
            <a:r>
              <a:rPr lang="en-US" altLang="zh-CN" sz="2000" dirty="0">
                <a:latin typeface="+mn-ea"/>
              </a:rPr>
              <a:t>JAVA </a:t>
            </a:r>
            <a:r>
              <a:rPr lang="zh-CN" altLang="en-US" sz="2000" dirty="0">
                <a:latin typeface="+mn-ea"/>
              </a:rPr>
              <a:t>对象，一般池对象都在这个区域活跃。</a:t>
            </a: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836712"/>
            <a:ext cx="82809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ea"/>
              </a:rPr>
              <a:t>7.3 </a:t>
            </a:r>
            <a:r>
              <a:rPr lang="zh-CN" altLang="en-US" sz="2000" dirty="0">
                <a:latin typeface="+mn-ea"/>
              </a:rPr>
              <a:t>永久区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永久存储区是一个常驻内存区域，用于存放</a:t>
            </a:r>
            <a:r>
              <a:rPr lang="en-US" altLang="zh-CN" sz="2000" dirty="0">
                <a:latin typeface="+mn-ea"/>
              </a:rPr>
              <a:t>JDK</a:t>
            </a:r>
            <a:r>
              <a:rPr lang="zh-CN" altLang="en-US" sz="2000" dirty="0">
                <a:latin typeface="+mn-ea"/>
              </a:rPr>
              <a:t>自身所携带的 </a:t>
            </a:r>
            <a:r>
              <a:rPr lang="en-US" altLang="zh-CN" sz="2000" dirty="0" err="1">
                <a:latin typeface="+mn-ea"/>
              </a:rPr>
              <a:t>Class,Interface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的元数据，也就是说它存储的是运行环境必须的类信息，被装载进此区域的数据是不会被垃圾回收器回收掉的，关闭 </a:t>
            </a:r>
            <a:r>
              <a:rPr lang="en-US" altLang="zh-CN" sz="2000" dirty="0">
                <a:latin typeface="+mn-ea"/>
              </a:rPr>
              <a:t>JVM </a:t>
            </a:r>
            <a:r>
              <a:rPr lang="zh-CN" altLang="en-US" sz="2000" dirty="0">
                <a:latin typeface="+mn-ea"/>
              </a:rPr>
              <a:t>才会释放此区域所占用的内存。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	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如果出现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</a:rPr>
              <a:t>java.lang.OutOfMemoryError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: 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</a:rPr>
              <a:t>PermGen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 space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，说明是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Java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虚拟机对永久代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Perm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内存设置不够。一般出现这种情况，都是程序启动需要加载大量的第三方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jar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包。例如：在一个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Tomcat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下部署了太多的应用。或者大量动态反射生成的类不断被加载，最终导致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Perm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区被占满。 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Jdk1.6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及之前： 有永久代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常量池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1.6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在方法区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Jdk1.7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：       有永久代，但已经逐步“去永久代”，常量池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1.7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在堆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Jdk1.8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及之后： 无永久代，常量池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1.8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在元空间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endParaRPr lang="en-US" altLang="zh-CN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3"/>
          <p:cNvSpPr txBox="1">
            <a:spLocks noGrp="1"/>
          </p:cNvSpPr>
          <p:nvPr>
            <p:ph idx="1"/>
          </p:nvPr>
        </p:nvSpPr>
        <p:spPr>
          <a:xfrm>
            <a:off x="539552" y="594928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熟悉三区结构后方可学习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-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JVM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垃圾收集</a:t>
            </a:r>
            <a:endParaRPr lang="en-US" altLang="zh-CN" b="1" dirty="0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251520" y="18864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hangingPunct="0"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程序内存划分小总结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764704"/>
            <a:ext cx="583264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08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23528" y="90872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JVM-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简析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251520" y="18864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hangingPunct="0"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程序内存划分小总结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(jdk1.7)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764704"/>
            <a:ext cx="583264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852936"/>
            <a:ext cx="9144000" cy="400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5554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251520" y="18864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hangingPunct="0"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程序内存划分小总结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2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36712"/>
            <a:ext cx="8784976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7508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251520" y="18864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hangingPunct="0"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程序内存划分小总结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3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80728"/>
            <a:ext cx="7570787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5536" y="1988840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严格来说：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Heap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Method Area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是分开的！！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(1.6)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下图通过直接指针访问对象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212976"/>
            <a:ext cx="806489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6292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251520" y="18864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hangingPunct="0"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程序内存划分小总结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764704"/>
            <a:ext cx="881461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实际而言，方法区（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Method Area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）和堆一样，是各个线程共享的内存区域，它用于存储虚拟机加载的：类信息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+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普通常量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+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静态常量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+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编译器编译后的代码等等，虽然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JVM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规范将方法区描述为堆的一个逻辑部分，但它却还有一个别名叫做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Non-Heap(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非堆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，目的就是要和堆分开。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对于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HotSpot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虚拟机，很多开发者习惯将方法区称之为“永久代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Parmanent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Gen)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”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，但严格本质上说两者不同，或者说使用永久代来实现方法区而已，永久代是方法区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相当于是一个接口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interface)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的一个实现，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jdk1.7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的版本中，已经将原本放在永久代的字符串常量池移走。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常量池（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Constant Pool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）是方法区的一部分，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Class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文件除了有类的版本、字段、方法、接口等描述信息外，还有一项信息就是常量池，这部分内容将在类加载后进入方法区的运行时常量池中存放。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4759782"/>
            <a:ext cx="3960440" cy="2098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3829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179512" y="1628800"/>
            <a:ext cx="8748464" cy="17666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hangingPunct="0"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JVM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垃圾收集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(Java Garbage Collection )</a:t>
            </a:r>
          </a:p>
          <a:p>
            <a:pPr lvl="0" eaLnBrk="0" hangingPunct="0">
              <a:defRPr/>
            </a:pP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lvl="0" eaLnBrk="0" hangingPunct="0"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上集，本次均以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JDK1.7+HotSpot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为例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8458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179512" y="1052736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hangingPunct="0"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GC-1 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JDK1.7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）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888" y="2610569"/>
            <a:ext cx="8964488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179512" y="1052736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hangingPunct="0"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GC-2 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JDK1.8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）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40" y="2610569"/>
            <a:ext cx="8964488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3528" y="1844824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 JDK 1.8</a:t>
            </a:r>
            <a:r>
              <a:rPr lang="zh-CN" altLang="en-US" sz="2000" dirty="0"/>
              <a:t>之后将最初的永久代取消了，由元空间取代。</a:t>
            </a:r>
            <a:endParaRPr lang="en-US" altLang="zh-CN" sz="2000" dirty="0"/>
          </a:p>
          <a:p>
            <a:r>
              <a:rPr lang="en-US" altLang="zh-CN" sz="2000" dirty="0"/>
              <a:t>2 </a:t>
            </a:r>
            <a:r>
              <a:rPr lang="zh-CN" altLang="en-US" sz="2000" dirty="0"/>
              <a:t>目的：将</a:t>
            </a:r>
            <a:r>
              <a:rPr lang="en-US" altLang="zh-CN" sz="2000" dirty="0" err="1"/>
              <a:t>HotSpot</a:t>
            </a:r>
            <a:r>
              <a:rPr lang="zh-CN" altLang="en-US" sz="2000" dirty="0"/>
              <a:t>与</a:t>
            </a:r>
            <a:r>
              <a:rPr lang="en-US" altLang="zh-CN" sz="2000" dirty="0" err="1"/>
              <a:t>JRockit</a:t>
            </a:r>
            <a:r>
              <a:rPr lang="zh-CN" altLang="en-US" sz="2000" dirty="0"/>
              <a:t>两个虚拟机标准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179512" y="1052736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hangingPunct="0"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GC-3 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（堆内存调优简介）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16832"/>
            <a:ext cx="831120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7544" y="3429000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public static void main(String[] </a:t>
            </a:r>
            <a:r>
              <a:rPr lang="en-US" altLang="zh-CN" b="1" dirty="0" err="1"/>
              <a:t>args</a:t>
            </a:r>
            <a:r>
              <a:rPr lang="en-US" altLang="zh-CN" b="1" dirty="0"/>
              <a:t>){</a:t>
            </a:r>
          </a:p>
          <a:p>
            <a:r>
              <a:rPr lang="en-US" altLang="zh-CN" b="1" dirty="0"/>
              <a:t>long </a:t>
            </a:r>
            <a:r>
              <a:rPr lang="en-US" altLang="zh-CN" b="1" dirty="0" err="1"/>
              <a:t>maxMemory</a:t>
            </a:r>
            <a:r>
              <a:rPr lang="en-US" altLang="zh-CN" b="1" dirty="0"/>
              <a:t> = </a:t>
            </a:r>
            <a:r>
              <a:rPr lang="en-US" altLang="zh-CN" b="1" dirty="0" err="1"/>
              <a:t>Runtime.</a:t>
            </a:r>
            <a:r>
              <a:rPr lang="en-US" altLang="zh-CN" b="1" i="1" dirty="0" err="1"/>
              <a:t>getRuntime</a:t>
            </a:r>
            <a:r>
              <a:rPr lang="en-US" altLang="zh-CN" b="1" i="1" dirty="0"/>
              <a:t>().</a:t>
            </a:r>
            <a:r>
              <a:rPr lang="en-US" altLang="zh-CN" b="1" i="1" dirty="0" err="1"/>
              <a:t>maxMemory</a:t>
            </a:r>
            <a:r>
              <a:rPr lang="en-US" altLang="zh-CN" b="1" i="1" dirty="0"/>
              <a:t>() ;//</a:t>
            </a:r>
            <a:r>
              <a:rPr lang="zh-CN" altLang="en-US" b="1" i="1" dirty="0"/>
              <a:t>返回 </a:t>
            </a:r>
            <a:r>
              <a:rPr lang="en-US" altLang="zh-CN" b="1" i="1" dirty="0"/>
              <a:t>Java </a:t>
            </a:r>
            <a:r>
              <a:rPr lang="zh-CN" altLang="en-US" b="1" i="1" dirty="0"/>
              <a:t>虚拟机试图使用的最大内存量。</a:t>
            </a:r>
          </a:p>
          <a:p>
            <a:r>
              <a:rPr lang="en-US" altLang="zh-CN" b="1" dirty="0"/>
              <a:t>long </a:t>
            </a:r>
            <a:r>
              <a:rPr lang="en-US" altLang="zh-CN" b="1" dirty="0" err="1"/>
              <a:t>totalMemory</a:t>
            </a:r>
            <a:r>
              <a:rPr lang="en-US" altLang="zh-CN" b="1" dirty="0"/>
              <a:t> = </a:t>
            </a:r>
            <a:r>
              <a:rPr lang="en-US" altLang="zh-CN" b="1" dirty="0" err="1"/>
              <a:t>Runtime.</a:t>
            </a:r>
            <a:r>
              <a:rPr lang="en-US" altLang="zh-CN" b="1" i="1" dirty="0" err="1"/>
              <a:t>getRuntime</a:t>
            </a:r>
            <a:r>
              <a:rPr lang="en-US" altLang="zh-CN" b="1" i="1" dirty="0"/>
              <a:t>().</a:t>
            </a:r>
            <a:r>
              <a:rPr lang="en-US" altLang="zh-CN" b="1" i="1" dirty="0" err="1"/>
              <a:t>totalMemory</a:t>
            </a:r>
            <a:r>
              <a:rPr lang="en-US" altLang="zh-CN" b="1" i="1" dirty="0"/>
              <a:t>() ;//</a:t>
            </a:r>
            <a:r>
              <a:rPr lang="zh-CN" altLang="en-US" b="1" i="1" dirty="0"/>
              <a:t>返回 </a:t>
            </a:r>
            <a:r>
              <a:rPr lang="en-US" altLang="zh-CN" b="1" i="1" dirty="0"/>
              <a:t>Java </a:t>
            </a:r>
            <a:r>
              <a:rPr lang="zh-CN" altLang="en-US" b="1" i="1" dirty="0"/>
              <a:t>虚拟机中的内存总量。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("MAX_MEMORY = " + </a:t>
            </a:r>
            <a:r>
              <a:rPr lang="en-US" altLang="zh-CN" i="1" dirty="0" err="1"/>
              <a:t>maxMemory</a:t>
            </a:r>
            <a:r>
              <a:rPr lang="en-US" altLang="zh-CN" i="1" dirty="0"/>
              <a:t> + "</a:t>
            </a:r>
            <a:r>
              <a:rPr lang="zh-CN" altLang="en-US" i="1" dirty="0"/>
              <a:t>（字节）、</a:t>
            </a:r>
            <a:r>
              <a:rPr lang="en-US" altLang="zh-CN" i="1" dirty="0"/>
              <a:t>"</a:t>
            </a:r>
            <a:r>
              <a:rPr lang="zh-CN" altLang="en-US" i="1" dirty="0"/>
              <a:t> </a:t>
            </a:r>
            <a:r>
              <a:rPr lang="en-US" altLang="zh-CN" i="1" dirty="0"/>
              <a:t>+ (</a:t>
            </a:r>
            <a:r>
              <a:rPr lang="en-US" altLang="zh-CN" i="1" dirty="0" err="1"/>
              <a:t>maxMemory</a:t>
            </a:r>
            <a:r>
              <a:rPr lang="en-US" altLang="zh-CN" i="1" dirty="0"/>
              <a:t> / (</a:t>
            </a:r>
            <a:r>
              <a:rPr lang="en-US" altLang="zh-CN" b="1" i="1" dirty="0"/>
              <a:t>double)1024 / 1024) + "MB");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("TOTAL_MEMORY = " + </a:t>
            </a:r>
            <a:r>
              <a:rPr lang="en-US" altLang="zh-CN" i="1" dirty="0" err="1"/>
              <a:t>totalMemory</a:t>
            </a:r>
            <a:r>
              <a:rPr lang="en-US" altLang="zh-CN" i="1" dirty="0"/>
              <a:t> + "</a:t>
            </a:r>
            <a:r>
              <a:rPr lang="zh-CN" altLang="en-US" i="1" dirty="0"/>
              <a:t>（字节）、</a:t>
            </a:r>
            <a:r>
              <a:rPr lang="en-US" altLang="zh-CN" i="1" dirty="0"/>
              <a:t>"</a:t>
            </a:r>
            <a:r>
              <a:rPr lang="zh-CN" altLang="en-US" i="1" dirty="0"/>
              <a:t> </a:t>
            </a:r>
            <a:r>
              <a:rPr lang="en-US" altLang="zh-CN" i="1" dirty="0"/>
              <a:t>+ (</a:t>
            </a:r>
            <a:r>
              <a:rPr lang="en-US" altLang="zh-CN" i="1" dirty="0" err="1"/>
              <a:t>totalMemory</a:t>
            </a:r>
            <a:r>
              <a:rPr lang="en-US" altLang="zh-CN" i="1" dirty="0"/>
              <a:t> / (</a:t>
            </a:r>
            <a:r>
              <a:rPr lang="en-US" altLang="zh-CN" b="1" i="1" dirty="0"/>
              <a:t>double)1024 / 1024) + "MB");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179512" y="1052736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hangingPunct="0"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GC-3.1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20888"/>
            <a:ext cx="8389937" cy="72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1520" y="1988840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发现默认的情况下分配的内存是总内存的“</a:t>
            </a:r>
            <a:r>
              <a:rPr lang="en-US" altLang="zh-CN" dirty="0"/>
              <a:t>1 / 4”</a:t>
            </a:r>
            <a:r>
              <a:rPr lang="zh-CN" altLang="en-US" dirty="0"/>
              <a:t>、而初始化的内存为“</a:t>
            </a:r>
            <a:r>
              <a:rPr lang="en-US" altLang="zh-CN" dirty="0"/>
              <a:t>1 / 64”</a:t>
            </a:r>
            <a:endParaRPr lang="zh-CN" alt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501008"/>
            <a:ext cx="8424936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79512" y="2996952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VM</a:t>
            </a:r>
            <a:r>
              <a:rPr lang="zh-CN" altLang="en-US" dirty="0">
                <a:solidFill>
                  <a:srgbClr val="0000FF"/>
                </a:solidFill>
              </a:rPr>
              <a:t>参数：</a:t>
            </a:r>
            <a:r>
              <a:rPr lang="en-US" altLang="zh-CN" dirty="0">
                <a:solidFill>
                  <a:srgbClr val="0000FF"/>
                </a:solidFill>
              </a:rPr>
              <a:t>	-Xmx1024m -Xms1024m -XX:+</a:t>
            </a:r>
            <a:r>
              <a:rPr lang="en-US" altLang="zh-CN" dirty="0" err="1">
                <a:solidFill>
                  <a:srgbClr val="0000FF"/>
                </a:solidFill>
              </a:rPr>
              <a:t>PrintGCDetails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179512" y="1052736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hangingPunct="0"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GC-3.2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9144000" cy="47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23528" y="908720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JVM</a:t>
            </a:r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组成结构谈谈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6093296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+mn-ea"/>
              </a:rPr>
              <a:t>JVM</a:t>
            </a:r>
            <a:r>
              <a:rPr lang="zh-CN" altLang="en-US" sz="2000" dirty="0">
                <a:latin typeface="+mn-ea"/>
              </a:rPr>
              <a:t>是运行在操作系统之上的，它与硬件没有直接的交互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556792"/>
            <a:ext cx="4680520" cy="4470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179512" y="1052736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hangingPunct="0"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GC-3.3(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自动触发垃圾回收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916832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str</a:t>
            </a:r>
            <a:r>
              <a:rPr lang="en-US" altLang="zh-CN" dirty="0"/>
              <a:t> = "www.atguigu.com" ;</a:t>
            </a:r>
          </a:p>
          <a:p>
            <a:r>
              <a:rPr lang="en-US" altLang="zh-CN" b="1" dirty="0"/>
              <a:t>while(true) 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 err="1"/>
              <a:t>str</a:t>
            </a:r>
            <a:r>
              <a:rPr lang="en-US" altLang="zh-CN" dirty="0"/>
              <a:t> += </a:t>
            </a:r>
            <a:r>
              <a:rPr lang="en-US" altLang="zh-CN" dirty="0" err="1"/>
              <a:t>str</a:t>
            </a:r>
            <a:r>
              <a:rPr lang="en-US" altLang="zh-CN" dirty="0"/>
              <a:t> + </a:t>
            </a:r>
            <a:r>
              <a:rPr lang="en-US" altLang="zh-CN" b="1" dirty="0"/>
              <a:t>new Random().</a:t>
            </a:r>
            <a:r>
              <a:rPr lang="en-US" altLang="zh-CN" b="1" dirty="0" err="1"/>
              <a:t>nextInt</a:t>
            </a:r>
            <a:r>
              <a:rPr lang="en-US" altLang="zh-CN" b="1" dirty="0"/>
              <a:t>(88888888) + new Random().</a:t>
            </a:r>
            <a:r>
              <a:rPr lang="en-US" altLang="zh-CN" b="1" dirty="0" err="1"/>
              <a:t>nextInt</a:t>
            </a:r>
            <a:r>
              <a:rPr lang="en-US" altLang="zh-CN" b="1" dirty="0"/>
              <a:t>(999999999) 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342900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-Xmx8m -Xms8m -XX:+</a:t>
            </a:r>
            <a:r>
              <a:rPr lang="en-US" altLang="zh-CN" dirty="0" err="1"/>
              <a:t>PrintGCDetails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005064"/>
            <a:ext cx="91440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179512" y="1052736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hangingPunct="0"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GC-4(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面试题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916832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1) </a:t>
            </a:r>
            <a:r>
              <a:rPr lang="en-US" altLang="zh-CN" sz="2400" dirty="0" err="1"/>
              <a:t>StackOverflowError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OutOfMemoryError</a:t>
            </a:r>
            <a:r>
              <a:rPr lang="zh-CN" altLang="en-US" sz="2400" dirty="0"/>
              <a:t>，谈谈你的理解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2492896"/>
            <a:ext cx="8208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2)</a:t>
            </a:r>
            <a:r>
              <a:rPr lang="zh-CN" altLang="en-US" sz="2400" dirty="0"/>
              <a:t>一般什么时候会发生</a:t>
            </a:r>
            <a:r>
              <a:rPr lang="en-US" altLang="zh-CN" sz="2400" dirty="0"/>
              <a:t>GC</a:t>
            </a:r>
            <a:r>
              <a:rPr lang="zh-CN" altLang="en-US" sz="2400" dirty="0"/>
              <a:t>？如何处理？</a:t>
            </a:r>
            <a:endParaRPr lang="en-US" altLang="zh-CN" sz="2400" dirty="0"/>
          </a:p>
          <a:p>
            <a:r>
              <a:rPr lang="zh-CN" altLang="en-US" sz="2400" dirty="0"/>
              <a:t>答：</a:t>
            </a:r>
            <a:r>
              <a:rPr lang="en-US" altLang="zh-CN" sz="2400" dirty="0"/>
              <a:t>Java</a:t>
            </a:r>
            <a:r>
              <a:rPr lang="zh-CN" altLang="en-US" sz="2400" dirty="0"/>
              <a:t>中的</a:t>
            </a:r>
            <a:r>
              <a:rPr lang="en-US" altLang="zh-CN" sz="2400" dirty="0"/>
              <a:t>GC</a:t>
            </a:r>
            <a:r>
              <a:rPr lang="zh-CN" altLang="en-US" sz="2400" dirty="0"/>
              <a:t>会有两种回收：年轻代的</a:t>
            </a:r>
            <a:r>
              <a:rPr lang="en-US" altLang="zh-CN" sz="2400" dirty="0"/>
              <a:t>M </a:t>
            </a:r>
            <a:r>
              <a:rPr lang="en-US" altLang="zh-CN" sz="2400" dirty="0" err="1"/>
              <a:t>inor</a:t>
            </a:r>
            <a:r>
              <a:rPr lang="en-US" altLang="zh-CN" sz="2400" dirty="0"/>
              <a:t> GC</a:t>
            </a:r>
            <a:r>
              <a:rPr lang="zh-CN" altLang="en-US" sz="2400" dirty="0"/>
              <a:t>，另外一个就是老年代的</a:t>
            </a:r>
            <a:r>
              <a:rPr lang="en-US" altLang="zh-CN" sz="2400" dirty="0"/>
              <a:t>Full GC</a:t>
            </a:r>
            <a:r>
              <a:rPr lang="zh-CN" altLang="en-US" sz="2400" dirty="0"/>
              <a:t>；新对象创建时如果伊甸园空间不足会触发</a:t>
            </a:r>
            <a:r>
              <a:rPr lang="en-US" altLang="zh-CN" sz="2400" dirty="0" err="1"/>
              <a:t>MinorGC</a:t>
            </a:r>
            <a:r>
              <a:rPr lang="zh-CN" altLang="en-US" sz="2400" dirty="0"/>
              <a:t>，如果此时老年代的内存空间不足会触发</a:t>
            </a:r>
            <a:r>
              <a:rPr lang="en-US" altLang="zh-CN" sz="2400" dirty="0"/>
              <a:t>Full  GC</a:t>
            </a:r>
            <a:r>
              <a:rPr lang="zh-CN" altLang="en-US" sz="2400" dirty="0"/>
              <a:t>，如果空间都不足抛出</a:t>
            </a:r>
            <a:r>
              <a:rPr lang="en-US" altLang="zh-CN" sz="2400" dirty="0" err="1"/>
              <a:t>OutOfMemoryError</a:t>
            </a:r>
            <a:r>
              <a:rPr lang="zh-CN" altLang="en-US" sz="2400" dirty="0"/>
              <a:t>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4509120"/>
            <a:ext cx="8892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3) GC</a:t>
            </a:r>
            <a:r>
              <a:rPr lang="zh-CN" altLang="en-US" sz="2400" dirty="0"/>
              <a:t>回收策略，谈谈你的理解</a:t>
            </a:r>
            <a:endParaRPr lang="en-US" altLang="zh-CN" sz="2400" dirty="0"/>
          </a:p>
          <a:p>
            <a:r>
              <a:rPr lang="zh-CN" altLang="en-US" sz="2400" dirty="0"/>
              <a:t>答：</a:t>
            </a:r>
            <a:endParaRPr lang="en-US" altLang="zh-CN" sz="2400" dirty="0"/>
          </a:p>
          <a:p>
            <a:r>
              <a:rPr lang="zh-CN" altLang="en-US" sz="2400" dirty="0"/>
              <a:t>年轻代</a:t>
            </a:r>
            <a:r>
              <a:rPr lang="en-US" altLang="zh-CN" sz="2400" dirty="0"/>
              <a:t>(</a:t>
            </a:r>
            <a:r>
              <a:rPr lang="zh-CN" altLang="en-US" sz="2400" dirty="0"/>
              <a:t>伊甸园区</a:t>
            </a:r>
            <a:r>
              <a:rPr lang="en-US" altLang="zh-CN" sz="2400" dirty="0"/>
              <a:t>+</a:t>
            </a:r>
            <a:r>
              <a:rPr lang="zh-CN" altLang="en-US" sz="2400" dirty="0"/>
              <a:t>两个幸存区</a:t>
            </a:r>
            <a:r>
              <a:rPr lang="en-US" altLang="zh-CN" sz="2400" dirty="0"/>
              <a:t>)</a:t>
            </a:r>
            <a:r>
              <a:rPr lang="zh-CN" altLang="en-US" sz="2400" dirty="0"/>
              <a:t> ，</a:t>
            </a:r>
            <a:r>
              <a:rPr lang="en-US" altLang="zh-CN" sz="2400" dirty="0"/>
              <a:t>GC</a:t>
            </a:r>
            <a:r>
              <a:rPr lang="zh-CN" altLang="en-US" sz="2400" dirty="0"/>
              <a:t>回收策略为“复制”；</a:t>
            </a:r>
          </a:p>
          <a:p>
            <a:r>
              <a:rPr lang="zh-CN" altLang="en-US" sz="2400" dirty="0"/>
              <a:t>老年代的保存空间一般较大，</a:t>
            </a:r>
            <a:r>
              <a:rPr lang="en-US" altLang="zh-CN" sz="2400" dirty="0"/>
              <a:t>GC</a:t>
            </a:r>
            <a:r>
              <a:rPr lang="zh-CN" altLang="en-US" sz="2400" dirty="0"/>
              <a:t>回收策略为“整理</a:t>
            </a:r>
            <a:r>
              <a:rPr lang="en-US" altLang="zh-CN" sz="2400" dirty="0"/>
              <a:t>-</a:t>
            </a:r>
            <a:r>
              <a:rPr lang="zh-CN" altLang="en-US" sz="2400" dirty="0"/>
              <a:t>压缩”；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95536" y="1700808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离职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95536" y="1700808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zh-CN" altLang="en-US" b="1" dirty="0">
                <a:solidFill>
                  <a:schemeClr val="tx2"/>
                </a:solidFill>
                <a:ea typeface="宋体" charset="-122"/>
              </a:rPr>
              <a:t>社保不能断</a:t>
            </a:r>
            <a:endParaRPr lang="en-US" altLang="zh-CN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3" name="内容占位符 3"/>
          <p:cNvSpPr txBox="1">
            <a:spLocks/>
          </p:cNvSpPr>
          <p:nvPr/>
        </p:nvSpPr>
        <p:spPr>
          <a:xfrm>
            <a:off x="395536" y="2780928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下一家是否能办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《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北京市工作居住证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》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5157192"/>
            <a:ext cx="82809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ea"/>
              </a:rPr>
              <a:t>1 Class Loader</a:t>
            </a:r>
            <a:r>
              <a:rPr lang="zh-CN" altLang="en-US" sz="2000" dirty="0">
                <a:latin typeface="+mn-ea"/>
              </a:rPr>
              <a:t>类加载器 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2 Execution Engine</a:t>
            </a:r>
            <a:r>
              <a:rPr lang="zh-CN" altLang="en-US" sz="2000" dirty="0">
                <a:latin typeface="+mn-ea"/>
              </a:rPr>
              <a:t>执行引擎负责解释命令，提交操作系统执行。 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3 Native Interface </a:t>
            </a:r>
            <a:r>
              <a:rPr lang="zh-CN" altLang="en-US" sz="2000" dirty="0">
                <a:latin typeface="+mn-ea"/>
              </a:rPr>
              <a:t>本地接口 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4 Runtime data area 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运行数据区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1" y="692695"/>
            <a:ext cx="7493975" cy="44644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980728"/>
            <a:ext cx="82809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ea"/>
              </a:rPr>
              <a:t>1 Class Loader</a:t>
            </a:r>
            <a:r>
              <a:rPr lang="zh-CN" altLang="en-US" sz="2000" dirty="0">
                <a:latin typeface="+mn-ea"/>
              </a:rPr>
              <a:t>类加载器 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负责加载</a:t>
            </a:r>
            <a:r>
              <a:rPr lang="en-US" altLang="zh-CN" sz="2000" dirty="0">
                <a:latin typeface="+mn-ea"/>
              </a:rPr>
              <a:t>class</a:t>
            </a:r>
            <a:r>
              <a:rPr lang="zh-CN" altLang="en-US" sz="2000" dirty="0">
                <a:latin typeface="+mn-ea"/>
              </a:rPr>
              <a:t>文件，</a:t>
            </a:r>
            <a:r>
              <a:rPr lang="en-US" altLang="zh-CN" sz="2000" dirty="0">
                <a:latin typeface="+mn-ea"/>
              </a:rPr>
              <a:t>class</a:t>
            </a:r>
            <a:r>
              <a:rPr lang="zh-CN" altLang="en-US" sz="2000" dirty="0">
                <a:latin typeface="+mn-ea"/>
              </a:rPr>
              <a:t>文件在文件开头有特定的文件标示，并且</a:t>
            </a:r>
            <a:r>
              <a:rPr lang="en-US" altLang="zh-CN" sz="2000" dirty="0" err="1">
                <a:latin typeface="+mn-ea"/>
              </a:rPr>
              <a:t>ClassLoader</a:t>
            </a:r>
            <a:r>
              <a:rPr lang="zh-CN" altLang="en-US" sz="2000" dirty="0">
                <a:latin typeface="+mn-ea"/>
              </a:rPr>
              <a:t>只负责</a:t>
            </a:r>
            <a:r>
              <a:rPr lang="en-US" altLang="zh-CN" sz="2000" dirty="0">
                <a:latin typeface="+mn-ea"/>
              </a:rPr>
              <a:t>class</a:t>
            </a:r>
            <a:r>
              <a:rPr lang="zh-CN" altLang="en-US" sz="2000" dirty="0">
                <a:latin typeface="+mn-ea"/>
              </a:rPr>
              <a:t>文件的加载，至于它是否可以运行，则由</a:t>
            </a:r>
            <a:r>
              <a:rPr lang="en-US" altLang="zh-CN" sz="2000" dirty="0">
                <a:latin typeface="+mn-ea"/>
              </a:rPr>
              <a:t>Execution Engine</a:t>
            </a:r>
            <a:r>
              <a:rPr lang="zh-CN" altLang="en-US" sz="2000" dirty="0">
                <a:latin typeface="+mn-ea"/>
              </a:rPr>
              <a:t>决定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2492896"/>
            <a:ext cx="82809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ea"/>
              </a:rPr>
              <a:t>2 Native Interface</a:t>
            </a:r>
          </a:p>
          <a:p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本地接口的作用是融合不同的编程语言为 </a:t>
            </a:r>
            <a:r>
              <a:rPr lang="en-US" altLang="zh-CN" sz="2000" dirty="0">
                <a:latin typeface="+mn-ea"/>
              </a:rPr>
              <a:t>Java </a:t>
            </a:r>
            <a:r>
              <a:rPr lang="zh-CN" altLang="en-US" sz="2000" dirty="0">
                <a:latin typeface="+mn-ea"/>
              </a:rPr>
              <a:t>所用，它的初衷是融合 </a:t>
            </a:r>
            <a:r>
              <a:rPr lang="en-US" altLang="zh-CN" sz="2000" dirty="0">
                <a:latin typeface="+mn-ea"/>
              </a:rPr>
              <a:t>C/C++</a:t>
            </a:r>
            <a:r>
              <a:rPr lang="zh-CN" altLang="en-US" sz="2000" dirty="0">
                <a:latin typeface="+mn-ea"/>
              </a:rPr>
              <a:t>程序，</a:t>
            </a:r>
            <a:r>
              <a:rPr lang="en-US" altLang="zh-CN" sz="2000" dirty="0">
                <a:latin typeface="+mn-ea"/>
              </a:rPr>
              <a:t>Java </a:t>
            </a:r>
            <a:r>
              <a:rPr lang="zh-CN" altLang="en-US" sz="2000" dirty="0">
                <a:latin typeface="+mn-ea"/>
              </a:rPr>
              <a:t>诞生的时候是 </a:t>
            </a:r>
            <a:r>
              <a:rPr lang="en-US" altLang="zh-CN" sz="2000" dirty="0">
                <a:latin typeface="+mn-ea"/>
              </a:rPr>
              <a:t>C/C++</a:t>
            </a:r>
            <a:r>
              <a:rPr lang="zh-CN" altLang="en-US" sz="2000" dirty="0">
                <a:latin typeface="+mn-ea"/>
              </a:rPr>
              <a:t>横行的时候，要想立足，必须有调用 </a:t>
            </a:r>
            <a:r>
              <a:rPr lang="en-US" altLang="zh-CN" sz="2000" dirty="0">
                <a:latin typeface="+mn-ea"/>
              </a:rPr>
              <a:t>C/C++</a:t>
            </a:r>
            <a:r>
              <a:rPr lang="zh-CN" altLang="en-US" sz="2000" dirty="0">
                <a:latin typeface="+mn-ea"/>
              </a:rPr>
              <a:t>程序，于是就在内存中专门开辟了一块区域处理标记为 </a:t>
            </a:r>
            <a:r>
              <a:rPr lang="en-US" altLang="zh-CN" sz="2000" dirty="0">
                <a:latin typeface="+mn-ea"/>
              </a:rPr>
              <a:t>native</a:t>
            </a:r>
            <a:r>
              <a:rPr lang="zh-CN" altLang="en-US" sz="2000" dirty="0">
                <a:latin typeface="+mn-ea"/>
              </a:rPr>
              <a:t>的代码，它的具体做法是 </a:t>
            </a:r>
            <a:r>
              <a:rPr lang="en-US" altLang="zh-CN" sz="2000" dirty="0">
                <a:latin typeface="+mn-ea"/>
              </a:rPr>
              <a:t>Native Method Stack</a:t>
            </a:r>
            <a:r>
              <a:rPr lang="zh-CN" altLang="en-US" sz="2000" dirty="0">
                <a:latin typeface="+mn-ea"/>
              </a:rPr>
              <a:t>中登记 </a:t>
            </a:r>
            <a:r>
              <a:rPr lang="en-US" altLang="zh-CN" sz="2000" dirty="0">
                <a:latin typeface="+mn-ea"/>
              </a:rPr>
              <a:t>native</a:t>
            </a:r>
            <a:r>
              <a:rPr lang="zh-CN" altLang="en-US" sz="2000" dirty="0">
                <a:latin typeface="+mn-ea"/>
              </a:rPr>
              <a:t>方法，在</a:t>
            </a:r>
            <a:r>
              <a:rPr lang="en-US" altLang="zh-CN" sz="2000" dirty="0">
                <a:latin typeface="+mn-ea"/>
              </a:rPr>
              <a:t>Execution Engine </a:t>
            </a:r>
            <a:r>
              <a:rPr lang="zh-CN" altLang="en-US" sz="2000" dirty="0">
                <a:latin typeface="+mn-ea"/>
              </a:rPr>
              <a:t>执行时加载</a:t>
            </a:r>
            <a:r>
              <a:rPr lang="en-US" altLang="zh-CN" sz="2000" dirty="0">
                <a:latin typeface="+mn-ea"/>
              </a:rPr>
              <a:t>native </a:t>
            </a:r>
            <a:r>
              <a:rPr lang="en-US" altLang="zh-CN" sz="2000" dirty="0" err="1">
                <a:latin typeface="+mn-ea"/>
              </a:rPr>
              <a:t>libraies</a:t>
            </a:r>
            <a:r>
              <a:rPr lang="zh-CN" altLang="en-US" sz="2000" dirty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目前该方法使用的越来越少了，除非是与硬件有关的应用，比如通过 </a:t>
            </a:r>
            <a:r>
              <a:rPr lang="en-US" altLang="zh-CN" sz="2000" dirty="0">
                <a:latin typeface="+mn-ea"/>
              </a:rPr>
              <a:t>Java</a:t>
            </a:r>
            <a:r>
              <a:rPr lang="zh-CN" altLang="en-US" sz="2000" dirty="0">
                <a:latin typeface="+mn-ea"/>
              </a:rPr>
              <a:t>程序驱动打印机，或者 </a:t>
            </a:r>
            <a:r>
              <a:rPr lang="en-US" altLang="zh-CN" sz="2000" dirty="0">
                <a:latin typeface="+mn-ea"/>
              </a:rPr>
              <a:t>Java</a:t>
            </a:r>
            <a:r>
              <a:rPr lang="zh-CN" altLang="en-US" sz="2000" dirty="0">
                <a:latin typeface="+mn-ea"/>
              </a:rPr>
              <a:t>系统管理生产设备，在企业级应用中已经比较少见。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因为现在的异构领域间的通信很发达，比如可以使用 </a:t>
            </a:r>
            <a:r>
              <a:rPr lang="en-US" altLang="zh-CN" sz="2000" dirty="0">
                <a:latin typeface="+mn-ea"/>
              </a:rPr>
              <a:t>Socket </a:t>
            </a:r>
            <a:r>
              <a:rPr lang="zh-CN" altLang="en-US" sz="2000" dirty="0">
                <a:latin typeface="+mn-ea"/>
              </a:rPr>
              <a:t>通信，也可以使用 </a:t>
            </a:r>
            <a:r>
              <a:rPr lang="en-US" altLang="zh-CN" sz="2000" dirty="0">
                <a:latin typeface="+mn-ea"/>
              </a:rPr>
              <a:t>Web Service</a:t>
            </a:r>
            <a:r>
              <a:rPr lang="zh-CN" altLang="en-US" sz="2000" dirty="0">
                <a:latin typeface="+mn-ea"/>
              </a:rPr>
              <a:t>等等，不多做介绍。 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1176131"/>
            <a:ext cx="88204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ea"/>
              </a:rPr>
              <a:t>3 Method Area </a:t>
            </a:r>
            <a:r>
              <a:rPr lang="zh-CN" altLang="en-US" sz="2000" dirty="0">
                <a:latin typeface="+mn-ea"/>
              </a:rPr>
              <a:t>方法区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方法区是被所有线程共享，所有字段和方法字节码，以及一些特殊方法如构造函数，接口代码也在此定义。简单说，所有定义的方法的信息都保存在该区域，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此区属于共享区间</a:t>
            </a:r>
            <a:r>
              <a:rPr lang="zh-CN" altLang="en-US" sz="2000" dirty="0">
                <a:latin typeface="+mn-ea"/>
              </a:rPr>
              <a:t>。 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0000FF"/>
                </a:solidFill>
              </a:rPr>
              <a:t>静态变量</a:t>
            </a:r>
            <a:r>
              <a:rPr lang="en-US" altLang="zh-CN" sz="2000" dirty="0">
                <a:solidFill>
                  <a:srgbClr val="0000FF"/>
                </a:solidFill>
              </a:rPr>
              <a:t>+</a:t>
            </a:r>
            <a:r>
              <a:rPr lang="zh-CN" altLang="en-US" sz="2000" dirty="0">
                <a:solidFill>
                  <a:srgbClr val="0000FF"/>
                </a:solidFill>
              </a:rPr>
              <a:t>常量</a:t>
            </a:r>
            <a:r>
              <a:rPr lang="en-US" altLang="zh-CN" sz="2000" dirty="0">
                <a:solidFill>
                  <a:srgbClr val="0000FF"/>
                </a:solidFill>
              </a:rPr>
              <a:t>+</a:t>
            </a:r>
            <a:r>
              <a:rPr lang="zh-CN" altLang="en-US" sz="2000" dirty="0">
                <a:solidFill>
                  <a:srgbClr val="0000FF"/>
                </a:solidFill>
              </a:rPr>
              <a:t>类信息</a:t>
            </a:r>
            <a:r>
              <a:rPr lang="en-US" altLang="zh-CN" sz="2000" dirty="0">
                <a:solidFill>
                  <a:srgbClr val="0000FF"/>
                </a:solidFill>
              </a:rPr>
              <a:t>+</a:t>
            </a:r>
            <a:r>
              <a:rPr lang="zh-CN" altLang="en-US" sz="2000" dirty="0">
                <a:solidFill>
                  <a:srgbClr val="0000FF"/>
                </a:solidFill>
              </a:rPr>
              <a:t>运行时常量池存在方法区中</a:t>
            </a:r>
            <a:r>
              <a:rPr lang="en-US" altLang="zh-CN" sz="2000" dirty="0">
                <a:solidFill>
                  <a:srgbClr val="0000FF"/>
                </a:solidFill>
              </a:rPr>
              <a:t>+</a:t>
            </a:r>
          </a:p>
          <a:p>
            <a:r>
              <a:rPr lang="zh-CN" altLang="en-US" sz="2000" dirty="0">
                <a:solidFill>
                  <a:srgbClr val="0000FF"/>
                </a:solidFill>
              </a:rPr>
              <a:t>实例变量存在堆内存中</a:t>
            </a:r>
          </a:p>
          <a:p>
            <a:endParaRPr lang="en-US" altLang="zh-CN" sz="2000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3284984"/>
            <a:ext cx="82809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ea"/>
              </a:rPr>
              <a:t>4 PC Register </a:t>
            </a:r>
            <a:r>
              <a:rPr lang="zh-CN" altLang="en-US" sz="2000" dirty="0">
                <a:latin typeface="+mn-ea"/>
              </a:rPr>
              <a:t>程序计数器 </a:t>
            </a:r>
          </a:p>
          <a:p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每个线程都有一个程序计数器，就是一个指针，指向方法区中的方法字节码（下一个将要执行的指令代码），由执行引擎读取下一条指令，是一个非常小的内存空间，几乎可以忽略不记。</a:t>
            </a:r>
            <a:endParaRPr lang="en-US" altLang="zh-CN" sz="2000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5157192"/>
            <a:ext cx="82809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ea"/>
              </a:rPr>
              <a:t>5 Native Method Stack </a:t>
            </a:r>
            <a:r>
              <a:rPr lang="zh-CN" altLang="en-US" sz="2000" dirty="0">
                <a:latin typeface="+mn-ea"/>
              </a:rPr>
              <a:t>本地方法栈 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它的具体做法是 </a:t>
            </a:r>
            <a:r>
              <a:rPr lang="en-US" altLang="zh-CN" sz="2000" dirty="0">
                <a:latin typeface="+mn-ea"/>
              </a:rPr>
              <a:t>Native Method Stack</a:t>
            </a:r>
            <a:r>
              <a:rPr lang="zh-CN" altLang="en-US" sz="2000" dirty="0">
                <a:latin typeface="+mn-ea"/>
              </a:rPr>
              <a:t>中登记</a:t>
            </a:r>
            <a:r>
              <a:rPr lang="en-US" altLang="zh-CN" sz="2000" dirty="0">
                <a:latin typeface="+mn-ea"/>
              </a:rPr>
              <a:t>native</a:t>
            </a:r>
            <a:r>
              <a:rPr lang="zh-CN" altLang="en-US" sz="2000" dirty="0">
                <a:latin typeface="+mn-ea"/>
              </a:rPr>
              <a:t>方法，在</a:t>
            </a:r>
            <a:r>
              <a:rPr lang="en-US" altLang="zh-CN" sz="2000" dirty="0">
                <a:latin typeface="+mn-ea"/>
              </a:rPr>
              <a:t>Execution Engine </a:t>
            </a:r>
            <a:r>
              <a:rPr lang="zh-CN" altLang="en-US" sz="2000" dirty="0">
                <a:latin typeface="+mn-ea"/>
              </a:rPr>
              <a:t>执行时加载</a:t>
            </a:r>
            <a:r>
              <a:rPr lang="en-US" altLang="zh-CN" sz="2000" dirty="0">
                <a:latin typeface="+mn-ea"/>
              </a:rPr>
              <a:t>native </a:t>
            </a:r>
            <a:r>
              <a:rPr lang="en-US" altLang="zh-CN" sz="2000" dirty="0" err="1">
                <a:latin typeface="+mn-ea"/>
              </a:rPr>
              <a:t>libraies</a:t>
            </a:r>
            <a:r>
              <a:rPr lang="zh-CN" altLang="en-US" sz="2000" dirty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395536" y="2852936"/>
            <a:ext cx="8229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0" hangingPunct="0"/>
            <a:r>
              <a:rPr lang="en-US" altLang="zh-CN" b="1" dirty="0">
                <a:solidFill>
                  <a:srgbClr val="FF0000"/>
                </a:solidFill>
                <a:latin typeface="+mn-ea"/>
              </a:rPr>
              <a:t>	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栈管运行，堆管存储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1124745"/>
            <a:ext cx="82809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latin typeface="+mn-ea"/>
              </a:rPr>
              <a:t>6 Stack </a:t>
            </a:r>
            <a:r>
              <a:rPr lang="zh-CN" altLang="en-US" sz="2000" b="1" i="1" dirty="0">
                <a:solidFill>
                  <a:srgbClr val="FF0000"/>
                </a:solidFill>
                <a:latin typeface="+mn-ea"/>
              </a:rPr>
              <a:t>栈是什么</a:t>
            </a:r>
            <a:endParaRPr lang="en-US" altLang="zh-CN" sz="2000" b="1" i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栈也叫栈内存，主管</a:t>
            </a:r>
            <a:r>
              <a:rPr lang="en-US" altLang="zh-CN" sz="2000" dirty="0">
                <a:latin typeface="+mn-ea"/>
              </a:rPr>
              <a:t>Java</a:t>
            </a:r>
            <a:r>
              <a:rPr lang="zh-CN" altLang="en-US" sz="2000" dirty="0">
                <a:latin typeface="+mn-ea"/>
              </a:rPr>
              <a:t>程序的运行，是在线程创建时创建，它的生命期是跟随线程的生命期，线程结束栈内存也就释放，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对于栈来说不存在垃圾回收问题</a:t>
            </a:r>
            <a:r>
              <a:rPr lang="zh-CN" altLang="en-US" sz="2000" dirty="0">
                <a:latin typeface="+mn-ea"/>
              </a:rPr>
              <a:t>，只要线程一结束该栈就</a:t>
            </a:r>
            <a:r>
              <a:rPr lang="en-US" altLang="zh-CN" sz="2000" dirty="0">
                <a:latin typeface="+mn-ea"/>
              </a:rPr>
              <a:t>Over</a:t>
            </a:r>
            <a:r>
              <a:rPr lang="zh-CN" altLang="en-US" sz="2000" dirty="0">
                <a:latin typeface="+mn-ea"/>
              </a:rPr>
              <a:t>，生命周期和线程一致，是线程私有的。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基本类型的变量和对象的引用变量都是在函数的栈内存中分配。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endParaRPr lang="en-US" altLang="zh-CN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3507120"/>
            <a:ext cx="82809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latin typeface="+mn-ea"/>
              </a:rPr>
              <a:t>6.1	</a:t>
            </a:r>
            <a:r>
              <a:rPr lang="zh-CN" altLang="en-US" sz="2000" b="1" i="1" dirty="0">
                <a:solidFill>
                  <a:srgbClr val="FF0000"/>
                </a:solidFill>
                <a:latin typeface="+mn-ea"/>
              </a:rPr>
              <a:t>栈存储什么</a:t>
            </a:r>
            <a:r>
              <a:rPr lang="en-US" altLang="zh-CN" sz="2000" b="1" i="1" dirty="0">
                <a:solidFill>
                  <a:srgbClr val="FF0000"/>
                </a:solidFill>
                <a:latin typeface="+mn-ea"/>
              </a:rPr>
              <a:t>?</a:t>
            </a:r>
          </a:p>
          <a:p>
            <a:r>
              <a:rPr lang="zh-CN" altLang="en-US" sz="2000" dirty="0">
                <a:latin typeface="+mn-ea"/>
              </a:rPr>
              <a:t>栈帧中主要保存</a:t>
            </a:r>
            <a:r>
              <a:rPr lang="en-US" altLang="zh-CN" sz="2000" dirty="0">
                <a:latin typeface="+mn-ea"/>
              </a:rPr>
              <a:t>3 </a:t>
            </a:r>
            <a:r>
              <a:rPr lang="zh-CN" altLang="en-US" sz="2000" dirty="0">
                <a:latin typeface="+mn-ea"/>
              </a:rPr>
              <a:t>类数据：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本地变量（</a:t>
            </a:r>
            <a:r>
              <a:rPr lang="en-US" altLang="zh-CN" sz="2000" dirty="0">
                <a:latin typeface="+mn-ea"/>
              </a:rPr>
              <a:t>Local Variables</a:t>
            </a:r>
            <a:r>
              <a:rPr lang="zh-CN" altLang="en-US" sz="2000" dirty="0">
                <a:latin typeface="+mn-ea"/>
              </a:rPr>
              <a:t>）</a:t>
            </a:r>
            <a:r>
              <a:rPr lang="en-US" altLang="zh-CN" sz="2000" dirty="0">
                <a:latin typeface="+mn-ea"/>
              </a:rPr>
              <a:t>:</a:t>
            </a:r>
            <a:r>
              <a:rPr lang="zh-CN" altLang="en-US" sz="2000" dirty="0">
                <a:latin typeface="+mn-ea"/>
              </a:rPr>
              <a:t>输入参数和输出参数以及方法内的变量；</a:t>
            </a:r>
            <a:endParaRPr lang="en-US" altLang="zh-CN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栈操作（</a:t>
            </a:r>
            <a:r>
              <a:rPr lang="en-US" altLang="zh-CN" sz="2000" dirty="0">
                <a:latin typeface="+mn-ea"/>
              </a:rPr>
              <a:t>Operand Stack</a:t>
            </a:r>
            <a:r>
              <a:rPr lang="zh-CN" altLang="en-US" sz="2000" dirty="0">
                <a:latin typeface="+mn-ea"/>
              </a:rPr>
              <a:t>）</a:t>
            </a:r>
            <a:r>
              <a:rPr lang="en-US" altLang="zh-CN" sz="2000" dirty="0">
                <a:latin typeface="+mn-ea"/>
              </a:rPr>
              <a:t>:</a:t>
            </a:r>
            <a:r>
              <a:rPr lang="zh-CN" altLang="en-US" sz="2000" dirty="0">
                <a:latin typeface="+mn-ea"/>
              </a:rPr>
              <a:t>记录出栈、入栈的操作；</a:t>
            </a:r>
            <a:endParaRPr lang="en-US" altLang="zh-CN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栈帧数据（</a:t>
            </a:r>
            <a:r>
              <a:rPr lang="en-US" altLang="zh-CN" sz="2000" dirty="0">
                <a:latin typeface="+mn-ea"/>
              </a:rPr>
              <a:t>Frame Data</a:t>
            </a:r>
            <a:r>
              <a:rPr lang="zh-CN" altLang="en-US" sz="2000" dirty="0">
                <a:latin typeface="+mn-ea"/>
              </a:rPr>
              <a:t>）</a:t>
            </a:r>
            <a:r>
              <a:rPr lang="en-US" altLang="zh-CN" sz="2000" dirty="0">
                <a:latin typeface="+mn-ea"/>
              </a:rPr>
              <a:t>:</a:t>
            </a:r>
            <a:r>
              <a:rPr lang="zh-CN" altLang="en-US" sz="2000" dirty="0">
                <a:latin typeface="+mn-ea"/>
              </a:rPr>
              <a:t>包括类文件、方法等等。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95536" y="980728"/>
            <a:ext cx="828092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  <a:latin typeface="+mn-ea"/>
              </a:rPr>
              <a:t>6.2	</a:t>
            </a:r>
            <a:r>
              <a:rPr lang="zh-CN" altLang="en-US" sz="2000" b="1" i="1" dirty="0">
                <a:solidFill>
                  <a:srgbClr val="FF0000"/>
                </a:solidFill>
                <a:latin typeface="+mn-ea"/>
              </a:rPr>
              <a:t>栈运行原理：</a:t>
            </a:r>
            <a:endParaRPr lang="en-US" altLang="zh-CN" sz="2000" b="1" i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栈中的数据都是以栈帧（</a:t>
            </a:r>
            <a:r>
              <a:rPr lang="en-US" altLang="zh-CN" sz="2000" dirty="0">
                <a:latin typeface="+mn-ea"/>
              </a:rPr>
              <a:t>Stack Frame</a:t>
            </a:r>
            <a:r>
              <a:rPr lang="zh-CN" altLang="en-US" sz="2000" dirty="0">
                <a:latin typeface="+mn-ea"/>
              </a:rPr>
              <a:t>）的格式存在，栈帧是一个内存区块，是一个数据集，是一个有关方法</a:t>
            </a:r>
            <a:r>
              <a:rPr lang="en-US" altLang="zh-CN" sz="2000" dirty="0">
                <a:latin typeface="+mn-ea"/>
              </a:rPr>
              <a:t>(Method)</a:t>
            </a:r>
            <a:r>
              <a:rPr lang="zh-CN" altLang="en-US" sz="2000" dirty="0">
                <a:latin typeface="+mn-ea"/>
              </a:rPr>
              <a:t>和运行期数据的数据集，当一个方法</a:t>
            </a:r>
            <a:r>
              <a:rPr lang="en-US" altLang="zh-CN" sz="2000" dirty="0">
                <a:latin typeface="+mn-ea"/>
              </a:rPr>
              <a:t>A</a:t>
            </a:r>
            <a:r>
              <a:rPr lang="zh-CN" altLang="en-US" sz="2000" dirty="0">
                <a:latin typeface="+mn-ea"/>
              </a:rPr>
              <a:t>被调用时就产生了一个栈帧 </a:t>
            </a:r>
            <a:r>
              <a:rPr lang="en-US" altLang="zh-CN" sz="2000" dirty="0">
                <a:latin typeface="+mn-ea"/>
              </a:rPr>
              <a:t>F1</a:t>
            </a:r>
            <a:r>
              <a:rPr lang="zh-CN" altLang="en-US" sz="2000" dirty="0">
                <a:latin typeface="+mn-ea"/>
              </a:rPr>
              <a:t>，并被压入到栈中，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A</a:t>
            </a:r>
            <a:r>
              <a:rPr lang="zh-CN" altLang="en-US" sz="2000" dirty="0">
                <a:latin typeface="+mn-ea"/>
              </a:rPr>
              <a:t>方法又调用了 </a:t>
            </a:r>
            <a:r>
              <a:rPr lang="en-US" altLang="zh-CN" sz="2000" dirty="0">
                <a:latin typeface="+mn-ea"/>
              </a:rPr>
              <a:t>B</a:t>
            </a:r>
            <a:r>
              <a:rPr lang="zh-CN" altLang="en-US" sz="2000" dirty="0">
                <a:latin typeface="+mn-ea"/>
              </a:rPr>
              <a:t>方法，于是产生栈帧 </a:t>
            </a:r>
            <a:r>
              <a:rPr lang="en-US" altLang="zh-CN" sz="2000" dirty="0">
                <a:latin typeface="+mn-ea"/>
              </a:rPr>
              <a:t>F2 </a:t>
            </a:r>
            <a:r>
              <a:rPr lang="zh-CN" altLang="en-US" sz="2000" dirty="0">
                <a:latin typeface="+mn-ea"/>
              </a:rPr>
              <a:t>也被压入栈，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B</a:t>
            </a:r>
            <a:r>
              <a:rPr lang="zh-CN" altLang="en-US" sz="2000" dirty="0">
                <a:latin typeface="+mn-ea"/>
              </a:rPr>
              <a:t>方法又调用了 </a:t>
            </a:r>
            <a:r>
              <a:rPr lang="en-US" altLang="zh-CN" sz="2000" dirty="0">
                <a:latin typeface="+mn-ea"/>
              </a:rPr>
              <a:t>C</a:t>
            </a:r>
            <a:r>
              <a:rPr lang="zh-CN" altLang="en-US" sz="2000" dirty="0">
                <a:latin typeface="+mn-ea"/>
              </a:rPr>
              <a:t>方法，于是产生栈帧 </a:t>
            </a:r>
            <a:r>
              <a:rPr lang="en-US" altLang="zh-CN" sz="2000" dirty="0">
                <a:latin typeface="+mn-ea"/>
              </a:rPr>
              <a:t>F3 </a:t>
            </a:r>
            <a:r>
              <a:rPr lang="zh-CN" altLang="en-US" sz="2000" dirty="0">
                <a:latin typeface="+mn-ea"/>
              </a:rPr>
              <a:t>也被压入栈，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……</a:t>
            </a:r>
          </a:p>
          <a:p>
            <a:r>
              <a:rPr lang="zh-CN" altLang="en-US" sz="2000" dirty="0">
                <a:latin typeface="+mn-ea"/>
              </a:rPr>
              <a:t>执行完毕后，先弹出</a:t>
            </a:r>
            <a:r>
              <a:rPr lang="en-US" altLang="zh-CN" sz="2000" dirty="0">
                <a:latin typeface="+mn-ea"/>
              </a:rPr>
              <a:t>F3</a:t>
            </a:r>
            <a:r>
              <a:rPr lang="zh-CN" altLang="en-US" sz="2000" dirty="0">
                <a:latin typeface="+mn-ea"/>
              </a:rPr>
              <a:t>栈帧，再弹出</a:t>
            </a:r>
            <a:r>
              <a:rPr lang="en-US" altLang="zh-CN" sz="2000" dirty="0">
                <a:latin typeface="+mn-ea"/>
              </a:rPr>
              <a:t>F2</a:t>
            </a:r>
            <a:r>
              <a:rPr lang="zh-CN" altLang="en-US" sz="2000" dirty="0">
                <a:latin typeface="+mn-ea"/>
              </a:rPr>
              <a:t>栈帧，再弹出</a:t>
            </a:r>
            <a:r>
              <a:rPr lang="en-US" altLang="zh-CN" sz="2000" dirty="0">
                <a:latin typeface="+mn-ea"/>
              </a:rPr>
              <a:t>F1</a:t>
            </a:r>
            <a:r>
              <a:rPr lang="zh-CN" altLang="en-US" sz="2000" dirty="0">
                <a:latin typeface="+mn-ea"/>
              </a:rPr>
              <a:t>栈帧</a:t>
            </a:r>
            <a:r>
              <a:rPr lang="en-US" altLang="zh-CN" sz="2000" dirty="0">
                <a:latin typeface="+mn-ea"/>
              </a:rPr>
              <a:t>……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遵循“先进后出”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“后进先出”原则。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13001</TotalTime>
  <Words>747</Words>
  <Application>Microsoft Office PowerPoint</Application>
  <PresentationFormat>全屏显示(4:3)</PresentationFormat>
  <Paragraphs>131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宋体</vt:lpstr>
      <vt:lpstr>微软雅黑</vt:lpstr>
      <vt:lpstr>Arial</vt:lpstr>
      <vt:lpstr>Calibri</vt:lpstr>
      <vt:lpstr>Wingdings</vt:lpstr>
      <vt:lpstr>Office 主题</vt:lpstr>
      <vt:lpstr>JVM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admin</cp:lastModifiedBy>
  <cp:revision>1512</cp:revision>
  <dcterms:created xsi:type="dcterms:W3CDTF">2013-03-04T07:19:04Z</dcterms:created>
  <dcterms:modified xsi:type="dcterms:W3CDTF">2017-07-31T14:28:00Z</dcterms:modified>
</cp:coreProperties>
</file>