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sldIdLst>
    <p:sldId id="256" r:id="rId6"/>
    <p:sldId id="257" r:id="rId7"/>
    <p:sldId id="284" r:id="rId8"/>
    <p:sldId id="259" r:id="rId9"/>
    <p:sldId id="261" r:id="rId10"/>
    <p:sldId id="283" r:id="rId11"/>
    <p:sldId id="285" r:id="rId12"/>
    <p:sldId id="288" r:id="rId13"/>
    <p:sldId id="312" r:id="rId14"/>
    <p:sldId id="289" r:id="rId15"/>
    <p:sldId id="287" r:id="rId16"/>
    <p:sldId id="326" r:id="rId17"/>
    <p:sldId id="286" r:id="rId18"/>
    <p:sldId id="310" r:id="rId19"/>
    <p:sldId id="327" r:id="rId20"/>
    <p:sldId id="315" r:id="rId21"/>
    <p:sldId id="309" r:id="rId22"/>
    <p:sldId id="308" r:id="rId23"/>
    <p:sldId id="316" r:id="rId24"/>
    <p:sldId id="311" r:id="rId25"/>
    <p:sldId id="313" r:id="rId26"/>
    <p:sldId id="260" r:id="rId27"/>
    <p:sldId id="273" r:id="rId28"/>
    <p:sldId id="314" r:id="rId29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259"/>
    <p:restoredTop sz="94660"/>
  </p:normalViewPr>
  <p:slideViewPr>
    <p:cSldViewPr showGuides="1">
      <p:cViewPr varScale="1">
        <p:scale>
          <a:sx n="81" d="100"/>
          <a:sy n="81" d="100"/>
        </p:scale>
        <p:origin x="160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5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1.png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5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20.pn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21.png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22.png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23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24.png"/><Relationship Id="rId2" Type="http://schemas.openxmlformats.org/officeDocument/2006/relationships/tags" Target="../tags/tag2.xml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7" name="Picture 2" descr="G:\科大\宣传部\PPT\PPT-2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8" name="Rectangle 4"/>
          <p:cNvSpPr>
            <a:spLocks noGrp="1"/>
          </p:cNvSpPr>
          <p:nvPr>
            <p:ph type="ctrTitle"/>
          </p:nvPr>
        </p:nvSpPr>
        <p:spPr>
          <a:xfrm>
            <a:off x="684213" y="1628775"/>
            <a:ext cx="7772400" cy="1470025"/>
          </a:xfrm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zh-CN" altLang="en-US" sz="6000" dirty="0"/>
              <a:t>基于情感词典的豆瓣电影评论数据分析</a:t>
            </a:r>
            <a:endParaRPr lang="zh-CN" altLang="en-US" sz="6000" dirty="0"/>
          </a:p>
        </p:txBody>
      </p:sp>
      <p:sp>
        <p:nvSpPr>
          <p:cNvPr id="2053" name="Rectangle 5"/>
          <p:cNvSpPr>
            <a:spLocks noGrp="1"/>
          </p:cNvSpPr>
          <p:nvPr>
            <p:ph type="subTitle" idx="1"/>
          </p:nvPr>
        </p:nvSpPr>
        <p:spPr>
          <a:xfrm>
            <a:off x="1403350" y="4437063"/>
            <a:ext cx="6400800" cy="9858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成员：陶淳 许天逸 夏振华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指导老师：袁宇丹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313" name="Picture 2" descr="G:\科大\宣传部\PPT\PPT-2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4" name="Rectangle 5"/>
          <p:cNvSpPr>
            <a:spLocks noGrp="1"/>
          </p:cNvSpPr>
          <p:nvPr>
            <p:ph type="title"/>
          </p:nvPr>
        </p:nvSpPr>
        <p:spPr>
          <a:xfrm>
            <a:off x="900113" y="620713"/>
            <a:ext cx="3889375" cy="706437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800" dirty="0"/>
              <a:t>演示视频</a:t>
            </a:r>
            <a:br>
              <a:rPr lang="zh-CN" altLang="en-US" sz="2800" dirty="0"/>
            </a:br>
            <a:endParaRPr lang="zh-CN" altLang="en-US" sz="2800" dirty="0"/>
          </a:p>
        </p:txBody>
      </p:sp>
      <p:pic>
        <p:nvPicPr>
          <p:cNvPr id="3" name="爬虫">
            <a:hlinkClick r:id="" action="ppaction://media"/>
          </p:cNvPr>
          <p:cNvPicPr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71550" y="1125538"/>
            <a:ext cx="7132638" cy="43100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337" name="Picture 2" descr="G:\科大\宣传部\PPT\PPT-2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8" name="Rectangle 5"/>
          <p:cNvSpPr>
            <a:spLocks noGrp="1"/>
          </p:cNvSpPr>
          <p:nvPr>
            <p:ph type="title"/>
          </p:nvPr>
        </p:nvSpPr>
        <p:spPr>
          <a:xfrm>
            <a:off x="898843" y="620078"/>
            <a:ext cx="3889375" cy="706437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000" dirty="0"/>
              <a:t>详细设计</a:t>
            </a:r>
            <a:br>
              <a:rPr lang="zh-CN" altLang="en-US" sz="4000" dirty="0"/>
            </a:br>
            <a:r>
              <a:rPr lang="zh-CN" altLang="en-US" sz="2800" dirty="0"/>
              <a:t>情感分析</a:t>
            </a:r>
            <a:br>
              <a:rPr lang="zh-CN" altLang="en-US" sz="2800" dirty="0"/>
            </a:br>
            <a:endParaRPr lang="zh-CN" altLang="en-US" sz="2800" dirty="0"/>
          </a:p>
        </p:txBody>
      </p:sp>
      <p:pic>
        <p:nvPicPr>
          <p:cNvPr id="2" name="图片 1" descr="微信截图_202107231050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785" y="1326515"/>
            <a:ext cx="4766945" cy="54413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337" name="Picture 2" descr="G:\科大\宣传部\PPT\PPT-2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8" name="Rectangle 5"/>
          <p:cNvSpPr>
            <a:spLocks noGrp="1"/>
          </p:cNvSpPr>
          <p:nvPr>
            <p:ph type="title"/>
          </p:nvPr>
        </p:nvSpPr>
        <p:spPr>
          <a:xfrm>
            <a:off x="900113" y="836613"/>
            <a:ext cx="3889375" cy="706437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000" dirty="0"/>
              <a:t>详细设计</a:t>
            </a:r>
            <a:br>
              <a:rPr lang="zh-CN" altLang="en-US" sz="4000" dirty="0"/>
            </a:br>
            <a:r>
              <a:rPr lang="zh-CN" altLang="en-US" sz="2800" dirty="0"/>
              <a:t>单条评论情感分析</a:t>
            </a:r>
            <a:br>
              <a:rPr lang="zh-CN" altLang="en-US" sz="2800" dirty="0"/>
            </a:br>
            <a:endParaRPr lang="zh-CN" altLang="en-US" sz="2800" dirty="0"/>
          </a:p>
        </p:txBody>
      </p:sp>
      <p:pic>
        <p:nvPicPr>
          <p:cNvPr id="2" name="图片 1" descr="微信截图_202107231129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484630"/>
            <a:ext cx="7466330" cy="52895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361" name="Picture 2" descr="G:\科大\宣传部\PPT\PPT-2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2" name="Rectangle 5"/>
          <p:cNvSpPr>
            <a:spLocks noGrp="1"/>
          </p:cNvSpPr>
          <p:nvPr>
            <p:ph type="title"/>
          </p:nvPr>
        </p:nvSpPr>
        <p:spPr>
          <a:xfrm>
            <a:off x="900113" y="836613"/>
            <a:ext cx="3889375" cy="706437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000" dirty="0"/>
              <a:t>详细设计</a:t>
            </a:r>
            <a:br>
              <a:rPr lang="zh-CN" altLang="en-US" sz="4000" dirty="0"/>
            </a:br>
            <a:r>
              <a:rPr lang="en-US" altLang="zh-CN" sz="2800" dirty="0"/>
              <a:t>BosonNLP</a:t>
            </a:r>
            <a:r>
              <a:rPr lang="zh-CN" altLang="en-US" sz="2800" dirty="0"/>
              <a:t>情感词典</a:t>
            </a:r>
            <a:br>
              <a:rPr lang="zh-CN" altLang="en-US" sz="2800" dirty="0"/>
            </a:br>
            <a:endParaRPr lang="zh-CN" altLang="en-US" sz="2800" dirty="0"/>
          </a:p>
        </p:txBody>
      </p:sp>
      <p:pic>
        <p:nvPicPr>
          <p:cNvPr id="15363" name="图片 1" descr="BosonNLP词典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363" y="2205038"/>
            <a:ext cx="2641600" cy="4048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4" name="文本框 2"/>
          <p:cNvSpPr txBox="1"/>
          <p:nvPr/>
        </p:nvSpPr>
        <p:spPr>
          <a:xfrm>
            <a:off x="5435600" y="1628775"/>
            <a:ext cx="152082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000">
                <a:latin typeface="Arial" panose="020B0604020202090204" pitchFamily="34" charset="0"/>
                <a:ea typeface="宋体" panose="02010600030101010101" pitchFamily="2" charset="-122"/>
              </a:rPr>
              <a:t>负面情感词</a:t>
            </a:r>
            <a:endParaRPr lang="zh-CN" altLang="en-US" sz="2000"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15365" name="文本框 3"/>
          <p:cNvSpPr txBox="1"/>
          <p:nvPr/>
        </p:nvSpPr>
        <p:spPr>
          <a:xfrm>
            <a:off x="1619250" y="1628775"/>
            <a:ext cx="15144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000">
                <a:latin typeface="Arial" panose="020B0604020202090204" pitchFamily="34" charset="0"/>
                <a:ea typeface="宋体" panose="02010600030101010101" pitchFamily="2" charset="-122"/>
              </a:rPr>
              <a:t>正面情感词</a:t>
            </a:r>
            <a:endParaRPr lang="zh-CN" altLang="en-US" sz="2000"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pic>
        <p:nvPicPr>
          <p:cNvPr id="15366" name="图片 4" descr="QQ图片202106302243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913" y="2205038"/>
            <a:ext cx="2311400" cy="41036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385" name="Picture 2" descr="G:\科大\宣传部\PPT\PPT-2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6" name="Rectangle 5"/>
          <p:cNvSpPr>
            <a:spLocks noGrp="1"/>
          </p:cNvSpPr>
          <p:nvPr>
            <p:ph type="title"/>
          </p:nvPr>
        </p:nvSpPr>
        <p:spPr>
          <a:xfrm>
            <a:off x="900113" y="836613"/>
            <a:ext cx="4675187" cy="661987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000" dirty="0"/>
              <a:t>详细设计</a:t>
            </a:r>
            <a:br>
              <a:rPr lang="zh-CN" altLang="en-US" sz="4000" dirty="0"/>
            </a:br>
            <a:br>
              <a:rPr lang="zh-CN" altLang="en-US" sz="2000" dirty="0"/>
            </a:br>
            <a:endParaRPr lang="zh-CN" altLang="en-US" sz="2000" dirty="0"/>
          </a:p>
        </p:txBody>
      </p:sp>
      <p:pic>
        <p:nvPicPr>
          <p:cNvPr id="16387" name="图片 1" descr="否定词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595" y="1976120"/>
            <a:ext cx="1943100" cy="4548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88" name="图片 2" descr="程度副词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190" y="1988820"/>
            <a:ext cx="2237105" cy="45358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547495" y="1340485"/>
            <a:ext cx="1717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否定词词典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5174615" y="1340485"/>
            <a:ext cx="2040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程度副词词典</a:t>
            </a:r>
            <a:endParaRPr lang="zh-CN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385" name="Picture 2" descr="G:\科大\宣传部\PPT\PPT-2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6" name="Rectangle 5"/>
          <p:cNvSpPr>
            <a:spLocks noGrp="1"/>
          </p:cNvSpPr>
          <p:nvPr>
            <p:ph type="title"/>
          </p:nvPr>
        </p:nvSpPr>
        <p:spPr>
          <a:xfrm>
            <a:off x="898843" y="620078"/>
            <a:ext cx="4675187" cy="661987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000" dirty="0"/>
              <a:t>详细设计</a:t>
            </a:r>
            <a:br>
              <a:rPr lang="zh-CN" altLang="en-US" sz="2000" dirty="0"/>
            </a:br>
            <a:endParaRPr lang="zh-CN" altLang="en-US" sz="2000" dirty="0"/>
          </a:p>
        </p:txBody>
      </p:sp>
      <p:pic>
        <p:nvPicPr>
          <p:cNvPr id="16389" name="图片 3" descr="停用词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400" y="1765935"/>
            <a:ext cx="2617470" cy="45548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0" name="图片 4" descr="QQ图片202106302228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5" y="1765935"/>
            <a:ext cx="2420620" cy="44748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586865" y="1183640"/>
            <a:ext cx="2049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原停用词词典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5232400" y="1196340"/>
            <a:ext cx="2736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添加的停用词词典</a:t>
            </a:r>
            <a:endParaRPr lang="zh-CN" alt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409" name="Picture 2" descr="G:\科大\宣传部\PPT\PPT-2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0" name="Rectangle 5"/>
          <p:cNvSpPr>
            <a:spLocks noGrp="1"/>
          </p:cNvSpPr>
          <p:nvPr>
            <p:ph type="title"/>
          </p:nvPr>
        </p:nvSpPr>
        <p:spPr>
          <a:xfrm>
            <a:off x="899478" y="764223"/>
            <a:ext cx="4675187" cy="661987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000" dirty="0"/>
              <a:t>详细设计</a:t>
            </a:r>
            <a:br>
              <a:rPr lang="zh-CN" altLang="en-US" sz="4000" dirty="0"/>
            </a:br>
            <a:endParaRPr lang="zh-CN" altLang="en-US" sz="2000" dirty="0"/>
          </a:p>
        </p:txBody>
      </p:sp>
      <p:pic>
        <p:nvPicPr>
          <p:cNvPr id="2" name="图片 1" descr="QQ图片202107231151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0" y="2348865"/>
            <a:ext cx="8071485" cy="20129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91640" y="1412240"/>
            <a:ext cx="3726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JIEBA</a:t>
            </a:r>
            <a:r>
              <a:rPr lang="zh-CN" altLang="en-US" sz="2400"/>
              <a:t>分词效果示例</a:t>
            </a:r>
            <a:endParaRPr lang="zh-CN" alt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433" name="Picture 2" descr="G:\科大\宣传部\PPT\PPT-2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4" name="Rectangle 5"/>
          <p:cNvSpPr>
            <a:spLocks noGrp="1"/>
          </p:cNvSpPr>
          <p:nvPr>
            <p:ph type="title"/>
          </p:nvPr>
        </p:nvSpPr>
        <p:spPr>
          <a:xfrm>
            <a:off x="899478" y="620078"/>
            <a:ext cx="3889375" cy="706437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000" dirty="0"/>
              <a:t>详细设计</a:t>
            </a:r>
            <a:br>
              <a:rPr lang="zh-CN" altLang="en-US" sz="2800" dirty="0"/>
            </a:br>
            <a:endParaRPr lang="zh-CN" altLang="en-US" sz="2800" dirty="0"/>
          </a:p>
        </p:txBody>
      </p:sp>
      <p:pic>
        <p:nvPicPr>
          <p:cNvPr id="3" name="图片 2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40" y="1988820"/>
            <a:ext cx="5038090" cy="33254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91640" y="1326515"/>
            <a:ext cx="3545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去停用词后词云图示例</a:t>
            </a:r>
            <a:endParaRPr lang="zh-CN" altLang="en-US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457" name="Picture 2" descr="G:\科大\宣传部\PPT\PPT-2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58" name="Rectangle 5"/>
          <p:cNvSpPr>
            <a:spLocks noGrp="1"/>
          </p:cNvSpPr>
          <p:nvPr>
            <p:ph type="title"/>
          </p:nvPr>
        </p:nvSpPr>
        <p:spPr>
          <a:xfrm>
            <a:off x="900113" y="836613"/>
            <a:ext cx="3889375" cy="706437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000" dirty="0"/>
              <a:t>详细设计</a:t>
            </a:r>
            <a:br>
              <a:rPr lang="zh-CN" altLang="en-US" sz="4000" dirty="0"/>
            </a:br>
            <a:r>
              <a:rPr lang="zh-CN" altLang="en-US" sz="2800" dirty="0"/>
              <a:t>可视化分析</a:t>
            </a:r>
            <a:br>
              <a:rPr lang="zh-CN" altLang="en-US" sz="2800" dirty="0"/>
            </a:br>
            <a:endParaRPr lang="zh-CN" altLang="en-US" sz="2800" dirty="0"/>
          </a:p>
        </p:txBody>
      </p:sp>
      <p:pic>
        <p:nvPicPr>
          <p:cNvPr id="19459" name="图片 1" descr="金刚大战哥斯拉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773238"/>
            <a:ext cx="5853113" cy="43894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481" name="Picture 2" descr="G:\科大\宣传部\PPT\PPT-2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2" name="Rectangle 5"/>
          <p:cNvSpPr>
            <a:spLocks noGrp="1"/>
          </p:cNvSpPr>
          <p:nvPr>
            <p:ph type="title"/>
          </p:nvPr>
        </p:nvSpPr>
        <p:spPr>
          <a:xfrm>
            <a:off x="900113" y="836613"/>
            <a:ext cx="3889375" cy="706437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000" dirty="0"/>
              <a:t>详细设计</a:t>
            </a:r>
            <a:br>
              <a:rPr lang="zh-CN" altLang="en-US" sz="4000" dirty="0"/>
            </a:br>
            <a:r>
              <a:rPr lang="zh-CN" altLang="en-US" sz="2800" dirty="0"/>
              <a:t>可视化分析</a:t>
            </a:r>
            <a:br>
              <a:rPr lang="zh-CN" altLang="en-US" sz="2800" dirty="0"/>
            </a:br>
            <a:endParaRPr lang="zh-CN" altLang="en-US" sz="2800" dirty="0"/>
          </a:p>
        </p:txBody>
      </p:sp>
      <p:pic>
        <p:nvPicPr>
          <p:cNvPr id="20483" name="图片 2" descr="叶问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3" y="1628775"/>
            <a:ext cx="5851525" cy="43894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1" name="Picture 2" descr="G:\科大\宣传部\PPT\PPT-2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2" name="Rectangle 5"/>
          <p:cNvSpPr>
            <a:spLocks noGrp="1"/>
          </p:cNvSpPr>
          <p:nvPr>
            <p:ph type="title"/>
          </p:nvPr>
        </p:nvSpPr>
        <p:spPr>
          <a:xfrm>
            <a:off x="755650" y="698500"/>
            <a:ext cx="3889375" cy="706438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000" dirty="0"/>
              <a:t>主要内容</a:t>
            </a:r>
            <a:endParaRPr lang="zh-CN" altLang="en-US" sz="4000" dirty="0"/>
          </a:p>
        </p:txBody>
      </p:sp>
      <p:sp>
        <p:nvSpPr>
          <p:cNvPr id="3075" name="Rectangle 6"/>
          <p:cNvSpPr>
            <a:spLocks noGrp="1"/>
          </p:cNvSpPr>
          <p:nvPr>
            <p:ph idx="1"/>
          </p:nvPr>
        </p:nvSpPr>
        <p:spPr>
          <a:xfrm>
            <a:off x="457200" y="1600200"/>
            <a:ext cx="8218488" cy="4205288"/>
          </a:xfrm>
        </p:spPr>
        <p:txBody>
          <a:bodyPr vert="horz" wrap="square" lIns="91440" tIns="45720" rIns="91440" bIns="45720" anchor="t" anchorCtr="0"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kumimoji="0" lang="zh-CN" altLang="en-US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课题背景</a:t>
            </a:r>
            <a:endParaRPr kumimoji="0" lang="zh-CN" altLang="en-US" sz="32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kumimoji="0" lang="zh-CN" altLang="en-US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需求分析</a:t>
            </a:r>
            <a:endParaRPr kumimoji="0" lang="zh-CN" altLang="en-US" sz="32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kumimoji="0" lang="zh-CN" altLang="en-US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概要设计</a:t>
            </a:r>
            <a:endParaRPr kumimoji="0" lang="zh-CN" altLang="en-US" sz="32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kumimoji="0" lang="zh-CN" altLang="en-US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详细设计</a:t>
            </a:r>
            <a:endParaRPr kumimoji="0" lang="zh-CN" altLang="en-US" sz="32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kumimoji="0" lang="zh-CN" altLang="en-US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人员分工</a:t>
            </a:r>
            <a:endParaRPr kumimoji="0" lang="zh-CN" altLang="en-US" sz="32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kumimoji="0" lang="zh-CN" altLang="en-US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进度安排</a:t>
            </a:r>
            <a:endParaRPr kumimoji="0" lang="zh-CN" altLang="en-US" sz="32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endParaRPr kumimoji="0" lang="zh-CN" altLang="en-US" sz="16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endParaRPr kumimoji="0" lang="zh-CN" altLang="en-US" sz="32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1505" name="Picture 2" descr="G:\科大\宣传部\PPT\PPT-2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6" name="Rectangle 5"/>
          <p:cNvSpPr>
            <a:spLocks noGrp="1"/>
          </p:cNvSpPr>
          <p:nvPr>
            <p:ph type="title"/>
          </p:nvPr>
        </p:nvSpPr>
        <p:spPr>
          <a:xfrm>
            <a:off x="900113" y="836613"/>
            <a:ext cx="3889375" cy="706437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800" dirty="0"/>
              <a:t>演示视频</a:t>
            </a:r>
            <a:br>
              <a:rPr lang="zh-CN" altLang="en-US" sz="2800" dirty="0"/>
            </a:br>
            <a:endParaRPr lang="zh-CN" altLang="en-US" sz="2800" dirty="0"/>
          </a:p>
        </p:txBody>
      </p:sp>
      <p:pic>
        <p:nvPicPr>
          <p:cNvPr id="2" name="分词情感分析可视化演示">
            <a:hlinkClick r:id="" action="ppaction://media"/>
          </p:cNvPr>
          <p:cNvPicPr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31838" y="1341438"/>
            <a:ext cx="7680325" cy="42148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529" name="Picture 2" descr="G:\科大\宣传部\PPT\PPT-2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0" name="Rectangle 5"/>
          <p:cNvSpPr>
            <a:spLocks noGrp="1"/>
          </p:cNvSpPr>
          <p:nvPr>
            <p:ph type="title"/>
          </p:nvPr>
        </p:nvSpPr>
        <p:spPr>
          <a:xfrm>
            <a:off x="1116013" y="765175"/>
            <a:ext cx="3889375" cy="706438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000" dirty="0"/>
              <a:t>开发工具</a:t>
            </a:r>
            <a:endParaRPr lang="zh-CN" altLang="en-US" sz="4000" dirty="0"/>
          </a:p>
        </p:txBody>
      </p:sp>
      <p:sp>
        <p:nvSpPr>
          <p:cNvPr id="22531" name="Rectangle 6"/>
          <p:cNvSpPr>
            <a:spLocks noGrp="1"/>
          </p:cNvSpPr>
          <p:nvPr>
            <p:ph idx="1"/>
          </p:nvPr>
        </p:nvSpPr>
        <p:spPr>
          <a:xfrm>
            <a:off x="457200" y="1600200"/>
            <a:ext cx="8218488" cy="4205288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400" dirty="0"/>
              <a:t>操作系统：</a:t>
            </a:r>
            <a:r>
              <a:rPr lang="en-US" altLang="zh-CN" sz="2400" dirty="0"/>
              <a:t>Windows 10</a:t>
            </a:r>
            <a:r>
              <a:rPr lang="zh-CN" altLang="en-US" sz="2400" dirty="0"/>
              <a:t>、</a:t>
            </a:r>
            <a:r>
              <a:rPr lang="en-US" altLang="zh-CN" sz="2400" dirty="0"/>
              <a:t>MacOS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编程语言：</a:t>
            </a:r>
            <a:r>
              <a:rPr lang="en-US" altLang="zh-CN" sz="2400" dirty="0"/>
              <a:t>Python 3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核心</a:t>
            </a:r>
            <a:r>
              <a:rPr lang="en-US" altLang="zh-CN" sz="2400" dirty="0"/>
              <a:t>Python</a:t>
            </a:r>
            <a:r>
              <a:rPr lang="zh-CN" altLang="en-US" sz="2400" dirty="0"/>
              <a:t>包：</a:t>
            </a:r>
            <a:endParaRPr lang="zh-CN" altLang="en-US" sz="2400" dirty="0"/>
          </a:p>
          <a:p>
            <a:pPr lvl="1" eaLnBrk="1" hangingPunct="1"/>
            <a:r>
              <a:rPr lang="en-US" altLang="zh-CN" sz="2400" dirty="0"/>
              <a:t>selenium</a:t>
            </a:r>
            <a:r>
              <a:rPr lang="zh-CN" altLang="en-US" sz="2400" dirty="0"/>
              <a:t>（爬虫）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jieba</a:t>
            </a:r>
            <a:r>
              <a:rPr lang="zh-CN" altLang="en-US" sz="2400" dirty="0"/>
              <a:t>（分词）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matplotlib</a:t>
            </a:r>
            <a:r>
              <a:rPr lang="zh-CN" altLang="en-US" sz="2400" dirty="0"/>
              <a:t>（可视化）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BosonNLP</a:t>
            </a:r>
            <a:r>
              <a:rPr lang="zh-CN" altLang="en-US" sz="2400" dirty="0"/>
              <a:t>情感词典</a:t>
            </a:r>
            <a:endParaRPr lang="zh-CN" altLang="en-US" sz="2400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3553" name="Picture 2" descr="G:\科大\宣传部\PPT\PPT-2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4" name="Rectangle 5"/>
          <p:cNvSpPr>
            <a:spLocks noGrp="1"/>
          </p:cNvSpPr>
          <p:nvPr>
            <p:ph type="title"/>
          </p:nvPr>
        </p:nvSpPr>
        <p:spPr>
          <a:xfrm>
            <a:off x="900113" y="765175"/>
            <a:ext cx="3889375" cy="706438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000" dirty="0"/>
              <a:t>人员分工</a:t>
            </a:r>
            <a:endParaRPr lang="zh-CN" altLang="en-US" sz="4000" dirty="0"/>
          </a:p>
        </p:txBody>
      </p:sp>
      <p:sp>
        <p:nvSpPr>
          <p:cNvPr id="15366" name="Rectangle 6"/>
          <p:cNvSpPr>
            <a:spLocks noGrp="1"/>
          </p:cNvSpPr>
          <p:nvPr>
            <p:ph idx="1"/>
          </p:nvPr>
        </p:nvSpPr>
        <p:spPr>
          <a:xfrm>
            <a:off x="457200" y="1600200"/>
            <a:ext cx="8218488" cy="42052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许天逸（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30%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学习爬虫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Selenium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的相关知识，并用爬虫对相关电影进行评论爬取</a:t>
            </a:r>
            <a:endParaRPr kumimoji="0" lang="zh-CN" altLang="en-US" sz="17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陶淳（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30%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学习分词工具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JieBa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的使用，并对爬取的数据进行分词处理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夏振华（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30%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了解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BosonNLP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的相关知识，基于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BosonNLP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进行相关情感处理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合作（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10%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了解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matplotlib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相关知识，并对数据进行可视化处理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整合相关数据，编写相应文稿和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PPT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4577" name="Picture 2" descr="G:\科大\宣传部\PPT\PPT-2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78" name="Rectangle 5"/>
          <p:cNvSpPr>
            <a:spLocks noGrp="1"/>
          </p:cNvSpPr>
          <p:nvPr>
            <p:ph type="title"/>
          </p:nvPr>
        </p:nvSpPr>
        <p:spPr>
          <a:xfrm>
            <a:off x="900113" y="1052513"/>
            <a:ext cx="3889375" cy="706437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000" dirty="0"/>
              <a:t>进度安排</a:t>
            </a:r>
            <a:br>
              <a:rPr lang="zh-CN" altLang="en-US" sz="4000" dirty="0"/>
            </a:br>
            <a:endParaRPr lang="zh-CN" altLang="en-US" sz="4000" dirty="0"/>
          </a:p>
        </p:txBody>
      </p:sp>
      <p:sp>
        <p:nvSpPr>
          <p:cNvPr id="15366" name="Rectangle 6"/>
          <p:cNvSpPr>
            <a:spLocks noGrp="1"/>
          </p:cNvSpPr>
          <p:nvPr>
            <p:ph idx="1"/>
          </p:nvPr>
        </p:nvSpPr>
        <p:spPr>
          <a:xfrm>
            <a:off x="679450" y="1600200"/>
            <a:ext cx="8218488" cy="42052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~12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–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技术调研，了解相关工具的使用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–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编写开题报告，进行开题答辩，提交需求分析文档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~2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爬虫脚本编写，分词处理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截取一到两部电影进行情感分析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~4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17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完成大批量电影影评数据分析（单部电影影评得分汇总，同类型电影得分比较，不同时期电影评分比较，电影情感评分与豆瓣原始评分比较）并可视化</a:t>
            </a:r>
            <a:endParaRPr kumimoji="0" lang="zh-CN" altLang="en-US" sz="17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~6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撰写并提交结题报告，进行答辩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5601" name="Picture 2" descr="G:\科大\宣传部\PPT\PPT-2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2" name="Rectangle 5"/>
          <p:cNvSpPr>
            <a:spLocks noGrp="1"/>
          </p:cNvSpPr>
          <p:nvPr>
            <p:ph type="title"/>
          </p:nvPr>
        </p:nvSpPr>
        <p:spPr>
          <a:xfrm>
            <a:off x="900113" y="3068638"/>
            <a:ext cx="3889375" cy="706437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6000" dirty="0"/>
              <a:t>谢谢！</a:t>
            </a:r>
            <a:br>
              <a:rPr lang="zh-CN" altLang="en-US" sz="6000" dirty="0"/>
            </a:br>
            <a:endParaRPr lang="zh-CN" altLang="en-US"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5" name="Picture 2" descr="G:\科大\宣传部\PPT\PPT-2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Rectangle 5"/>
          <p:cNvSpPr>
            <a:spLocks noGrp="1"/>
          </p:cNvSpPr>
          <p:nvPr>
            <p:ph type="title"/>
          </p:nvPr>
        </p:nvSpPr>
        <p:spPr>
          <a:xfrm>
            <a:off x="755650" y="698500"/>
            <a:ext cx="3889375" cy="706438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000" dirty="0"/>
              <a:t>课题背景</a:t>
            </a:r>
            <a:endParaRPr lang="zh-CN" altLang="en-US" sz="4000" dirty="0"/>
          </a:p>
        </p:txBody>
      </p:sp>
      <p:sp>
        <p:nvSpPr>
          <p:cNvPr id="6147" name="Rectangle 6"/>
          <p:cNvSpPr>
            <a:spLocks noGrp="1"/>
          </p:cNvSpPr>
          <p:nvPr>
            <p:ph idx="1"/>
          </p:nvPr>
        </p:nvSpPr>
        <p:spPr>
          <a:xfrm>
            <a:off x="457200" y="1600200"/>
            <a:ext cx="8218488" cy="4205288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1600" dirty="0"/>
              <a:t>随着网络技术的不断发展，微博、论坛等众多网站为用户提供了更加广阔的平台来交流信息、表达意见。这些网站的用户评论信息往往</a:t>
            </a:r>
            <a:r>
              <a:rPr lang="zh-CN" altLang="en-US" sz="1600" dirty="0">
                <a:sym typeface="宋体" panose="02010600030101010101" pitchFamily="2" charset="-122"/>
              </a:rPr>
              <a:t>蕴含着巨大的商业价值，</a:t>
            </a:r>
            <a:r>
              <a:rPr lang="zh-CN" altLang="en-US" sz="1600" dirty="0"/>
              <a:t>不仅反应了用户的情感态度，更反应了社会集体的情感状态。用户评论信息的挖掘可以让其他用户更加了解产品，同时也可以让商家更好地识别用户的产品需求和喜好，提高市场竞争力。</a:t>
            </a:r>
            <a:endParaRPr lang="zh-CN" altLang="en-US" sz="1600" dirty="0"/>
          </a:p>
          <a:p>
            <a:pPr eaLnBrk="1" hangingPunct="1"/>
            <a:r>
              <a:rPr lang="zh-CN" altLang="en-US" sz="1600" dirty="0"/>
              <a:t>其中，豆瓣网作为中国最大最权威的电影评论网站之一，它对电影的评价在人们</a:t>
            </a:r>
            <a:r>
              <a:rPr lang="zh-CN" altLang="en-US" sz="1600" dirty="0">
                <a:sym typeface="宋体" panose="02010600030101010101" pitchFamily="2" charset="-122"/>
              </a:rPr>
              <a:t>选择和认知</a:t>
            </a:r>
            <a:r>
              <a:rPr lang="zh-CN" altLang="en-US" sz="1600" dirty="0"/>
              <a:t>电影的过程中扮演着非常重要的作用。豆瓣评分直接反应了豆瓣网对电影的评价，但豆瓣评分往往只关注了用户对电影的评分信息，而忽视了用户的评论信息，使得人们看到的最终评分未必能反应这部电影的真实情况。</a:t>
            </a:r>
            <a:endParaRPr lang="zh-CN" altLang="en-US" sz="1600" dirty="0"/>
          </a:p>
          <a:p>
            <a:pPr eaLnBrk="1" hangingPunct="1"/>
            <a:r>
              <a:rPr lang="zh-CN" altLang="en-US" sz="1600" dirty="0">
                <a:sym typeface="宋体" panose="02010600030101010101" pitchFamily="2" charset="-122"/>
              </a:rPr>
              <a:t>为了帮助浏览者有效的解读影评文本，了解影评中的情感因素，我们对影评文本进行情感分析并计算得到电影评论的情感得分，通过对电影评论情感得分与豆瓣原生用户评分进行综合对比与分析，使用户更好地了解电影的整体评价。</a:t>
            </a:r>
            <a:endParaRPr lang="zh-CN" altLang="en-US" sz="1600" dirty="0">
              <a:sym typeface="宋体" panose="02010600030101010101" pitchFamily="2" charset="-122"/>
            </a:endParaRP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Picture 2" descr="G:\科大\宣传部\PPT\PPT-2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0" name="Rectangle 5"/>
          <p:cNvSpPr>
            <a:spLocks noGrp="1"/>
          </p:cNvSpPr>
          <p:nvPr>
            <p:ph type="title"/>
          </p:nvPr>
        </p:nvSpPr>
        <p:spPr>
          <a:xfrm>
            <a:off x="900113" y="1055688"/>
            <a:ext cx="3889375" cy="706437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000" dirty="0"/>
              <a:t>需求分析</a:t>
            </a:r>
            <a:br>
              <a:rPr lang="zh-CN" altLang="en-US" sz="4000" dirty="0"/>
            </a:br>
            <a:endParaRPr lang="zh-CN" altLang="en-US" sz="4000" dirty="0"/>
          </a:p>
        </p:txBody>
      </p:sp>
      <p:sp>
        <p:nvSpPr>
          <p:cNvPr id="15366" name="Rectangle 6"/>
          <p:cNvSpPr>
            <a:spLocks noGrp="1"/>
          </p:cNvSpPr>
          <p:nvPr>
            <p:ph idx="1"/>
          </p:nvPr>
        </p:nvSpPr>
        <p:spPr>
          <a:xfrm>
            <a:off x="457200" y="1600200"/>
            <a:ext cx="8151813" cy="42259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鉴于网络用户评价已成为人们选择产品或服务时的重要参考指标,旨在了解打分评价和评论评价之间的关系,同时为仅有评论评价的网站提供符合潜在分值的排序和推荐功能。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将情感得分结果进行可视化分析，以图表形式展现打分评价和评论评价之间的区别和联系，并以电影类型，上映时间段等的多个维度去考虑电影市场的兴衰与变化，也同时为电影厂商出厂作品提供分析与建议。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3" name="Picture 2" descr="G:\科大\宣传部\PPT\PPT-2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4" name="Rectangle 5"/>
          <p:cNvSpPr>
            <a:spLocks noGrp="1"/>
          </p:cNvSpPr>
          <p:nvPr>
            <p:ph type="title"/>
          </p:nvPr>
        </p:nvSpPr>
        <p:spPr>
          <a:xfrm>
            <a:off x="900113" y="1062038"/>
            <a:ext cx="3889375" cy="706437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000" dirty="0"/>
              <a:t>用例图</a:t>
            </a:r>
            <a:br>
              <a:rPr lang="zh-CN" altLang="en-US" sz="4000" dirty="0"/>
            </a:br>
            <a:endParaRPr lang="zh-CN" altLang="en-US" sz="4000" dirty="0"/>
          </a:p>
        </p:txBody>
      </p:sp>
      <p:pic>
        <p:nvPicPr>
          <p:cNvPr id="8195" name="图片 4" descr="_XS[K{_JS)%DGF__QXY8]}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8" y="1628775"/>
            <a:ext cx="7745412" cy="4845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7" name="Picture 2" descr="G:\科大\宣传部\PPT\PPT-2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8" name="Rectangle 5"/>
          <p:cNvSpPr>
            <a:spLocks noGrp="1"/>
          </p:cNvSpPr>
          <p:nvPr>
            <p:ph type="title"/>
          </p:nvPr>
        </p:nvSpPr>
        <p:spPr>
          <a:xfrm>
            <a:off x="900113" y="1062038"/>
            <a:ext cx="3889375" cy="706437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000" dirty="0"/>
              <a:t>概要设计</a:t>
            </a:r>
            <a:br>
              <a:rPr lang="zh-CN" altLang="en-US" sz="4000" dirty="0"/>
            </a:br>
            <a:endParaRPr lang="zh-CN" altLang="en-US" sz="4000" dirty="0"/>
          </a:p>
        </p:txBody>
      </p:sp>
      <p:pic>
        <p:nvPicPr>
          <p:cNvPr id="2" name="图片 1" descr="微信截图_202107230938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05" y="1412240"/>
            <a:ext cx="6790055" cy="54394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1" name="Picture 2" descr="G:\科大\宣传部\PPT\PPT-2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2" name="Rectangle 5"/>
          <p:cNvSpPr>
            <a:spLocks noGrp="1"/>
          </p:cNvSpPr>
          <p:nvPr>
            <p:ph type="title"/>
          </p:nvPr>
        </p:nvSpPr>
        <p:spPr>
          <a:xfrm>
            <a:off x="900113" y="620713"/>
            <a:ext cx="3889375" cy="706437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000" dirty="0"/>
              <a:t>详细设计</a:t>
            </a:r>
            <a:br>
              <a:rPr lang="zh-CN" altLang="en-US" sz="4000" dirty="0"/>
            </a:br>
            <a:r>
              <a:rPr lang="zh-CN" altLang="en-US" sz="2800" dirty="0"/>
              <a:t>数据获取</a:t>
            </a:r>
            <a:br>
              <a:rPr lang="zh-CN" altLang="en-US" sz="2800" dirty="0"/>
            </a:br>
            <a:endParaRPr lang="zh-CN" altLang="en-US" sz="2800" dirty="0"/>
          </a:p>
        </p:txBody>
      </p:sp>
      <p:pic>
        <p:nvPicPr>
          <p:cNvPr id="3" name="图片 2" descr="微信截图_202107230958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630"/>
            <a:ext cx="4094480" cy="5124450"/>
          </a:xfrm>
          <a:prstGeom prst="rect">
            <a:avLst/>
          </a:prstGeom>
        </p:spPr>
      </p:pic>
      <p:pic>
        <p:nvPicPr>
          <p:cNvPr id="11267" name="图片 1" descr="QQ图片202106302206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100" y="1412240"/>
            <a:ext cx="4758055" cy="254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8" name="图片 2" descr="QQ图片202106302206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100" y="1751330"/>
            <a:ext cx="4744085" cy="238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 descr="微信截图_202107231021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1955" y="2780665"/>
            <a:ext cx="4827270" cy="313690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2600325" y="3505200"/>
            <a:ext cx="1539875" cy="1397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2867025" y="1772920"/>
            <a:ext cx="1416685" cy="5130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Picture 2" descr="G:\科大\宣传部\PPT\PPT-2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6" name="Rectangle 5"/>
          <p:cNvSpPr>
            <a:spLocks noGrp="1"/>
          </p:cNvSpPr>
          <p:nvPr>
            <p:ph type="title"/>
          </p:nvPr>
        </p:nvSpPr>
        <p:spPr>
          <a:xfrm>
            <a:off x="900113" y="620713"/>
            <a:ext cx="3889375" cy="706437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000" dirty="0"/>
              <a:t>详细设计</a:t>
            </a:r>
            <a:br>
              <a:rPr lang="zh-CN" altLang="en-US" sz="4000" dirty="0"/>
            </a:br>
            <a:r>
              <a:rPr lang="zh-CN" altLang="en-US" sz="2800" dirty="0"/>
              <a:t>数据预处理</a:t>
            </a:r>
            <a:br>
              <a:rPr lang="zh-CN" altLang="en-US" sz="2800" dirty="0"/>
            </a:br>
            <a:endParaRPr lang="zh-CN" altLang="en-US" sz="2800" dirty="0"/>
          </a:p>
        </p:txBody>
      </p:sp>
      <p:pic>
        <p:nvPicPr>
          <p:cNvPr id="2" name="图片 1" descr="微信截图_202107231006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685" y="1484630"/>
            <a:ext cx="3730625" cy="48710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289" name="Picture 2" descr="G:\科大\宣传部\PPT\PPT-2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794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0" name="Rectangle 5"/>
          <p:cNvSpPr>
            <a:spLocks noGrp="1"/>
          </p:cNvSpPr>
          <p:nvPr>
            <p:ph type="title"/>
          </p:nvPr>
        </p:nvSpPr>
        <p:spPr>
          <a:xfrm>
            <a:off x="1115378" y="404178"/>
            <a:ext cx="3889375" cy="706437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000" dirty="0"/>
              <a:t>详细设计</a:t>
            </a:r>
            <a:br>
              <a:rPr lang="zh-CN" altLang="en-US" sz="4000" dirty="0"/>
            </a:br>
            <a:br>
              <a:rPr lang="zh-CN" altLang="en-US" sz="2000" dirty="0"/>
            </a:br>
            <a:endParaRPr lang="zh-CN" altLang="en-US" sz="2000" dirty="0"/>
          </a:p>
        </p:txBody>
      </p:sp>
      <p:pic>
        <p:nvPicPr>
          <p:cNvPr id="2" name="图片 1" descr="QQ图片202107231210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40" y="836295"/>
            <a:ext cx="7382510" cy="4278630"/>
          </a:xfrm>
          <a:prstGeom prst="rect">
            <a:avLst/>
          </a:prstGeom>
        </p:spPr>
      </p:pic>
      <p:pic>
        <p:nvPicPr>
          <p:cNvPr id="3" name="图片 2" descr="QQ图片202107231210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545" y="5248275"/>
            <a:ext cx="7454900" cy="12071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7315" y="2060575"/>
            <a:ext cx="12687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网站原始数据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156845" y="5436870"/>
            <a:ext cx="12827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爬取</a:t>
            </a:r>
            <a:endParaRPr lang="zh-CN" altLang="en-US" sz="2400" b="1"/>
          </a:p>
          <a:p>
            <a:r>
              <a:rPr lang="zh-CN" altLang="en-US" sz="2400" b="1"/>
              <a:t>数据</a:t>
            </a:r>
            <a:endParaRPr lang="zh-CN" altLang="en-US" sz="2400" b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MEDIACOVER_FLAG" val="1"/>
  <p:tag name="KSO_WM_UNIT_MEDIACOVER_BTN_STATE" val="1"/>
  <p:tag name="KSO_WM_UNIT_MEDIACOVER_BTNRECT" val="5393*3171*446*446"/>
  <p:tag name="KSO_WM_UNIT_MEDIACOVER_STYLEID" val="1"/>
  <p:tag name="KSO_WM_UNIT_MEDIACOVER_TEXTSTATE" val="0"/>
  <p:tag name="KSO_WM_UNIT_MEDIACOVER_BTN_POS" val="c"/>
  <p:tag name="KSO_WM_UNIT_MEDIACOVER_BTN_STYLE" val="ee0bc779c1f3d7f3e90c96344320e69a"/>
  <p:tag name="KSO_WM_UNIT_MEDIACOVER_RGB" val="000000"/>
  <p:tag name="KSO_WM_UNIT_MEDIACOVER_TRANSPARENCY" val="0.5"/>
</p:tagLst>
</file>

<file path=ppt/tags/tag2.xml><?xml version="1.0" encoding="utf-8"?>
<p:tagLst xmlns:p="http://schemas.openxmlformats.org/presentationml/2006/main">
  <p:tag name="KSO_WM_MEDIACOVER_FLAG" val="1"/>
  <p:tag name="KSO_WM_UNIT_MEDIACOVER_BTN_STATE" val="1"/>
  <p:tag name="KSO_WM_UNIT_MEDIACOVER_BTNRECT" val="5823*3096*446*446"/>
  <p:tag name="KSO_WM_UNIT_MEDIACOVER_STYLEID" val="1"/>
  <p:tag name="KSO_WM_UNIT_MEDIACOVER_TEXTSTATE" val="0"/>
  <p:tag name="KSO_WM_UNIT_MEDIACOVER_BTN_POS" val="c"/>
  <p:tag name="KSO_WM_UNIT_MEDIACOVER_BTN_STYLE" val="ee0bc779c1f3d7f3e90c96344320e69a"/>
  <p:tag name="KSO_WM_UNIT_MEDIACOVER_RGB" val="000000"/>
  <p:tag name="KSO_WM_UNIT_MEDIACOVER_TRANSPARENCY" val="0.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1290</Words>
  <Application>WPS 文字</Application>
  <PresentationFormat>全屏显示(4:3)</PresentationFormat>
  <Paragraphs>123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Arial</vt:lpstr>
      <vt:lpstr>方正书宋_GBK</vt:lpstr>
      <vt:lpstr>Wingdings</vt:lpstr>
      <vt:lpstr>宋体</vt:lpstr>
      <vt:lpstr>汉仪书宋二KW</vt:lpstr>
      <vt:lpstr>Calibri</vt:lpstr>
      <vt:lpstr>Helvetica Neue</vt:lpstr>
      <vt:lpstr>微软雅黑</vt:lpstr>
      <vt:lpstr>汉仪旗黑</vt:lpstr>
      <vt:lpstr>宋体</vt:lpstr>
      <vt:lpstr>Arial Unicode MS</vt:lpstr>
      <vt:lpstr>Office 主题</vt:lpstr>
      <vt:lpstr>1_Office 主题</vt:lpstr>
      <vt:lpstr>2_Office 主题</vt:lpstr>
      <vt:lpstr>3_Office 主题</vt:lpstr>
      <vt:lpstr>基于情感词典的豆瓣电影评论数据分析</vt:lpstr>
      <vt:lpstr>主要内容</vt:lpstr>
      <vt:lpstr>课题背景</vt:lpstr>
      <vt:lpstr>需求分析 </vt:lpstr>
      <vt:lpstr>用例图 </vt:lpstr>
      <vt:lpstr>概要设计 </vt:lpstr>
      <vt:lpstr>详细设计 数据获取 </vt:lpstr>
      <vt:lpstr>详细设计 数据预处理 </vt:lpstr>
      <vt:lpstr>详细设计  </vt:lpstr>
      <vt:lpstr>演示视频 </vt:lpstr>
      <vt:lpstr>详细设计 情感分析 </vt:lpstr>
      <vt:lpstr>详细设计 单条评论情感分析 </vt:lpstr>
      <vt:lpstr>详细设计 BosonNLP情感词典 </vt:lpstr>
      <vt:lpstr>详细设计  </vt:lpstr>
      <vt:lpstr>详细设计 </vt:lpstr>
      <vt:lpstr>详细设计 </vt:lpstr>
      <vt:lpstr>详细设计 </vt:lpstr>
      <vt:lpstr>详细设计 可视化分析 </vt:lpstr>
      <vt:lpstr>详细设计 可视化分析 </vt:lpstr>
      <vt:lpstr>演示视频 </vt:lpstr>
      <vt:lpstr>开发工具</vt:lpstr>
      <vt:lpstr>人员分工</vt:lpstr>
      <vt:lpstr>进度安排 </vt:lpstr>
      <vt:lpstr>谢谢！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taochun</cp:lastModifiedBy>
  <cp:revision>22</cp:revision>
  <dcterms:created xsi:type="dcterms:W3CDTF">2021-07-23T05:23:38Z</dcterms:created>
  <dcterms:modified xsi:type="dcterms:W3CDTF">2021-07-23T05:23:38Z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2052-3.7.0.5929</vt:lpwstr>
  </property>
  <property fmtid="{D5CDD505-2E9C-101B-9397-08002B2CF9AE}" pid="3" name="ICV">
    <vt:lpwstr>6A651222936F4E60A18E325E19D850CE</vt:lpwstr>
  </property>
</Properties>
</file>