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63" r:id="rId3"/>
    <p:sldId id="265" r:id="rId5"/>
    <p:sldId id="262" r:id="rId6"/>
    <p:sldId id="268" r:id="rId7"/>
    <p:sldId id="269" r:id="rId8"/>
    <p:sldId id="270" r:id="rId9"/>
    <p:sldId id="272" r:id="rId10"/>
    <p:sldId id="271" r:id="rId11"/>
    <p:sldId id="273" r:id="rId12"/>
    <p:sldId id="264" r:id="rId13"/>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2" d="100"/>
          <a:sy n="92" d="100"/>
        </p:scale>
        <p:origin x="756" y="90"/>
      </p:cViewPr>
      <p:guideLst>
        <p:guide orient="horz" pos="1602"/>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4D967E-B1E5-49B3-BD09-014381041E79}"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563FB7-9B6D-47AD-9DD3-41835313C394}"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612" name="幻灯片图像占位符 1"/>
          <p:cNvSpPr>
            <a:spLocks noGrp="1" noRot="1" noChangeAspect="1"/>
          </p:cNvSpPr>
          <p:nvPr>
            <p:ph type="sldImg"/>
          </p:nvPr>
        </p:nvSpPr>
        <p:spPr/>
      </p:sp>
      <p:sp>
        <p:nvSpPr>
          <p:cNvPr id="1048613" name="备注占位符 2"/>
          <p:cNvSpPr>
            <a:spLocks noGrp="1"/>
          </p:cNvSpPr>
          <p:nvPr>
            <p:ph type="body" idx="1"/>
          </p:nvPr>
        </p:nvSpPr>
        <p:spPr/>
        <p:txBody>
          <a:bodyPr/>
          <a:p>
            <a:endParaRPr lang="zh-CN" altLang="en-US"/>
          </a:p>
        </p:txBody>
      </p:sp>
      <p:sp>
        <p:nvSpPr>
          <p:cNvPr id="1048614" name="灯片编号占位符 3"/>
          <p:cNvSpPr>
            <a:spLocks noGrp="1"/>
          </p:cNvSpPr>
          <p:nvPr>
            <p:ph type="sldNum" sz="quarter" idx="10"/>
          </p:nvPr>
        </p:nvSpPr>
        <p:spPr/>
        <p:txBody>
          <a:bodyPr/>
          <a:p>
            <a:fld id="{D5A8632C-8C08-4D54-81C6-FDABA0C025C6}"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69" name=""/>
        <p:cNvGrpSpPr/>
        <p:nvPr/>
      </p:nvGrpSpPr>
      <p:grpSpPr>
        <a:xfrm>
          <a:off x="0" y="0"/>
          <a:ext cx="0" cy="0"/>
          <a:chOff x="0" y="0"/>
          <a:chExt cx="0" cy="0"/>
        </a:xfrm>
      </p:grpSpPr>
      <p:sp>
        <p:nvSpPr>
          <p:cNvPr id="1048670" name="幻灯片图像占位符 1"/>
          <p:cNvSpPr>
            <a:spLocks noGrp="1" noRot="1" noChangeAspect="1"/>
          </p:cNvSpPr>
          <p:nvPr>
            <p:ph type="sldImg"/>
          </p:nvPr>
        </p:nvSpPr>
        <p:spPr/>
      </p:sp>
      <p:sp>
        <p:nvSpPr>
          <p:cNvPr id="1048671" name="备注占位符 2"/>
          <p:cNvSpPr>
            <a:spLocks noGrp="1"/>
          </p:cNvSpPr>
          <p:nvPr>
            <p:ph type="body" idx="1"/>
          </p:nvPr>
        </p:nvSpPr>
        <p:spPr/>
        <p:txBody>
          <a:bodyPr/>
          <a:p>
            <a:endParaRPr lang="zh-CN" altLang="en-US"/>
          </a:p>
        </p:txBody>
      </p:sp>
      <p:sp>
        <p:nvSpPr>
          <p:cNvPr id="1048672" name="灯片编号占位符 3"/>
          <p:cNvSpPr>
            <a:spLocks noGrp="1"/>
          </p:cNvSpPr>
          <p:nvPr>
            <p:ph type="sldNum" sz="quarter" idx="10"/>
          </p:nvPr>
        </p:nvSpPr>
        <p:spPr/>
        <p:txBody>
          <a:bodyPr/>
          <a:p>
            <a:fld id="{D5A8632C-8C08-4D54-81C6-FDABA0C025C6}"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microsoft.com/office/2007/relationships/hdphoto" Target="../media/image3.png"/><Relationship Id="rId2" Type="http://schemas.openxmlformats.org/officeDocument/2006/relationships/image" Target="../media/image2.png"/><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5" name="椭圆 2"/>
          <p:cNvSpPr/>
          <p:nvPr/>
        </p:nvSpPr>
        <p:spPr>
          <a:xfrm>
            <a:off x="3009896" y="927668"/>
            <a:ext cx="2824488" cy="2824488"/>
          </a:xfrm>
          <a:prstGeom prst="ellipse">
            <a:avLst/>
          </a:prstGeom>
          <a:solidFill>
            <a:srgbClr val="2E75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p>
        </p:txBody>
      </p:sp>
      <p:sp>
        <p:nvSpPr>
          <p:cNvPr id="1048586" name="文本框 6"/>
          <p:cNvSpPr txBox="1"/>
          <p:nvPr/>
        </p:nvSpPr>
        <p:spPr>
          <a:xfrm>
            <a:off x="3107690" y="1851043"/>
            <a:ext cx="2628900" cy="922020"/>
          </a:xfrm>
          <a:prstGeom prst="rect">
            <a:avLst/>
          </a:prstGeom>
          <a:noFill/>
        </p:spPr>
        <p:txBody>
          <a:bodyPr wrap="square" rtlCol="0">
            <a:spAutoFit/>
          </a:bodyPr>
          <a:p>
            <a:pPr algn="ctr"/>
            <a:r>
              <a:rPr lang="zh-CN" altLang="en-US" sz="2700" b="1" spc="300" dirty="0" smtClean="0">
                <a:solidFill>
                  <a:schemeClr val="bg1"/>
                </a:solidFill>
                <a:latin typeface="微软雅黑" panose="020B0503020204020204" charset="-122"/>
                <a:ea typeface="微软雅黑" panose="020B0503020204020204" charset="-122"/>
              </a:rPr>
              <a:t>系统测试计划与自动化</a:t>
            </a:r>
            <a:endParaRPr lang="zh-CN" altLang="en-US" sz="2700" b="1" spc="300" dirty="0">
              <a:solidFill>
                <a:schemeClr val="bg1"/>
              </a:solidFill>
              <a:latin typeface="微软雅黑" panose="020B0503020204020204" charset="-122"/>
              <a:ea typeface="微软雅黑" panose="020B0503020204020204" charset="-122"/>
            </a:endParaRPr>
          </a:p>
        </p:txBody>
      </p:sp>
      <p:sp>
        <p:nvSpPr>
          <p:cNvPr id="1048587" name="椭圆 9"/>
          <p:cNvSpPr/>
          <p:nvPr/>
        </p:nvSpPr>
        <p:spPr>
          <a:xfrm>
            <a:off x="915708" y="3676502"/>
            <a:ext cx="150019" cy="189695"/>
          </a:xfrm>
          <a:prstGeom prst="ellipse">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p>
        </p:txBody>
      </p:sp>
      <p:sp>
        <p:nvSpPr>
          <p:cNvPr id="1048588" name="椭圆 11"/>
          <p:cNvSpPr/>
          <p:nvPr/>
        </p:nvSpPr>
        <p:spPr>
          <a:xfrm>
            <a:off x="1320758" y="3090947"/>
            <a:ext cx="388460" cy="388460"/>
          </a:xfrm>
          <a:prstGeom prst="ellipse">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p>
        </p:txBody>
      </p:sp>
      <p:sp>
        <p:nvSpPr>
          <p:cNvPr id="1048589" name="椭圆 12"/>
          <p:cNvSpPr/>
          <p:nvPr/>
        </p:nvSpPr>
        <p:spPr>
          <a:xfrm>
            <a:off x="2387557" y="2892117"/>
            <a:ext cx="483409" cy="483409"/>
          </a:xfrm>
          <a:prstGeom prst="ellipse">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p>
        </p:txBody>
      </p:sp>
      <p:sp>
        <p:nvSpPr>
          <p:cNvPr id="1048590" name="椭圆 13"/>
          <p:cNvSpPr/>
          <p:nvPr/>
        </p:nvSpPr>
        <p:spPr>
          <a:xfrm>
            <a:off x="495189" y="2082667"/>
            <a:ext cx="160100" cy="160100"/>
          </a:xfrm>
          <a:prstGeom prst="ellipse">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p>
        </p:txBody>
      </p:sp>
      <p:sp>
        <p:nvSpPr>
          <p:cNvPr id="1048591" name="椭圆 14"/>
          <p:cNvSpPr/>
          <p:nvPr/>
        </p:nvSpPr>
        <p:spPr>
          <a:xfrm>
            <a:off x="2146113" y="2133492"/>
            <a:ext cx="356221" cy="356221"/>
          </a:xfrm>
          <a:prstGeom prst="ellipse">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p>
        </p:txBody>
      </p:sp>
      <p:sp>
        <p:nvSpPr>
          <p:cNvPr id="1048592" name="椭圆 15"/>
          <p:cNvSpPr/>
          <p:nvPr/>
        </p:nvSpPr>
        <p:spPr>
          <a:xfrm>
            <a:off x="1709218" y="1699841"/>
            <a:ext cx="267453" cy="267453"/>
          </a:xfrm>
          <a:prstGeom prst="ellipse">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p>
        </p:txBody>
      </p:sp>
      <p:sp>
        <p:nvSpPr>
          <p:cNvPr id="1048593" name="椭圆 16"/>
          <p:cNvSpPr/>
          <p:nvPr/>
        </p:nvSpPr>
        <p:spPr>
          <a:xfrm>
            <a:off x="6087242" y="2642115"/>
            <a:ext cx="165932" cy="165932"/>
          </a:xfrm>
          <a:prstGeom prst="ellipse">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p>
        </p:txBody>
      </p:sp>
      <p:sp>
        <p:nvSpPr>
          <p:cNvPr id="1048594" name="椭圆 17"/>
          <p:cNvSpPr/>
          <p:nvPr/>
        </p:nvSpPr>
        <p:spPr>
          <a:xfrm>
            <a:off x="7335435" y="1219730"/>
            <a:ext cx="480112" cy="480112"/>
          </a:xfrm>
          <a:prstGeom prst="ellipse">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p>
        </p:txBody>
      </p:sp>
      <p:sp>
        <p:nvSpPr>
          <p:cNvPr id="1048595" name="椭圆 18"/>
          <p:cNvSpPr/>
          <p:nvPr/>
        </p:nvSpPr>
        <p:spPr>
          <a:xfrm>
            <a:off x="5596373" y="3980286"/>
            <a:ext cx="237818" cy="237818"/>
          </a:xfrm>
          <a:prstGeom prst="ellipse">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p>
        </p:txBody>
      </p:sp>
      <p:sp>
        <p:nvSpPr>
          <p:cNvPr id="1048596" name="椭圆 19"/>
          <p:cNvSpPr/>
          <p:nvPr/>
        </p:nvSpPr>
        <p:spPr>
          <a:xfrm flipH="1" flipV="1">
            <a:off x="5393991" y="3490490"/>
            <a:ext cx="237549" cy="256259"/>
          </a:xfrm>
          <a:prstGeom prst="ellipse">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p>
        </p:txBody>
      </p:sp>
      <p:sp>
        <p:nvSpPr>
          <p:cNvPr id="1048597" name="椭圆 20"/>
          <p:cNvSpPr/>
          <p:nvPr/>
        </p:nvSpPr>
        <p:spPr>
          <a:xfrm>
            <a:off x="6702862" y="1908265"/>
            <a:ext cx="174522" cy="174522"/>
          </a:xfrm>
          <a:prstGeom prst="ellipse">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p>
        </p:txBody>
      </p:sp>
      <p:sp>
        <p:nvSpPr>
          <p:cNvPr id="1048599" name="椭圆 22"/>
          <p:cNvSpPr/>
          <p:nvPr/>
        </p:nvSpPr>
        <p:spPr>
          <a:xfrm>
            <a:off x="6452579" y="928022"/>
            <a:ext cx="174522" cy="174522"/>
          </a:xfrm>
          <a:prstGeom prst="ellipse">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p>
        </p:txBody>
      </p:sp>
      <p:grpSp>
        <p:nvGrpSpPr>
          <p:cNvPr id="26" name="组合 34"/>
          <p:cNvGrpSpPr/>
          <p:nvPr/>
        </p:nvGrpSpPr>
        <p:grpSpPr>
          <a:xfrm>
            <a:off x="2095921" y="4273634"/>
            <a:ext cx="538394" cy="538394"/>
            <a:chOff x="1031277" y="5180856"/>
            <a:chExt cx="552450" cy="552450"/>
          </a:xfrm>
        </p:grpSpPr>
        <p:sp>
          <p:nvSpPr>
            <p:cNvPr id="1048602" name="椭圆 35"/>
            <p:cNvSpPr/>
            <p:nvPr/>
          </p:nvSpPr>
          <p:spPr>
            <a:xfrm>
              <a:off x="1031277" y="5180856"/>
              <a:ext cx="552450" cy="5524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p>
          </p:txBody>
        </p:sp>
        <p:sp>
          <p:nvSpPr>
            <p:cNvPr id="1048603" name="Freeform 34"/>
            <p:cNvSpPr/>
            <p:nvPr/>
          </p:nvSpPr>
          <p:spPr>
            <a:xfrm flipH="1">
              <a:off x="1159564" y="5330349"/>
              <a:ext cx="275244" cy="258701"/>
            </a:xfrm>
            <a:custGeom>
              <a:avLst/>
              <a:gdLst/>
              <a:ahLst/>
              <a:cxnLst/>
              <a:rect l="l" t="t" r="r" b="b"/>
              <a:pathLst>
                <a:path w="852601" h="862013">
                  <a:moveTo>
                    <a:pt x="339688" y="551599"/>
                  </a:moveTo>
                  <a:cubicBezTo>
                    <a:pt x="336200" y="550660"/>
                    <a:pt x="332712" y="552270"/>
                    <a:pt x="329224" y="555624"/>
                  </a:cubicBezTo>
                  <a:lnTo>
                    <a:pt x="318760" y="571723"/>
                  </a:lnTo>
                  <a:cubicBezTo>
                    <a:pt x="317687" y="576955"/>
                    <a:pt x="320907" y="582723"/>
                    <a:pt x="322785" y="587017"/>
                  </a:cubicBezTo>
                  <a:cubicBezTo>
                    <a:pt x="324663" y="591310"/>
                    <a:pt x="331370" y="593322"/>
                    <a:pt x="330029" y="597481"/>
                  </a:cubicBezTo>
                  <a:cubicBezTo>
                    <a:pt x="328687" y="601641"/>
                    <a:pt x="318894" y="606739"/>
                    <a:pt x="314735" y="611971"/>
                  </a:cubicBezTo>
                  <a:cubicBezTo>
                    <a:pt x="310576" y="617202"/>
                    <a:pt x="308563" y="620288"/>
                    <a:pt x="303465" y="629679"/>
                  </a:cubicBezTo>
                  <a:cubicBezTo>
                    <a:pt x="298368" y="639070"/>
                    <a:pt x="292062" y="654230"/>
                    <a:pt x="284147" y="668317"/>
                  </a:cubicBezTo>
                  <a:cubicBezTo>
                    <a:pt x="276232" y="682403"/>
                    <a:pt x="261340" y="698637"/>
                    <a:pt x="255974" y="714199"/>
                  </a:cubicBezTo>
                  <a:cubicBezTo>
                    <a:pt x="250607" y="729762"/>
                    <a:pt x="252754" y="745727"/>
                    <a:pt x="251949" y="761691"/>
                  </a:cubicBezTo>
                  <a:cubicBezTo>
                    <a:pt x="251144" y="777656"/>
                    <a:pt x="252351" y="796036"/>
                    <a:pt x="251143" y="809989"/>
                  </a:cubicBezTo>
                  <a:cubicBezTo>
                    <a:pt x="249937" y="823941"/>
                    <a:pt x="245778" y="837357"/>
                    <a:pt x="244705" y="845406"/>
                  </a:cubicBezTo>
                  <a:cubicBezTo>
                    <a:pt x="243631" y="853456"/>
                    <a:pt x="243095" y="855603"/>
                    <a:pt x="244705" y="858286"/>
                  </a:cubicBezTo>
                  <a:cubicBezTo>
                    <a:pt x="245509" y="859627"/>
                    <a:pt x="245945" y="860298"/>
                    <a:pt x="247169" y="860701"/>
                  </a:cubicBezTo>
                  <a:lnTo>
                    <a:pt x="254364" y="861506"/>
                  </a:lnTo>
                  <a:cubicBezTo>
                    <a:pt x="262279" y="862042"/>
                    <a:pt x="277305" y="862310"/>
                    <a:pt x="292196" y="861506"/>
                  </a:cubicBezTo>
                  <a:cubicBezTo>
                    <a:pt x="307088" y="860701"/>
                    <a:pt x="333115" y="857749"/>
                    <a:pt x="343713" y="856676"/>
                  </a:cubicBezTo>
                  <a:cubicBezTo>
                    <a:pt x="343747" y="856684"/>
                    <a:pt x="352708" y="858681"/>
                    <a:pt x="355787" y="855066"/>
                  </a:cubicBezTo>
                  <a:cubicBezTo>
                    <a:pt x="358873" y="851443"/>
                    <a:pt x="361288" y="845675"/>
                    <a:pt x="362227" y="834943"/>
                  </a:cubicBezTo>
                  <a:cubicBezTo>
                    <a:pt x="363166" y="824210"/>
                    <a:pt x="363568" y="808110"/>
                    <a:pt x="361422" y="790670"/>
                  </a:cubicBezTo>
                  <a:cubicBezTo>
                    <a:pt x="359275" y="773229"/>
                    <a:pt x="352299" y="754313"/>
                    <a:pt x="349348" y="730298"/>
                  </a:cubicBezTo>
                  <a:cubicBezTo>
                    <a:pt x="346396" y="706284"/>
                    <a:pt x="344786" y="666439"/>
                    <a:pt x="343713" y="646584"/>
                  </a:cubicBezTo>
                  <a:cubicBezTo>
                    <a:pt x="342640" y="626728"/>
                    <a:pt x="342505" y="619886"/>
                    <a:pt x="342908" y="611166"/>
                  </a:cubicBezTo>
                  <a:cubicBezTo>
                    <a:pt x="343310" y="602446"/>
                    <a:pt x="343713" y="600299"/>
                    <a:pt x="346128" y="594262"/>
                  </a:cubicBezTo>
                  <a:cubicBezTo>
                    <a:pt x="348543" y="588224"/>
                    <a:pt x="356727" y="580443"/>
                    <a:pt x="357397" y="574942"/>
                  </a:cubicBezTo>
                  <a:cubicBezTo>
                    <a:pt x="358068" y="569442"/>
                    <a:pt x="353104" y="565149"/>
                    <a:pt x="350153" y="561258"/>
                  </a:cubicBezTo>
                  <a:close/>
                  <a:moveTo>
                    <a:pt x="287206" y="507649"/>
                  </a:moveTo>
                  <a:cubicBezTo>
                    <a:pt x="299226" y="561742"/>
                    <a:pt x="284201" y="574621"/>
                    <a:pt x="274326" y="617123"/>
                  </a:cubicBezTo>
                  <a:cubicBezTo>
                    <a:pt x="272445" y="626330"/>
                    <a:pt x="270907" y="639718"/>
                    <a:pt x="269556" y="655910"/>
                  </a:cubicBezTo>
                  <a:cubicBezTo>
                    <a:pt x="284442" y="632717"/>
                    <a:pt x="299146" y="601494"/>
                    <a:pt x="316184" y="596515"/>
                  </a:cubicBezTo>
                  <a:cubicBezTo>
                    <a:pt x="314038" y="589217"/>
                    <a:pt x="305451" y="583528"/>
                    <a:pt x="306524" y="574621"/>
                  </a:cubicBezTo>
                  <a:cubicBezTo>
                    <a:pt x="307147" y="563679"/>
                    <a:pt x="314405" y="554950"/>
                    <a:pt x="319949" y="545622"/>
                  </a:cubicBezTo>
                  <a:cubicBezTo>
                    <a:pt x="307786" y="539695"/>
                    <a:pt x="298568" y="525281"/>
                    <a:pt x="287206" y="507649"/>
                  </a:cubicBezTo>
                  <a:close/>
                  <a:moveTo>
                    <a:pt x="264023" y="488330"/>
                  </a:moveTo>
                  <a:cubicBezTo>
                    <a:pt x="251143" y="497345"/>
                    <a:pt x="249856" y="517952"/>
                    <a:pt x="240841" y="523104"/>
                  </a:cubicBezTo>
                  <a:cubicBezTo>
                    <a:pt x="177304" y="542852"/>
                    <a:pt x="103463" y="578055"/>
                    <a:pt x="46365" y="613259"/>
                  </a:cubicBezTo>
                  <a:cubicBezTo>
                    <a:pt x="17601" y="630002"/>
                    <a:pt x="12021" y="649320"/>
                    <a:pt x="6440" y="682806"/>
                  </a:cubicBezTo>
                  <a:lnTo>
                    <a:pt x="0" y="793568"/>
                  </a:lnTo>
                  <a:cubicBezTo>
                    <a:pt x="60532" y="849807"/>
                    <a:pt x="154551" y="840362"/>
                    <a:pt x="230537" y="859252"/>
                  </a:cubicBezTo>
                  <a:cubicBezTo>
                    <a:pt x="242128" y="755359"/>
                    <a:pt x="233113" y="597374"/>
                    <a:pt x="265311" y="542422"/>
                  </a:cubicBezTo>
                  <a:close/>
                  <a:moveTo>
                    <a:pt x="473953" y="438101"/>
                  </a:moveTo>
                  <a:cubicBezTo>
                    <a:pt x="449999" y="476765"/>
                    <a:pt x="395188" y="525303"/>
                    <a:pt x="351750" y="542487"/>
                  </a:cubicBezTo>
                  <a:cubicBezTo>
                    <a:pt x="364570" y="553524"/>
                    <a:pt x="369815" y="566569"/>
                    <a:pt x="371564" y="577519"/>
                  </a:cubicBezTo>
                  <a:cubicBezTo>
                    <a:pt x="371510" y="588305"/>
                    <a:pt x="363407" y="591042"/>
                    <a:pt x="359329" y="597803"/>
                  </a:cubicBezTo>
                  <a:cubicBezTo>
                    <a:pt x="364928" y="652187"/>
                    <a:pt x="355161" y="701683"/>
                    <a:pt x="373271" y="759858"/>
                  </a:cubicBezTo>
                  <a:cubicBezTo>
                    <a:pt x="382583" y="726860"/>
                    <a:pt x="394118" y="694072"/>
                    <a:pt x="406981" y="659624"/>
                  </a:cubicBezTo>
                  <a:cubicBezTo>
                    <a:pt x="434458" y="598661"/>
                    <a:pt x="476100" y="510653"/>
                    <a:pt x="473953" y="438101"/>
                  </a:cubicBezTo>
                  <a:close/>
                  <a:moveTo>
                    <a:pt x="444331" y="425221"/>
                  </a:moveTo>
                  <a:cubicBezTo>
                    <a:pt x="417365" y="457420"/>
                    <a:pt x="365446" y="490423"/>
                    <a:pt x="342908" y="490423"/>
                  </a:cubicBezTo>
                  <a:cubicBezTo>
                    <a:pt x="312722" y="489752"/>
                    <a:pt x="309100" y="473787"/>
                    <a:pt x="292196" y="465469"/>
                  </a:cubicBezTo>
                  <a:cubicBezTo>
                    <a:pt x="308026" y="468152"/>
                    <a:pt x="323455" y="474056"/>
                    <a:pt x="339687" y="473519"/>
                  </a:cubicBezTo>
                  <a:cubicBezTo>
                    <a:pt x="376180" y="473116"/>
                    <a:pt x="416695" y="446955"/>
                    <a:pt x="444331" y="425221"/>
                  </a:cubicBezTo>
                  <a:close/>
                  <a:moveTo>
                    <a:pt x="488121" y="409767"/>
                  </a:moveTo>
                  <a:cubicBezTo>
                    <a:pt x="533198" y="465576"/>
                    <a:pt x="410846" y="692681"/>
                    <a:pt x="376072" y="855388"/>
                  </a:cubicBezTo>
                  <a:cubicBezTo>
                    <a:pt x="489409" y="838216"/>
                    <a:pt x="600169" y="850665"/>
                    <a:pt x="716082" y="803871"/>
                  </a:cubicBezTo>
                  <a:cubicBezTo>
                    <a:pt x="761588" y="800437"/>
                    <a:pt x="808382" y="816321"/>
                    <a:pt x="852601" y="793568"/>
                  </a:cubicBezTo>
                  <a:cubicBezTo>
                    <a:pt x="845303" y="743338"/>
                    <a:pt x="867627" y="646745"/>
                    <a:pt x="772750" y="588788"/>
                  </a:cubicBezTo>
                  <a:cubicBezTo>
                    <a:pt x="729391" y="552726"/>
                    <a:pt x="648681" y="519241"/>
                    <a:pt x="565395" y="492193"/>
                  </a:cubicBezTo>
                  <a:cubicBezTo>
                    <a:pt x="534486" y="468582"/>
                    <a:pt x="515167" y="433379"/>
                    <a:pt x="488121" y="409767"/>
                  </a:cubicBezTo>
                  <a:close/>
                  <a:moveTo>
                    <a:pt x="314467" y="207"/>
                  </a:moveTo>
                  <a:cubicBezTo>
                    <a:pt x="302302" y="922"/>
                    <a:pt x="297652" y="4142"/>
                    <a:pt x="285488" y="8794"/>
                  </a:cubicBezTo>
                  <a:cubicBezTo>
                    <a:pt x="273325" y="13444"/>
                    <a:pt x="253826" y="20241"/>
                    <a:pt x="241485" y="28112"/>
                  </a:cubicBezTo>
                  <a:cubicBezTo>
                    <a:pt x="229142" y="35983"/>
                    <a:pt x="220377" y="43853"/>
                    <a:pt x="211433" y="56017"/>
                  </a:cubicBezTo>
                  <a:cubicBezTo>
                    <a:pt x="202489" y="68180"/>
                    <a:pt x="193724" y="87320"/>
                    <a:pt x="187821" y="101095"/>
                  </a:cubicBezTo>
                  <a:cubicBezTo>
                    <a:pt x="181919" y="114868"/>
                    <a:pt x="176194" y="121665"/>
                    <a:pt x="176015" y="138658"/>
                  </a:cubicBezTo>
                  <a:cubicBezTo>
                    <a:pt x="175837" y="155652"/>
                    <a:pt x="182813" y="191249"/>
                    <a:pt x="186748" y="203055"/>
                  </a:cubicBezTo>
                  <a:lnTo>
                    <a:pt x="187520" y="204007"/>
                  </a:lnTo>
                  <a:lnTo>
                    <a:pt x="191027" y="223887"/>
                  </a:lnTo>
                  <a:cubicBezTo>
                    <a:pt x="185407" y="222374"/>
                    <a:pt x="182724" y="232570"/>
                    <a:pt x="184333" y="241693"/>
                  </a:cubicBezTo>
                  <a:cubicBezTo>
                    <a:pt x="185943" y="250815"/>
                    <a:pt x="196139" y="265841"/>
                    <a:pt x="198822" y="277111"/>
                  </a:cubicBezTo>
                  <a:cubicBezTo>
                    <a:pt x="201505" y="288380"/>
                    <a:pt x="200298" y="299113"/>
                    <a:pt x="200432" y="309308"/>
                  </a:cubicBezTo>
                  <a:cubicBezTo>
                    <a:pt x="200566" y="319505"/>
                    <a:pt x="198285" y="331579"/>
                    <a:pt x="199627" y="338286"/>
                  </a:cubicBezTo>
                  <a:cubicBezTo>
                    <a:pt x="200969" y="344995"/>
                    <a:pt x="205128" y="346739"/>
                    <a:pt x="208482" y="349556"/>
                  </a:cubicBezTo>
                  <a:cubicBezTo>
                    <a:pt x="211836" y="352373"/>
                    <a:pt x="218275" y="343385"/>
                    <a:pt x="219751" y="355191"/>
                  </a:cubicBezTo>
                  <a:cubicBezTo>
                    <a:pt x="221227" y="366997"/>
                    <a:pt x="229008" y="395036"/>
                    <a:pt x="236655" y="410733"/>
                  </a:cubicBezTo>
                  <a:cubicBezTo>
                    <a:pt x="244301" y="426429"/>
                    <a:pt x="259999" y="439845"/>
                    <a:pt x="265633" y="449370"/>
                  </a:cubicBezTo>
                  <a:cubicBezTo>
                    <a:pt x="271268" y="458895"/>
                    <a:pt x="266438" y="460372"/>
                    <a:pt x="270463" y="467884"/>
                  </a:cubicBezTo>
                  <a:cubicBezTo>
                    <a:pt x="274487" y="475397"/>
                    <a:pt x="281330" y="484118"/>
                    <a:pt x="289781" y="494447"/>
                  </a:cubicBezTo>
                  <a:cubicBezTo>
                    <a:pt x="298233" y="504778"/>
                    <a:pt x="311246" y="524097"/>
                    <a:pt x="321175" y="529866"/>
                  </a:cubicBezTo>
                  <a:cubicBezTo>
                    <a:pt x="331102" y="535634"/>
                    <a:pt x="333383" y="536305"/>
                    <a:pt x="349348" y="529061"/>
                  </a:cubicBezTo>
                  <a:cubicBezTo>
                    <a:pt x="365312" y="521816"/>
                    <a:pt x="399657" y="499680"/>
                    <a:pt x="416963" y="486398"/>
                  </a:cubicBezTo>
                  <a:cubicBezTo>
                    <a:pt x="434270" y="473116"/>
                    <a:pt x="444331" y="459298"/>
                    <a:pt x="453186" y="449370"/>
                  </a:cubicBezTo>
                  <a:cubicBezTo>
                    <a:pt x="462041" y="439443"/>
                    <a:pt x="466601" y="434746"/>
                    <a:pt x="470089" y="426831"/>
                  </a:cubicBezTo>
                  <a:cubicBezTo>
                    <a:pt x="473577" y="418917"/>
                    <a:pt x="471968" y="409526"/>
                    <a:pt x="474115" y="401878"/>
                  </a:cubicBezTo>
                  <a:cubicBezTo>
                    <a:pt x="476261" y="394231"/>
                    <a:pt x="480688" y="390341"/>
                    <a:pt x="482969" y="380949"/>
                  </a:cubicBezTo>
                  <a:cubicBezTo>
                    <a:pt x="485249" y="371558"/>
                    <a:pt x="484847" y="352373"/>
                    <a:pt x="487799" y="345532"/>
                  </a:cubicBezTo>
                  <a:cubicBezTo>
                    <a:pt x="490750" y="338689"/>
                    <a:pt x="496788" y="343787"/>
                    <a:pt x="500678" y="339897"/>
                  </a:cubicBezTo>
                  <a:cubicBezTo>
                    <a:pt x="504569" y="336006"/>
                    <a:pt x="508996" y="331177"/>
                    <a:pt x="511142" y="322188"/>
                  </a:cubicBezTo>
                  <a:cubicBezTo>
                    <a:pt x="513289" y="313199"/>
                    <a:pt x="511947" y="299515"/>
                    <a:pt x="513557" y="285965"/>
                  </a:cubicBezTo>
                  <a:cubicBezTo>
                    <a:pt x="515167" y="272415"/>
                    <a:pt x="520131" y="252425"/>
                    <a:pt x="520801" y="240888"/>
                  </a:cubicBezTo>
                  <a:cubicBezTo>
                    <a:pt x="521473" y="229350"/>
                    <a:pt x="520131" y="222508"/>
                    <a:pt x="517582" y="216739"/>
                  </a:cubicBezTo>
                  <a:lnTo>
                    <a:pt x="505508" y="206274"/>
                  </a:lnTo>
                  <a:cubicBezTo>
                    <a:pt x="501482" y="205872"/>
                    <a:pt x="496788" y="209897"/>
                    <a:pt x="493433" y="214324"/>
                  </a:cubicBezTo>
                  <a:cubicBezTo>
                    <a:pt x="490893" y="217677"/>
                    <a:pt x="489661" y="229032"/>
                    <a:pt x="487525" y="232413"/>
                  </a:cubicBezTo>
                  <a:lnTo>
                    <a:pt x="486770" y="223363"/>
                  </a:lnTo>
                  <a:lnTo>
                    <a:pt x="488165" y="195462"/>
                  </a:lnTo>
                  <a:lnTo>
                    <a:pt x="490482" y="198762"/>
                  </a:lnTo>
                  <a:cubicBezTo>
                    <a:pt x="492986" y="200550"/>
                    <a:pt x="494238" y="195185"/>
                    <a:pt x="496921" y="194469"/>
                  </a:cubicBezTo>
                  <a:cubicBezTo>
                    <a:pt x="499604" y="193754"/>
                    <a:pt x="503002" y="193217"/>
                    <a:pt x="506581" y="194469"/>
                  </a:cubicBezTo>
                  <a:cubicBezTo>
                    <a:pt x="510158" y="195721"/>
                    <a:pt x="516419" y="202876"/>
                    <a:pt x="518386" y="201981"/>
                  </a:cubicBezTo>
                  <a:cubicBezTo>
                    <a:pt x="519370" y="201534"/>
                    <a:pt x="519370" y="200774"/>
                    <a:pt x="519124" y="198896"/>
                  </a:cubicBezTo>
                  <a:lnTo>
                    <a:pt x="518386" y="189102"/>
                  </a:lnTo>
                  <a:cubicBezTo>
                    <a:pt x="518391" y="189053"/>
                    <a:pt x="521603" y="159753"/>
                    <a:pt x="518386" y="142952"/>
                  </a:cubicBezTo>
                  <a:cubicBezTo>
                    <a:pt x="515167" y="126137"/>
                    <a:pt x="506760" y="103778"/>
                    <a:pt x="499068" y="88215"/>
                  </a:cubicBezTo>
                  <a:cubicBezTo>
                    <a:pt x="491376" y="72652"/>
                    <a:pt x="479213" y="57627"/>
                    <a:pt x="472236" y="49577"/>
                  </a:cubicBezTo>
                  <a:cubicBezTo>
                    <a:pt x="465260" y="41528"/>
                    <a:pt x="466154" y="44211"/>
                    <a:pt x="457210" y="39918"/>
                  </a:cubicBezTo>
                  <a:cubicBezTo>
                    <a:pt x="448266" y="35625"/>
                    <a:pt x="435030" y="29722"/>
                    <a:pt x="418572" y="23818"/>
                  </a:cubicBezTo>
                  <a:cubicBezTo>
                    <a:pt x="402117" y="17916"/>
                    <a:pt x="375821" y="8435"/>
                    <a:pt x="358470" y="4500"/>
                  </a:cubicBezTo>
                  <a:cubicBezTo>
                    <a:pt x="341118" y="564"/>
                    <a:pt x="326630" y="-509"/>
                    <a:pt x="314467" y="20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51439" tIns="25720" rIns="51439" bIns="25720" rtlCol="0" anchor="ctr"/>
            <a:p>
              <a:pPr algn="ctr" defTabSz="685800"/>
              <a:endParaRPr lang="en-US" sz="1350" dirty="0">
                <a:solidFill>
                  <a:schemeClr val="tx1"/>
                </a:solidFill>
                <a:latin typeface="微软雅黑" panose="020B0503020204020204" charset="-122"/>
              </a:endParaRPr>
            </a:p>
          </p:txBody>
        </p:sp>
      </p:grpSp>
      <p:sp>
        <p:nvSpPr>
          <p:cNvPr id="1048604" name="文本框 44"/>
          <p:cNvSpPr txBox="1"/>
          <p:nvPr/>
        </p:nvSpPr>
        <p:spPr>
          <a:xfrm>
            <a:off x="2720277" y="4404332"/>
            <a:ext cx="2031337" cy="299085"/>
          </a:xfrm>
          <a:prstGeom prst="rect">
            <a:avLst/>
          </a:prstGeom>
          <a:noFill/>
        </p:spPr>
        <p:txBody>
          <a:bodyPr wrap="square" rtlCol="0">
            <a:spAutoFit/>
          </a:bodyPr>
          <a:p>
            <a:r>
              <a:rPr lang="zh-CN" altLang="en-US" sz="1350" spc="300" dirty="0">
                <a:latin typeface="微软雅黑" panose="020B0503020204020204" charset="-122"/>
                <a:ea typeface="微软雅黑" panose="020B0503020204020204" charset="-122"/>
              </a:rPr>
              <a:t>指导</a:t>
            </a:r>
            <a:r>
              <a:rPr lang="zh-CN" altLang="en-US" sz="1350" spc="300" dirty="0" smtClean="0">
                <a:latin typeface="微软雅黑" panose="020B0503020204020204" charset="-122"/>
                <a:ea typeface="微软雅黑" panose="020B0503020204020204" charset="-122"/>
              </a:rPr>
              <a:t>老师：</a:t>
            </a:r>
            <a:r>
              <a:rPr lang="zh-CN" sz="1350" spc="300" dirty="0" smtClean="0">
                <a:latin typeface="微软雅黑" panose="020B0503020204020204" charset="-122"/>
                <a:ea typeface="微软雅黑" panose="020B0503020204020204" charset="-122"/>
              </a:rPr>
              <a:t>董俊</a:t>
            </a:r>
            <a:endParaRPr lang="zh-CN" sz="1350" spc="300" dirty="0">
              <a:latin typeface="微软雅黑" panose="020B0503020204020204" charset="-122"/>
              <a:ea typeface="微软雅黑" panose="020B0503020204020204" charset="-122"/>
            </a:endParaRPr>
          </a:p>
        </p:txBody>
      </p:sp>
      <p:grpSp>
        <p:nvGrpSpPr>
          <p:cNvPr id="27" name="组合 1"/>
          <p:cNvGrpSpPr/>
          <p:nvPr/>
        </p:nvGrpSpPr>
        <p:grpSpPr>
          <a:xfrm>
            <a:off x="5032756" y="4268975"/>
            <a:ext cx="546607" cy="546607"/>
            <a:chOff x="7100160" y="5717396"/>
            <a:chExt cx="919280" cy="919280"/>
          </a:xfrm>
        </p:grpSpPr>
        <p:sp>
          <p:nvSpPr>
            <p:cNvPr id="1048605" name="椭圆 46"/>
            <p:cNvSpPr/>
            <p:nvPr/>
          </p:nvSpPr>
          <p:spPr>
            <a:xfrm>
              <a:off x="7100160" y="5717396"/>
              <a:ext cx="919280" cy="91928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p>
          </p:txBody>
        </p:sp>
        <p:grpSp>
          <p:nvGrpSpPr>
            <p:cNvPr id="28" name="Group 38"/>
            <p:cNvGrpSpPr/>
            <p:nvPr/>
          </p:nvGrpSpPr>
          <p:grpSpPr>
            <a:xfrm>
              <a:off x="7336507" y="5962213"/>
              <a:ext cx="446956" cy="382451"/>
              <a:chOff x="5326857" y="2779521"/>
              <a:chExt cx="2283619" cy="2167129"/>
            </a:xfrm>
            <a:solidFill>
              <a:schemeClr val="bg1"/>
            </a:solidFill>
          </p:grpSpPr>
          <p:sp>
            <p:nvSpPr>
              <p:cNvPr id="1048606" name="Freeform 45"/>
              <p:cNvSpPr/>
              <p:nvPr/>
            </p:nvSpPr>
            <p:spPr>
              <a:xfrm>
                <a:off x="5326857" y="3228975"/>
                <a:ext cx="1147085" cy="1083469"/>
              </a:xfrm>
              <a:custGeom>
                <a:avLst/>
                <a:gdLst>
                  <a:gd name="connsiteX0" fmla="*/ 1090612 w 1147085"/>
                  <a:gd name="connsiteY0" fmla="*/ 0 h 1083469"/>
                  <a:gd name="connsiteX1" fmla="*/ 1147085 w 1147085"/>
                  <a:gd name="connsiteY1" fmla="*/ 460567 h 1083469"/>
                  <a:gd name="connsiteX2" fmla="*/ 1078295 w 1147085"/>
                  <a:gd name="connsiteY2" fmla="*/ 504743 h 1083469"/>
                  <a:gd name="connsiteX3" fmla="*/ 1025237 w 1147085"/>
                  <a:gd name="connsiteY3" fmla="*/ 72025 h 1083469"/>
                  <a:gd name="connsiteX4" fmla="*/ 79622 w 1147085"/>
                  <a:gd name="connsiteY4" fmla="*/ 171129 h 1083469"/>
                  <a:gd name="connsiteX5" fmla="*/ 186985 w 1147085"/>
                  <a:gd name="connsiteY5" fmla="*/ 990798 h 1083469"/>
                  <a:gd name="connsiteX6" fmla="*/ 186985 w 1147085"/>
                  <a:gd name="connsiteY6" fmla="*/ 1011445 h 1083469"/>
                  <a:gd name="connsiteX7" fmla="*/ 977729 w 1147085"/>
                  <a:gd name="connsiteY7" fmla="*/ 857154 h 1083469"/>
                  <a:gd name="connsiteX8" fmla="*/ 977729 w 1147085"/>
                  <a:gd name="connsiteY8" fmla="*/ 916854 h 1083469"/>
                  <a:gd name="connsiteX9" fmla="*/ 123825 w 1147085"/>
                  <a:gd name="connsiteY9" fmla="*/ 1083469 h 1083469"/>
                  <a:gd name="connsiteX10" fmla="*/ 0 w 1147085"/>
                  <a:gd name="connsiteY10" fmla="*/ 114300 h 1083469"/>
                  <a:gd name="connsiteX11" fmla="*/ 1090612 w 1147085"/>
                  <a:gd name="connsiteY11" fmla="*/ 0 h 1083469"/>
                  <a:gd name="connsiteX0-1" fmla="*/ 1090612 w 1147085"/>
                  <a:gd name="connsiteY0-2" fmla="*/ 0 h 1083469"/>
                  <a:gd name="connsiteX1-3" fmla="*/ 1147085 w 1147085"/>
                  <a:gd name="connsiteY1-4" fmla="*/ 460567 h 1083469"/>
                  <a:gd name="connsiteX2-5" fmla="*/ 1078295 w 1147085"/>
                  <a:gd name="connsiteY2-6" fmla="*/ 504743 h 1083469"/>
                  <a:gd name="connsiteX3-7" fmla="*/ 1025237 w 1147085"/>
                  <a:gd name="connsiteY3-8" fmla="*/ 72025 h 1083469"/>
                  <a:gd name="connsiteX4-9" fmla="*/ 79622 w 1147085"/>
                  <a:gd name="connsiteY4-10" fmla="*/ 171129 h 1083469"/>
                  <a:gd name="connsiteX5-11" fmla="*/ 186985 w 1147085"/>
                  <a:gd name="connsiteY5-12" fmla="*/ 1011445 h 1083469"/>
                  <a:gd name="connsiteX6-13" fmla="*/ 977729 w 1147085"/>
                  <a:gd name="connsiteY6-14" fmla="*/ 857154 h 1083469"/>
                  <a:gd name="connsiteX7-15" fmla="*/ 977729 w 1147085"/>
                  <a:gd name="connsiteY7-16" fmla="*/ 916854 h 1083469"/>
                  <a:gd name="connsiteX8-17" fmla="*/ 123825 w 1147085"/>
                  <a:gd name="connsiteY8-18" fmla="*/ 1083469 h 1083469"/>
                  <a:gd name="connsiteX9-19" fmla="*/ 0 w 1147085"/>
                  <a:gd name="connsiteY9-20" fmla="*/ 114300 h 1083469"/>
                  <a:gd name="connsiteX10-21" fmla="*/ 1090612 w 1147085"/>
                  <a:gd name="connsiteY10-22" fmla="*/ 0 h 108346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Lst>
                <a:rect l="l" t="t" r="r" b="b"/>
                <a:pathLst>
                  <a:path w="1147085" h="1083469">
                    <a:moveTo>
                      <a:pt x="1090612" y="0"/>
                    </a:moveTo>
                    <a:lnTo>
                      <a:pt x="1147085" y="460567"/>
                    </a:lnTo>
                    <a:cubicBezTo>
                      <a:pt x="1121629" y="471368"/>
                      <a:pt x="1098257" y="486098"/>
                      <a:pt x="1078295" y="504743"/>
                    </a:cubicBezTo>
                    <a:lnTo>
                      <a:pt x="1025237" y="72025"/>
                    </a:lnTo>
                    <a:lnTo>
                      <a:pt x="79622" y="171129"/>
                    </a:lnTo>
                    <a:lnTo>
                      <a:pt x="186985" y="1011445"/>
                    </a:lnTo>
                    <a:lnTo>
                      <a:pt x="977729" y="857154"/>
                    </a:lnTo>
                    <a:lnTo>
                      <a:pt x="977729" y="916854"/>
                    </a:lnTo>
                    <a:lnTo>
                      <a:pt x="123825" y="1083469"/>
                    </a:lnTo>
                    <a:lnTo>
                      <a:pt x="0" y="114300"/>
                    </a:lnTo>
                    <a:lnTo>
                      <a:pt x="1090612" y="0"/>
                    </a:ln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34288" rIns="68577" bIns="34288" numCol="1" rtlCol="0" anchor="ctr" anchorCtr="0" compatLnSpc="1"/>
              <a:p>
                <a:pPr algn="ctr" defTabSz="685165" fontAlgn="base">
                  <a:spcBef>
                    <a:spcPct val="0"/>
                  </a:spcBef>
                  <a:spcAft>
                    <a:spcPct val="0"/>
                  </a:spcAft>
                </a:pPr>
                <a:endParaRPr lang="en-US" sz="1275" dirty="0">
                  <a:gradFill>
                    <a:gsLst>
                      <a:gs pos="0">
                        <a:srgbClr val="FFFFFF"/>
                      </a:gs>
                      <a:gs pos="100000">
                        <a:srgbClr val="FFFFFF"/>
                      </a:gs>
                    </a:gsLst>
                    <a:lin ang="5400000" scaled="0"/>
                  </a:gradFill>
                </a:endParaRPr>
              </a:p>
            </p:txBody>
          </p:sp>
          <p:sp>
            <p:nvSpPr>
              <p:cNvPr id="1048607" name="Oval 23"/>
              <p:cNvSpPr/>
              <p:nvPr/>
            </p:nvSpPr>
            <p:spPr bwMode="auto">
              <a:xfrm>
                <a:off x="5472973" y="4217016"/>
                <a:ext cx="831613" cy="515322"/>
              </a:xfrm>
              <a:custGeom>
                <a:avLst/>
                <a:gdLst/>
                <a:ahLst/>
                <a:cxnLst/>
                <a:rect l="l" t="t" r="r" b="b"/>
                <a:pathLst>
                  <a:path w="831613" h="515322">
                    <a:moveTo>
                      <a:pt x="656506" y="0"/>
                    </a:moveTo>
                    <a:cubicBezTo>
                      <a:pt x="722980" y="12459"/>
                      <a:pt x="782484" y="33487"/>
                      <a:pt x="831613" y="60220"/>
                    </a:cubicBezTo>
                    <a:lnTo>
                      <a:pt x="831613" y="156807"/>
                    </a:lnTo>
                    <a:lnTo>
                      <a:pt x="790343" y="156807"/>
                    </a:lnTo>
                    <a:cubicBezTo>
                      <a:pt x="689578" y="156807"/>
                      <a:pt x="607892" y="247187"/>
                      <a:pt x="607892" y="358678"/>
                    </a:cubicBezTo>
                    <a:cubicBezTo>
                      <a:pt x="607892" y="412735"/>
                      <a:pt x="627095" y="461830"/>
                      <a:pt x="658968" y="497546"/>
                    </a:cubicBezTo>
                    <a:cubicBezTo>
                      <a:pt x="605816" y="509342"/>
                      <a:pt x="548050" y="515322"/>
                      <a:pt x="487726" y="515322"/>
                    </a:cubicBezTo>
                    <a:cubicBezTo>
                      <a:pt x="218362" y="515322"/>
                      <a:pt x="0" y="396081"/>
                      <a:pt x="0" y="248990"/>
                    </a:cubicBezTo>
                    <a:cubicBezTo>
                      <a:pt x="0" y="198934"/>
                      <a:pt x="25288" y="152104"/>
                      <a:pt x="70263" y="113194"/>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34288" rIns="68577" bIns="34288" numCol="1" rtlCol="0" anchor="ctr" anchorCtr="0" compatLnSpc="1"/>
              <a:p>
                <a:pPr algn="ctr" defTabSz="685165" fontAlgn="base">
                  <a:spcBef>
                    <a:spcPct val="0"/>
                  </a:spcBef>
                  <a:spcAft>
                    <a:spcPct val="0"/>
                  </a:spcAft>
                </a:pPr>
                <a:endParaRPr lang="en-US" sz="1275" dirty="0">
                  <a:gradFill>
                    <a:gsLst>
                      <a:gs pos="0">
                        <a:srgbClr val="FFFFFF"/>
                      </a:gs>
                      <a:gs pos="100000">
                        <a:srgbClr val="FFFFFF"/>
                      </a:gs>
                    </a:gsLst>
                    <a:lin ang="5400000" scaled="0"/>
                  </a:gradFill>
                </a:endParaRPr>
              </a:p>
            </p:txBody>
          </p:sp>
          <p:sp>
            <p:nvSpPr>
              <p:cNvPr id="1048608" name="Rounded Rectangle 13"/>
              <p:cNvSpPr/>
              <p:nvPr/>
            </p:nvSpPr>
            <p:spPr bwMode="auto">
              <a:xfrm>
                <a:off x="6127748" y="3705225"/>
                <a:ext cx="1375518" cy="1241425"/>
              </a:xfrm>
              <a:custGeom>
                <a:avLst/>
                <a:gdLst/>
                <a:ahLst/>
                <a:cxnLst/>
                <a:rect l="l" t="t" r="r" b="b"/>
                <a:pathLst>
                  <a:path w="1375518" h="1241425">
                    <a:moveTo>
                      <a:pt x="880211" y="0"/>
                    </a:moveTo>
                    <a:lnTo>
                      <a:pt x="1125002" y="0"/>
                    </a:lnTo>
                    <a:cubicBezTo>
                      <a:pt x="1202113" y="0"/>
                      <a:pt x="1271265" y="34077"/>
                      <a:pt x="1317403" y="88704"/>
                    </a:cubicBezTo>
                    <a:cubicBezTo>
                      <a:pt x="1244331" y="103169"/>
                      <a:pt x="1190628" y="168346"/>
                      <a:pt x="1190628" y="246066"/>
                    </a:cubicBezTo>
                    <a:lnTo>
                      <a:pt x="1190628" y="708029"/>
                    </a:lnTo>
                    <a:lnTo>
                      <a:pt x="929175" y="708029"/>
                    </a:lnTo>
                    <a:lnTo>
                      <a:pt x="803618" y="172438"/>
                    </a:lnTo>
                    <a:close/>
                    <a:moveTo>
                      <a:pt x="481554" y="0"/>
                    </a:moveTo>
                    <a:lnTo>
                      <a:pt x="726347" y="0"/>
                    </a:lnTo>
                    <a:lnTo>
                      <a:pt x="802940" y="172436"/>
                    </a:lnTo>
                    <a:lnTo>
                      <a:pt x="674361" y="720915"/>
                    </a:lnTo>
                    <a:cubicBezTo>
                      <a:pt x="614856" y="745801"/>
                      <a:pt x="573090" y="804586"/>
                      <a:pt x="573090" y="873128"/>
                    </a:cubicBezTo>
                    <a:cubicBezTo>
                      <a:pt x="573090" y="964310"/>
                      <a:pt x="647007" y="1038227"/>
                      <a:pt x="738189" y="1038227"/>
                    </a:cubicBezTo>
                    <a:lnTo>
                      <a:pt x="1375518" y="1038227"/>
                    </a:lnTo>
                    <a:cubicBezTo>
                      <a:pt x="1351252" y="1154299"/>
                      <a:pt x="1248302" y="1241425"/>
                      <a:pt x="1125002" y="1241425"/>
                    </a:cubicBezTo>
                    <a:lnTo>
                      <a:pt x="481554" y="1241425"/>
                    </a:lnTo>
                    <a:cubicBezTo>
                      <a:pt x="358254" y="1241425"/>
                      <a:pt x="255302" y="1154298"/>
                      <a:pt x="231037" y="1038224"/>
                    </a:cubicBezTo>
                    <a:lnTo>
                      <a:pt x="165099" y="1038224"/>
                    </a:lnTo>
                    <a:cubicBezTo>
                      <a:pt x="73917" y="1038224"/>
                      <a:pt x="0" y="964307"/>
                      <a:pt x="0" y="873125"/>
                    </a:cubicBezTo>
                    <a:cubicBezTo>
                      <a:pt x="0" y="781943"/>
                      <a:pt x="73917" y="708026"/>
                      <a:pt x="165099" y="708026"/>
                    </a:cubicBezTo>
                    <a:lnTo>
                      <a:pt x="225428" y="708026"/>
                    </a:lnTo>
                    <a:lnTo>
                      <a:pt x="225428" y="256126"/>
                    </a:lnTo>
                    <a:cubicBezTo>
                      <a:pt x="225428" y="114672"/>
                      <a:pt x="340100" y="0"/>
                      <a:pt x="481554"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34288" rIns="68577" bIns="34288" numCol="1" rtlCol="0" anchor="ctr" anchorCtr="0" compatLnSpc="1"/>
              <a:p>
                <a:pPr algn="ctr" defTabSz="685165" fontAlgn="base">
                  <a:spcBef>
                    <a:spcPct val="0"/>
                  </a:spcBef>
                  <a:spcAft>
                    <a:spcPct val="0"/>
                  </a:spcAft>
                </a:pPr>
                <a:endParaRPr lang="en-US" sz="1275" dirty="0">
                  <a:gradFill>
                    <a:gsLst>
                      <a:gs pos="0">
                        <a:srgbClr val="FFFFFF"/>
                      </a:gs>
                      <a:gs pos="100000">
                        <a:srgbClr val="FFFFFF"/>
                      </a:gs>
                    </a:gsLst>
                    <a:lin ang="5400000" scaled="0"/>
                  </a:gradFill>
                </a:endParaRPr>
              </a:p>
            </p:txBody>
          </p:sp>
          <p:sp>
            <p:nvSpPr>
              <p:cNvPr id="1048609" name="Oval 57"/>
              <p:cNvSpPr/>
              <p:nvPr/>
            </p:nvSpPr>
            <p:spPr bwMode="auto">
              <a:xfrm>
                <a:off x="6524624" y="2779521"/>
                <a:ext cx="835025" cy="835025"/>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34288" rIns="68577" bIns="34288" numCol="1" rtlCol="0" anchor="ctr" anchorCtr="0" compatLnSpc="1"/>
              <a:p>
                <a:pPr algn="ctr" defTabSz="685165" fontAlgn="base">
                  <a:spcBef>
                    <a:spcPct val="0"/>
                  </a:spcBef>
                  <a:spcAft>
                    <a:spcPct val="0"/>
                  </a:spcAft>
                </a:pPr>
                <a:endParaRPr lang="en-US" sz="1275" dirty="0">
                  <a:gradFill>
                    <a:gsLst>
                      <a:gs pos="0">
                        <a:srgbClr val="FFFFFF"/>
                      </a:gs>
                      <a:gs pos="100000">
                        <a:srgbClr val="FFFFFF"/>
                      </a:gs>
                    </a:gsLst>
                    <a:lin ang="5400000" scaled="0"/>
                  </a:gradFill>
                </a:endParaRPr>
              </a:p>
            </p:txBody>
          </p:sp>
          <p:sp>
            <p:nvSpPr>
              <p:cNvPr id="1048610" name="Rounded Rectangle 14"/>
              <p:cNvSpPr/>
              <p:nvPr/>
            </p:nvSpPr>
            <p:spPr bwMode="auto">
              <a:xfrm>
                <a:off x="6740522" y="3829050"/>
                <a:ext cx="869954" cy="874713"/>
              </a:xfrm>
              <a:custGeom>
                <a:avLst/>
                <a:gdLst>
                  <a:gd name="connsiteX0" fmla="*/ 744540 w 869954"/>
                  <a:gd name="connsiteY0" fmla="*/ 0 h 874713"/>
                  <a:gd name="connsiteX1" fmla="*/ 869954 w 869954"/>
                  <a:gd name="connsiteY1" fmla="*/ 125414 h 874713"/>
                  <a:gd name="connsiteX2" fmla="*/ 869953 w 869954"/>
                  <a:gd name="connsiteY2" fmla="*/ 706437 h 874713"/>
                  <a:gd name="connsiteX3" fmla="*/ 869952 w 869954"/>
                  <a:gd name="connsiteY3" fmla="*/ 749299 h 874713"/>
                  <a:gd name="connsiteX4" fmla="*/ 744538 w 869954"/>
                  <a:gd name="connsiteY4" fmla="*/ 874713 h 874713"/>
                  <a:gd name="connsiteX5" fmla="*/ 125414 w 869954"/>
                  <a:gd name="connsiteY5" fmla="*/ 874712 h 874713"/>
                  <a:gd name="connsiteX6" fmla="*/ 0 w 869954"/>
                  <a:gd name="connsiteY6" fmla="*/ 749298 h 874713"/>
                  <a:gd name="connsiteX7" fmla="*/ 1 w 869954"/>
                  <a:gd name="connsiteY7" fmla="*/ 749299 h 874713"/>
                  <a:gd name="connsiteX8" fmla="*/ 125415 w 869954"/>
                  <a:gd name="connsiteY8" fmla="*/ 623885 h 874713"/>
                  <a:gd name="connsiteX9" fmla="*/ 619126 w 869954"/>
                  <a:gd name="connsiteY9" fmla="*/ 623885 h 874713"/>
                  <a:gd name="connsiteX10" fmla="*/ 619126 w 869954"/>
                  <a:gd name="connsiteY10" fmla="*/ 125414 h 874713"/>
                  <a:gd name="connsiteX11" fmla="*/ 744540 w 869954"/>
                  <a:gd name="connsiteY11" fmla="*/ 0 h 874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69954" h="874713">
                    <a:moveTo>
                      <a:pt x="744540" y="0"/>
                    </a:moveTo>
                    <a:cubicBezTo>
                      <a:pt x="813804" y="0"/>
                      <a:pt x="869954" y="56150"/>
                      <a:pt x="869954" y="125414"/>
                    </a:cubicBezTo>
                    <a:cubicBezTo>
                      <a:pt x="869954" y="319088"/>
                      <a:pt x="869953" y="512763"/>
                      <a:pt x="869953" y="706437"/>
                    </a:cubicBezTo>
                    <a:cubicBezTo>
                      <a:pt x="869953" y="720724"/>
                      <a:pt x="869952" y="735012"/>
                      <a:pt x="869952" y="749299"/>
                    </a:cubicBezTo>
                    <a:cubicBezTo>
                      <a:pt x="869952" y="818563"/>
                      <a:pt x="813802" y="874713"/>
                      <a:pt x="744538" y="874713"/>
                    </a:cubicBezTo>
                    <a:lnTo>
                      <a:pt x="125414" y="874712"/>
                    </a:lnTo>
                    <a:cubicBezTo>
                      <a:pt x="56150" y="874712"/>
                      <a:pt x="0" y="818562"/>
                      <a:pt x="0" y="749298"/>
                    </a:cubicBezTo>
                    <a:lnTo>
                      <a:pt x="1" y="749299"/>
                    </a:lnTo>
                    <a:cubicBezTo>
                      <a:pt x="1" y="680035"/>
                      <a:pt x="56151" y="623885"/>
                      <a:pt x="125415" y="623885"/>
                    </a:cubicBezTo>
                    <a:lnTo>
                      <a:pt x="619126" y="623885"/>
                    </a:lnTo>
                    <a:lnTo>
                      <a:pt x="619126" y="125414"/>
                    </a:lnTo>
                    <a:cubicBezTo>
                      <a:pt x="619126" y="56150"/>
                      <a:pt x="675276" y="0"/>
                      <a:pt x="744540"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34288" rIns="68577" bIns="34288" numCol="1" rtlCol="0" anchor="ctr" anchorCtr="0" compatLnSpc="1"/>
              <a:p>
                <a:pPr algn="ctr" defTabSz="685165" fontAlgn="base">
                  <a:spcBef>
                    <a:spcPct val="0"/>
                  </a:spcBef>
                  <a:spcAft>
                    <a:spcPct val="0"/>
                  </a:spcAft>
                </a:pPr>
                <a:endParaRPr lang="en-US" sz="1275" dirty="0">
                  <a:gradFill>
                    <a:gsLst>
                      <a:gs pos="0">
                        <a:srgbClr val="FFFFFF"/>
                      </a:gs>
                      <a:gs pos="100000">
                        <a:srgbClr val="FFFFFF"/>
                      </a:gs>
                    </a:gsLst>
                    <a:lin ang="5400000" scaled="0"/>
                  </a:gradFill>
                </a:endParaRPr>
              </a:p>
            </p:txBody>
          </p:sp>
        </p:grpSp>
      </p:grpSp>
      <p:sp>
        <p:nvSpPr>
          <p:cNvPr id="1048611" name="文本框 53"/>
          <p:cNvSpPr txBox="1"/>
          <p:nvPr/>
        </p:nvSpPr>
        <p:spPr>
          <a:xfrm>
            <a:off x="6171883" y="3893503"/>
            <a:ext cx="3116104" cy="1129665"/>
          </a:xfrm>
          <a:prstGeom prst="rect">
            <a:avLst/>
          </a:prstGeom>
          <a:noFill/>
        </p:spPr>
        <p:txBody>
          <a:bodyPr wrap="square" rtlCol="0">
            <a:spAutoFit/>
          </a:bodyPr>
          <a:p>
            <a:r>
              <a:rPr lang="zh-CN" altLang="en-US" sz="1350" spc="300" dirty="0">
                <a:latin typeface="微软雅黑" panose="020B0503020204020204" charset="-122"/>
                <a:ea typeface="微软雅黑" panose="020B0503020204020204" charset="-122"/>
              </a:rPr>
              <a:t>讲解学生</a:t>
            </a:r>
            <a:r>
              <a:rPr lang="zh-CN" altLang="en-US" sz="1350" spc="300" dirty="0" smtClean="0">
                <a:latin typeface="微软雅黑" panose="020B0503020204020204" charset="-122"/>
                <a:ea typeface="微软雅黑" panose="020B0503020204020204" charset="-122"/>
              </a:rPr>
              <a:t>：</a:t>
            </a:r>
            <a:r>
              <a:rPr lang="zh-CN" sz="1350" spc="300" dirty="0" smtClean="0">
                <a:latin typeface="微软雅黑" panose="020B0503020204020204" charset="-122"/>
                <a:ea typeface="微软雅黑" panose="020B0503020204020204" charset="-122"/>
              </a:rPr>
              <a:t>第</a:t>
            </a:r>
            <a:r>
              <a:rPr lang="en-US" altLang="zh-CN" sz="1350" spc="300" dirty="0" smtClean="0">
                <a:latin typeface="微软雅黑" panose="020B0503020204020204" charset="-122"/>
                <a:ea typeface="微软雅黑" panose="020B0503020204020204" charset="-122"/>
              </a:rPr>
              <a:t>11</a:t>
            </a:r>
            <a:r>
              <a:rPr lang="zh-CN" sz="1350" spc="300" dirty="0" smtClean="0">
                <a:latin typeface="微软雅黑" panose="020B0503020204020204" charset="-122"/>
                <a:ea typeface="微软雅黑" panose="020B0503020204020204" charset="-122"/>
              </a:rPr>
              <a:t>组</a:t>
            </a:r>
            <a:endParaRPr lang="zh-CN" sz="1350" spc="300" dirty="0" smtClean="0">
              <a:latin typeface="微软雅黑" panose="020B0503020204020204" charset="-122"/>
              <a:ea typeface="微软雅黑" panose="020B0503020204020204" charset="-122"/>
            </a:endParaRPr>
          </a:p>
          <a:p>
            <a:r>
              <a:rPr lang="zh-CN" sz="1350" spc="300" dirty="0">
                <a:latin typeface="微软雅黑" panose="020B0503020204020204" charset="-122"/>
                <a:ea typeface="微软雅黑" panose="020B0503020204020204" charset="-122"/>
              </a:rPr>
              <a:t>黄为涛 </a:t>
            </a:r>
            <a:endParaRPr lang="zh-CN" sz="1350" spc="300" dirty="0">
              <a:latin typeface="微软雅黑" panose="020B0503020204020204" charset="-122"/>
              <a:ea typeface="微软雅黑" panose="020B0503020204020204" charset="-122"/>
            </a:endParaRPr>
          </a:p>
          <a:p>
            <a:r>
              <a:rPr lang="zh-CN" sz="1350" spc="300" dirty="0">
                <a:latin typeface="微软雅黑" panose="020B0503020204020204" charset="-122"/>
                <a:ea typeface="微软雅黑" panose="020B0503020204020204" charset="-122"/>
              </a:rPr>
              <a:t>张萌  </a:t>
            </a:r>
            <a:endParaRPr lang="zh-CN" sz="1350" spc="300" dirty="0">
              <a:latin typeface="微软雅黑" panose="020B0503020204020204" charset="-122"/>
              <a:ea typeface="微软雅黑" panose="020B0503020204020204" charset="-122"/>
            </a:endParaRPr>
          </a:p>
          <a:p>
            <a:r>
              <a:rPr lang="zh-CN" altLang="en-US" sz="1350" spc="300" dirty="0">
                <a:latin typeface="微软雅黑" panose="020B0503020204020204" charset="-122"/>
                <a:ea typeface="微软雅黑" panose="020B0503020204020204" charset="-122"/>
              </a:rPr>
              <a:t>刘兆 </a:t>
            </a:r>
            <a:endParaRPr lang="zh-CN" altLang="en-US" sz="1350" spc="300" dirty="0">
              <a:latin typeface="微软雅黑" panose="020B0503020204020204" charset="-122"/>
              <a:ea typeface="微软雅黑" panose="020B0503020204020204" charset="-122"/>
            </a:endParaRPr>
          </a:p>
          <a:p>
            <a:r>
              <a:rPr lang="zh-CN" altLang="en-US" sz="1350" spc="300" dirty="0">
                <a:latin typeface="微软雅黑" panose="020B0503020204020204" charset="-122"/>
                <a:ea typeface="微软雅黑" panose="020B0503020204020204" charset="-122"/>
              </a:rPr>
              <a:t>金艳冬 </a:t>
            </a:r>
            <a:endParaRPr lang="en-US" altLang="zh-CN" sz="1350" spc="300" dirty="0">
              <a:latin typeface="微软雅黑" panose="020B0503020204020204" charset="-122"/>
              <a:ea typeface="微软雅黑" panose="020B0503020204020204" charset="-122"/>
            </a:endParaRPr>
          </a:p>
        </p:txBody>
      </p:sp>
      <p:sp>
        <p:nvSpPr>
          <p:cNvPr id="1" name="椭圆 15"/>
          <p:cNvSpPr/>
          <p:nvPr/>
        </p:nvSpPr>
        <p:spPr>
          <a:xfrm>
            <a:off x="983413" y="741626"/>
            <a:ext cx="267453" cy="267453"/>
          </a:xfrm>
          <a:prstGeom prst="ellipse">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25" name=""/>
        <p:cNvGrpSpPr/>
        <p:nvPr/>
      </p:nvGrpSpPr>
      <p:grpSpPr>
        <a:xfrm>
          <a:off x="0" y="0"/>
          <a:ext cx="0" cy="0"/>
          <a:chOff x="0" y="0"/>
          <a:chExt cx="0" cy="0"/>
        </a:xfrm>
      </p:grpSpPr>
      <p:sp>
        <p:nvSpPr>
          <p:cNvPr id="1048863" name="矩形 1"/>
          <p:cNvSpPr/>
          <p:nvPr/>
        </p:nvSpPr>
        <p:spPr>
          <a:xfrm>
            <a:off x="3087886" y="1985253"/>
            <a:ext cx="2968228" cy="1129665"/>
          </a:xfrm>
          <a:prstGeom prst="rect">
            <a:avLst/>
          </a:prstGeom>
        </p:spPr>
        <p:txBody>
          <a:bodyPr>
            <a:spAutoFit/>
          </a:bodyPr>
          <a:p>
            <a:pPr algn="ctr" eaLnBrk="1" fontAlgn="auto" hangingPunct="1">
              <a:lnSpc>
                <a:spcPct val="150000"/>
              </a:lnSpc>
              <a:spcBef>
                <a:spcPts val="0"/>
              </a:spcBef>
              <a:spcAft>
                <a:spcPts val="0"/>
              </a:spcAft>
            </a:pPr>
            <a:r>
              <a:rPr lang="en-US" altLang="zh-CN" sz="4500" b="1" dirty="0">
                <a:solidFill>
                  <a:schemeClr val="accent1"/>
                </a:solidFill>
                <a:latin typeface="微软雅黑" panose="020B0503020204020204" charset="-122"/>
                <a:ea typeface="微软雅黑" panose="020B0503020204020204" charset="-122"/>
              </a:rPr>
              <a:t>THANKS!</a:t>
            </a:r>
            <a:endParaRPr lang="zh-CN" altLang="en-US" sz="4500" b="1" dirty="0">
              <a:solidFill>
                <a:schemeClr val="accent1"/>
              </a:solidFill>
              <a:latin typeface="微软雅黑" panose="020B0503020204020204" charset="-122"/>
              <a:ea typeface="微软雅黑" panose="020B0503020204020204" charset="-122"/>
            </a:endParaRPr>
          </a:p>
        </p:txBody>
      </p:sp>
      <p:cxnSp>
        <p:nvCxnSpPr>
          <p:cNvPr id="3145891" name="直接连接符 7"/>
          <p:cNvCxnSpPr/>
          <p:nvPr/>
        </p:nvCxnSpPr>
        <p:spPr>
          <a:xfrm flipH="1">
            <a:off x="6843585" y="193940"/>
            <a:ext cx="764114" cy="88711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145892" name="直接连接符 8"/>
          <p:cNvCxnSpPr/>
          <p:nvPr/>
        </p:nvCxnSpPr>
        <p:spPr>
          <a:xfrm flipH="1">
            <a:off x="7538888" y="0"/>
            <a:ext cx="764114" cy="88711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145893" name="直接连接符 9"/>
          <p:cNvCxnSpPr/>
          <p:nvPr/>
        </p:nvCxnSpPr>
        <p:spPr>
          <a:xfrm flipH="1">
            <a:off x="419102" y="4260508"/>
            <a:ext cx="764114" cy="88711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145894" name="直接连接符 10"/>
          <p:cNvCxnSpPr/>
          <p:nvPr/>
        </p:nvCxnSpPr>
        <p:spPr>
          <a:xfrm flipH="1">
            <a:off x="7424039" y="944729"/>
            <a:ext cx="764114" cy="88711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145895" name="直接连接符 11"/>
          <p:cNvCxnSpPr/>
          <p:nvPr/>
        </p:nvCxnSpPr>
        <p:spPr>
          <a:xfrm flipH="1">
            <a:off x="1219578" y="4007318"/>
            <a:ext cx="764114" cy="88711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145896" name="直接连接符 12"/>
          <p:cNvCxnSpPr/>
          <p:nvPr/>
        </p:nvCxnSpPr>
        <p:spPr>
          <a:xfrm flipH="1">
            <a:off x="899826" y="3384272"/>
            <a:ext cx="764114" cy="887119"/>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048866" name="椭圆 13"/>
          <p:cNvSpPr/>
          <p:nvPr/>
        </p:nvSpPr>
        <p:spPr>
          <a:xfrm>
            <a:off x="1525181" y="1199786"/>
            <a:ext cx="322358" cy="322358"/>
          </a:xfrm>
          <a:prstGeom prst="ellipse">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schemeClr val="accent1">
                  <a:lumMod val="60000"/>
                  <a:lumOff val="40000"/>
                </a:schemeClr>
              </a:solidFill>
            </a:endParaRPr>
          </a:p>
        </p:txBody>
      </p:sp>
      <p:sp>
        <p:nvSpPr>
          <p:cNvPr id="1048867" name="椭圆 14"/>
          <p:cNvSpPr/>
          <p:nvPr/>
        </p:nvSpPr>
        <p:spPr>
          <a:xfrm>
            <a:off x="7295319" y="4007318"/>
            <a:ext cx="624759" cy="624759"/>
          </a:xfrm>
          <a:prstGeom prst="ellipse">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schemeClr val="accent1">
                  <a:lumMod val="60000"/>
                  <a:lumOff val="40000"/>
                </a:schemeClr>
              </a:solidFill>
            </a:endParaRPr>
          </a:p>
        </p:txBody>
      </p:sp>
      <p:sp>
        <p:nvSpPr>
          <p:cNvPr id="1048868" name="椭圆 15"/>
          <p:cNvSpPr/>
          <p:nvPr/>
        </p:nvSpPr>
        <p:spPr>
          <a:xfrm>
            <a:off x="1016948" y="79939"/>
            <a:ext cx="405261" cy="405261"/>
          </a:xfrm>
          <a:prstGeom prst="ellipse">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schemeClr val="accent1">
                  <a:lumMod val="60000"/>
                  <a:lumOff val="40000"/>
                </a:schemeClr>
              </a:solidFill>
            </a:endParaRPr>
          </a:p>
        </p:txBody>
      </p:sp>
      <p:sp>
        <p:nvSpPr>
          <p:cNvPr id="1048869" name="椭圆 16"/>
          <p:cNvSpPr/>
          <p:nvPr/>
        </p:nvSpPr>
        <p:spPr>
          <a:xfrm>
            <a:off x="7806096" y="3554347"/>
            <a:ext cx="452972" cy="452972"/>
          </a:xfrm>
          <a:prstGeom prst="ellipse">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schemeClr val="accent1">
                  <a:lumMod val="60000"/>
                  <a:lumOff val="40000"/>
                </a:schemeClr>
              </a:solidFill>
            </a:endParaRPr>
          </a:p>
        </p:txBody>
      </p:sp>
      <p:sp>
        <p:nvSpPr>
          <p:cNvPr id="1048870" name="椭圆 17"/>
          <p:cNvSpPr/>
          <p:nvPr/>
        </p:nvSpPr>
        <p:spPr>
          <a:xfrm>
            <a:off x="664731" y="796723"/>
            <a:ext cx="641555" cy="641555"/>
          </a:xfrm>
          <a:prstGeom prst="ellipse">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schemeClr val="accent1">
                  <a:lumMod val="60000"/>
                  <a:lumOff val="40000"/>
                </a:schemeClr>
              </a:solidFill>
            </a:endParaRPr>
          </a:p>
        </p:txBody>
      </p:sp>
      <p:sp>
        <p:nvSpPr>
          <p:cNvPr id="1048871" name="椭圆 18"/>
          <p:cNvSpPr/>
          <p:nvPr/>
        </p:nvSpPr>
        <p:spPr>
          <a:xfrm>
            <a:off x="8303002" y="3942024"/>
            <a:ext cx="318484" cy="318484"/>
          </a:xfrm>
          <a:prstGeom prst="ellipse">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p>
        </p:txBody>
      </p:sp>
      <p:sp>
        <p:nvSpPr>
          <p:cNvPr id="1048872" name="椭圆 19"/>
          <p:cNvSpPr/>
          <p:nvPr/>
        </p:nvSpPr>
        <p:spPr>
          <a:xfrm>
            <a:off x="363701" y="1659219"/>
            <a:ext cx="437458" cy="437458"/>
          </a:xfrm>
          <a:prstGeom prst="ellipse">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schemeClr val="accent1">
                  <a:lumMod val="60000"/>
                  <a:lumOff val="40000"/>
                </a:schemeClr>
              </a:solidFill>
            </a:endParaRPr>
          </a:p>
        </p:txBody>
      </p:sp>
      <p:sp>
        <p:nvSpPr>
          <p:cNvPr id="1048873" name="椭圆 20"/>
          <p:cNvSpPr/>
          <p:nvPr/>
        </p:nvSpPr>
        <p:spPr>
          <a:xfrm>
            <a:off x="8016159" y="2929588"/>
            <a:ext cx="286843" cy="286843"/>
          </a:xfrm>
          <a:prstGeom prst="ellipse">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schemeClr val="accent1">
                  <a:lumMod val="60000"/>
                  <a:lumOff val="40000"/>
                </a:schemeClr>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67" name=""/>
        <p:cNvGrpSpPr/>
        <p:nvPr/>
      </p:nvGrpSpPr>
      <p:grpSpPr>
        <a:xfrm>
          <a:off x="0" y="0"/>
          <a:ext cx="0" cy="0"/>
          <a:chOff x="0" y="0"/>
          <a:chExt cx="0" cy="0"/>
        </a:xfrm>
      </p:grpSpPr>
      <p:sp>
        <p:nvSpPr>
          <p:cNvPr id="1048653" name="椭圆 2"/>
          <p:cNvSpPr/>
          <p:nvPr/>
        </p:nvSpPr>
        <p:spPr>
          <a:xfrm>
            <a:off x="3159760" y="1102360"/>
            <a:ext cx="2856865" cy="2881630"/>
          </a:xfrm>
          <a:prstGeom prst="ellipse">
            <a:avLst/>
          </a:prstGeom>
          <a:solidFill>
            <a:srgbClr val="2E75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p>
        </p:txBody>
      </p:sp>
      <p:sp>
        <p:nvSpPr>
          <p:cNvPr id="1048654" name="文本框 6"/>
          <p:cNvSpPr txBox="1"/>
          <p:nvPr/>
        </p:nvSpPr>
        <p:spPr>
          <a:xfrm>
            <a:off x="3257613" y="1874834"/>
            <a:ext cx="2884067" cy="1337945"/>
          </a:xfrm>
          <a:prstGeom prst="rect">
            <a:avLst/>
          </a:prstGeom>
          <a:noFill/>
        </p:spPr>
        <p:txBody>
          <a:bodyPr wrap="square" rtlCol="0">
            <a:spAutoFit/>
          </a:bodyPr>
          <a:p>
            <a:pPr algn="ctr"/>
            <a:r>
              <a:rPr lang="zh-CN" altLang="en-US" sz="2700" b="1" spc="300" dirty="0" smtClean="0">
                <a:solidFill>
                  <a:schemeClr val="bg1"/>
                </a:solidFill>
                <a:latin typeface="微软雅黑" panose="020B0503020204020204" charset="-122"/>
                <a:ea typeface="微软雅黑" panose="020B0503020204020204" charset="-122"/>
              </a:rPr>
              <a:t>第四部分</a:t>
            </a:r>
            <a:endParaRPr lang="en-US" altLang="zh-CN" sz="2700" b="1" spc="300" dirty="0" smtClean="0">
              <a:solidFill>
                <a:schemeClr val="bg1"/>
              </a:solidFill>
              <a:latin typeface="微软雅黑" panose="020B0503020204020204" charset="-122"/>
              <a:ea typeface="微软雅黑" panose="020B0503020204020204" charset="-122"/>
            </a:endParaRPr>
          </a:p>
          <a:p>
            <a:pPr algn="ctr"/>
            <a:r>
              <a:rPr lang="zh-CN" altLang="en-US" sz="2700" b="1" spc="300" dirty="0" smtClean="0">
                <a:solidFill>
                  <a:schemeClr val="bg1"/>
                </a:solidFill>
                <a:latin typeface="微软雅黑" panose="020B0503020204020204" charset="-122"/>
                <a:ea typeface="微软雅黑" panose="020B0503020204020204" charset="-122"/>
              </a:rPr>
              <a:t>安排进度与测试里程碑</a:t>
            </a:r>
            <a:endParaRPr lang="zh-CN" altLang="en-US" sz="2700" b="1" spc="300" dirty="0" smtClean="0">
              <a:solidFill>
                <a:schemeClr val="bg1"/>
              </a:solidFill>
              <a:latin typeface="微软雅黑" panose="020B0503020204020204" charset="-122"/>
              <a:ea typeface="微软雅黑" panose="020B0503020204020204" charset="-122"/>
            </a:endParaRPr>
          </a:p>
        </p:txBody>
      </p:sp>
      <p:sp>
        <p:nvSpPr>
          <p:cNvPr id="1048655" name="椭圆 9"/>
          <p:cNvSpPr/>
          <p:nvPr/>
        </p:nvSpPr>
        <p:spPr>
          <a:xfrm>
            <a:off x="915708" y="3675929"/>
            <a:ext cx="150019" cy="18969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p>
        </p:txBody>
      </p:sp>
      <p:sp>
        <p:nvSpPr>
          <p:cNvPr id="1048656" name="椭圆 11"/>
          <p:cNvSpPr/>
          <p:nvPr/>
        </p:nvSpPr>
        <p:spPr>
          <a:xfrm>
            <a:off x="1320758" y="3090375"/>
            <a:ext cx="388460" cy="38846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p>
        </p:txBody>
      </p:sp>
      <p:sp>
        <p:nvSpPr>
          <p:cNvPr id="1048657" name="椭圆 12"/>
          <p:cNvSpPr/>
          <p:nvPr/>
        </p:nvSpPr>
        <p:spPr>
          <a:xfrm>
            <a:off x="2387557" y="2891545"/>
            <a:ext cx="483409" cy="483409"/>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p>
        </p:txBody>
      </p:sp>
      <p:sp>
        <p:nvSpPr>
          <p:cNvPr id="1048658" name="椭圆 13"/>
          <p:cNvSpPr/>
          <p:nvPr/>
        </p:nvSpPr>
        <p:spPr>
          <a:xfrm>
            <a:off x="495189" y="2082095"/>
            <a:ext cx="160100" cy="1601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p>
        </p:txBody>
      </p:sp>
      <p:sp>
        <p:nvSpPr>
          <p:cNvPr id="1048659" name="椭圆 14"/>
          <p:cNvSpPr/>
          <p:nvPr/>
        </p:nvSpPr>
        <p:spPr>
          <a:xfrm>
            <a:off x="2146113" y="2132920"/>
            <a:ext cx="356221" cy="356221"/>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p>
        </p:txBody>
      </p:sp>
      <p:sp>
        <p:nvSpPr>
          <p:cNvPr id="1048660" name="椭圆 15"/>
          <p:cNvSpPr/>
          <p:nvPr/>
        </p:nvSpPr>
        <p:spPr>
          <a:xfrm>
            <a:off x="1709218" y="1699269"/>
            <a:ext cx="267453" cy="267453"/>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p>
        </p:txBody>
      </p:sp>
      <p:sp>
        <p:nvSpPr>
          <p:cNvPr id="1048661" name="椭圆 16"/>
          <p:cNvSpPr/>
          <p:nvPr/>
        </p:nvSpPr>
        <p:spPr>
          <a:xfrm>
            <a:off x="6087242" y="2641543"/>
            <a:ext cx="165932" cy="165932"/>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p>
        </p:txBody>
      </p:sp>
      <p:sp>
        <p:nvSpPr>
          <p:cNvPr id="1048662" name="椭圆 17"/>
          <p:cNvSpPr/>
          <p:nvPr/>
        </p:nvSpPr>
        <p:spPr>
          <a:xfrm>
            <a:off x="7335435" y="1219157"/>
            <a:ext cx="480112" cy="480112"/>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p>
        </p:txBody>
      </p:sp>
      <p:sp>
        <p:nvSpPr>
          <p:cNvPr id="1048663" name="椭圆 18"/>
          <p:cNvSpPr/>
          <p:nvPr/>
        </p:nvSpPr>
        <p:spPr>
          <a:xfrm>
            <a:off x="5596373" y="3979714"/>
            <a:ext cx="237818" cy="23781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p>
        </p:txBody>
      </p:sp>
      <p:sp>
        <p:nvSpPr>
          <p:cNvPr id="1048664" name="椭圆 19"/>
          <p:cNvSpPr/>
          <p:nvPr/>
        </p:nvSpPr>
        <p:spPr>
          <a:xfrm flipH="1" flipV="1">
            <a:off x="5393991" y="3489918"/>
            <a:ext cx="237549" cy="256259"/>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p>
        </p:txBody>
      </p:sp>
      <p:sp>
        <p:nvSpPr>
          <p:cNvPr id="1048665" name="椭圆 20"/>
          <p:cNvSpPr/>
          <p:nvPr/>
        </p:nvSpPr>
        <p:spPr>
          <a:xfrm>
            <a:off x="6702862" y="1907693"/>
            <a:ext cx="174522" cy="174522"/>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p>
        </p:txBody>
      </p:sp>
      <p:sp>
        <p:nvSpPr>
          <p:cNvPr id="1048666" name="椭圆 21"/>
          <p:cNvSpPr/>
          <p:nvPr/>
        </p:nvSpPr>
        <p:spPr>
          <a:xfrm>
            <a:off x="6313298" y="3007625"/>
            <a:ext cx="622690" cy="62269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p>
        </p:txBody>
      </p:sp>
      <p:sp>
        <p:nvSpPr>
          <p:cNvPr id="1048667" name="椭圆 22"/>
          <p:cNvSpPr/>
          <p:nvPr/>
        </p:nvSpPr>
        <p:spPr>
          <a:xfrm>
            <a:off x="6452579" y="927449"/>
            <a:ext cx="174522" cy="174522"/>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p>
        </p:txBody>
      </p:sp>
      <p:sp>
        <p:nvSpPr>
          <p:cNvPr id="1048668" name="椭圆 23"/>
          <p:cNvSpPr/>
          <p:nvPr/>
        </p:nvSpPr>
        <p:spPr>
          <a:xfrm>
            <a:off x="7736521" y="2878091"/>
            <a:ext cx="311345" cy="31134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p>
        </p:txBody>
      </p:sp>
      <p:sp>
        <p:nvSpPr>
          <p:cNvPr id="1048669" name="椭圆 24"/>
          <p:cNvSpPr/>
          <p:nvPr/>
        </p:nvSpPr>
        <p:spPr>
          <a:xfrm flipH="1">
            <a:off x="6923030" y="3865624"/>
            <a:ext cx="364687" cy="36468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p>
        </p:txBody>
      </p:sp>
      <p:cxnSp>
        <p:nvCxnSpPr>
          <p:cNvPr id="3145734" name="直接连接符 26"/>
          <p:cNvCxnSpPr/>
          <p:nvPr/>
        </p:nvCxnSpPr>
        <p:spPr>
          <a:xfrm flipH="1">
            <a:off x="5057752" y="378155"/>
            <a:ext cx="764114" cy="88711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145735" name="直接连接符 27"/>
          <p:cNvCxnSpPr/>
          <p:nvPr/>
        </p:nvCxnSpPr>
        <p:spPr>
          <a:xfrm flipH="1">
            <a:off x="5753055" y="184214"/>
            <a:ext cx="764114" cy="88711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145736" name="直接连接符 28"/>
          <p:cNvCxnSpPr/>
          <p:nvPr/>
        </p:nvCxnSpPr>
        <p:spPr>
          <a:xfrm flipH="1">
            <a:off x="2497698" y="4106682"/>
            <a:ext cx="764114" cy="88711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145737" name="直接连接符 29"/>
          <p:cNvCxnSpPr/>
          <p:nvPr/>
        </p:nvCxnSpPr>
        <p:spPr>
          <a:xfrm flipH="1">
            <a:off x="5377504" y="1275951"/>
            <a:ext cx="764114" cy="88711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145738" name="直接连接符 31"/>
          <p:cNvCxnSpPr/>
          <p:nvPr/>
        </p:nvCxnSpPr>
        <p:spPr>
          <a:xfrm flipH="1">
            <a:off x="3298174" y="3853493"/>
            <a:ext cx="764114" cy="88711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145739" name="直接连接符 33"/>
          <p:cNvCxnSpPr/>
          <p:nvPr/>
        </p:nvCxnSpPr>
        <p:spPr>
          <a:xfrm flipH="1">
            <a:off x="2978422" y="3230446"/>
            <a:ext cx="764114" cy="887119"/>
          </a:xfrm>
          <a:prstGeom prst="line">
            <a:avLst/>
          </a:prstGeom>
          <a:ln w="19050"/>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49" name="矩形 48"/>
          <p:cNvSpPr/>
          <p:nvPr/>
        </p:nvSpPr>
        <p:spPr>
          <a:xfrm>
            <a:off x="567690" y="59690"/>
            <a:ext cx="2711450" cy="368300"/>
          </a:xfrm>
          <a:prstGeom prst="rect">
            <a:avLst/>
          </a:prstGeom>
        </p:spPr>
        <p:txBody>
          <a:bodyPr wrap="square">
            <a:spAutoFit/>
          </a:bodyPr>
          <a:lstStyle/>
          <a:p>
            <a:pPr algn="ctr"/>
            <a:r>
              <a:rPr lang="zh-CN" altLang="en-US" b="1" dirty="0">
                <a:latin typeface="黑体" panose="02010609060101010101" pitchFamily="49" charset="-122"/>
                <a:ea typeface="黑体" panose="02010609060101010101" pitchFamily="49" charset="-122"/>
              </a:rPr>
              <a:t>软件测试与质量保证</a:t>
            </a:r>
            <a:endParaRPr lang="zh-CN" altLang="en-US" b="1" dirty="0">
              <a:latin typeface="黑体" panose="02010609060101010101" pitchFamily="49" charset="-122"/>
              <a:ea typeface="黑体" panose="02010609060101010101" pitchFamily="49" charset="-122"/>
            </a:endParaRPr>
          </a:p>
        </p:txBody>
      </p:sp>
      <p:cxnSp>
        <p:nvCxnSpPr>
          <p:cNvPr id="50" name="直接连接符 49"/>
          <p:cNvCxnSpPr/>
          <p:nvPr/>
        </p:nvCxnSpPr>
        <p:spPr>
          <a:xfrm flipV="1">
            <a:off x="971600" y="428085"/>
            <a:ext cx="7662758" cy="16406"/>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6109335" y="59690"/>
            <a:ext cx="3459480" cy="368300"/>
          </a:xfrm>
          <a:prstGeom prst="rect">
            <a:avLst/>
          </a:prstGeom>
          <a:noFill/>
        </p:spPr>
        <p:txBody>
          <a:bodyPr wrap="square" rtlCol="0">
            <a:spAutoFit/>
          </a:bodyPr>
          <a:p>
            <a:r>
              <a:rPr lang="zh-CN" altLang="en-US" b="1">
                <a:sym typeface="+mn-ea"/>
              </a:rPr>
              <a:t>安排进度与测试里程碑</a:t>
            </a:r>
            <a:endParaRPr lang="zh-CN" altLang="en-US" b="1">
              <a:sym typeface="+mn-ea"/>
            </a:endParaRPr>
          </a:p>
        </p:txBody>
      </p:sp>
      <p:sp>
        <p:nvSpPr>
          <p:cNvPr id="4" name="文本框 3"/>
          <p:cNvSpPr txBox="1"/>
          <p:nvPr/>
        </p:nvSpPr>
        <p:spPr>
          <a:xfrm>
            <a:off x="643255" y="724535"/>
            <a:ext cx="2560320" cy="368300"/>
          </a:xfrm>
          <a:prstGeom prst="rect">
            <a:avLst/>
          </a:prstGeom>
          <a:noFill/>
        </p:spPr>
        <p:txBody>
          <a:bodyPr wrap="square" rtlCol="0">
            <a:spAutoFit/>
          </a:bodyPr>
          <a:p>
            <a:r>
              <a:rPr lang="zh-CN" altLang="en-US" b="1"/>
              <a:t>安排进度的重要性</a:t>
            </a:r>
            <a:endParaRPr lang="zh-CN" altLang="en-US" b="1"/>
          </a:p>
        </p:txBody>
      </p:sp>
      <p:sp>
        <p:nvSpPr>
          <p:cNvPr id="5" name="文本框 4"/>
          <p:cNvSpPr txBox="1"/>
          <p:nvPr/>
        </p:nvSpPr>
        <p:spPr>
          <a:xfrm>
            <a:off x="730250" y="1290955"/>
            <a:ext cx="2676525" cy="922020"/>
          </a:xfrm>
          <a:prstGeom prst="rect">
            <a:avLst/>
          </a:prstGeom>
          <a:noFill/>
        </p:spPr>
        <p:txBody>
          <a:bodyPr wrap="square" rtlCol="0">
            <a:spAutoFit/>
          </a:bodyPr>
          <a:p>
            <a:pPr marL="285750" indent="-285750">
              <a:buFont typeface="Arial" panose="020B0604020202020204" pitchFamily="34" charset="0"/>
              <a:buChar char="•"/>
            </a:pPr>
            <a:r>
              <a:rPr lang="zh-CN" altLang="en-US"/>
              <a:t>经济原因</a:t>
            </a:r>
            <a:endParaRPr lang="zh-CN" altLang="en-US"/>
          </a:p>
          <a:p>
            <a:pPr marL="285750" indent="-285750">
              <a:buFont typeface="Arial" panose="020B0604020202020204" pitchFamily="34" charset="0"/>
              <a:buChar char="•"/>
            </a:pPr>
            <a:r>
              <a:rPr lang="zh-CN" altLang="en-US"/>
              <a:t>满足合同期限</a:t>
            </a:r>
            <a:endParaRPr lang="zh-CN" altLang="en-US"/>
          </a:p>
          <a:p>
            <a:pPr marL="285750" indent="-285750">
              <a:buFont typeface="Arial" panose="020B0604020202020204" pitchFamily="34" charset="0"/>
              <a:buChar char="•"/>
            </a:pPr>
            <a:r>
              <a:rPr lang="zh-CN" altLang="en-US"/>
              <a:t>项目即时发布</a:t>
            </a:r>
            <a:endParaRPr lang="zh-CN" altLang="en-US"/>
          </a:p>
        </p:txBody>
      </p:sp>
      <p:sp>
        <p:nvSpPr>
          <p:cNvPr id="3" name="文本框 2"/>
          <p:cNvSpPr txBox="1"/>
          <p:nvPr/>
        </p:nvSpPr>
        <p:spPr>
          <a:xfrm>
            <a:off x="5471795" y="724535"/>
            <a:ext cx="2560320" cy="368300"/>
          </a:xfrm>
          <a:prstGeom prst="rect">
            <a:avLst/>
          </a:prstGeom>
          <a:noFill/>
        </p:spPr>
        <p:txBody>
          <a:bodyPr wrap="square" rtlCol="0">
            <a:spAutoFit/>
          </a:bodyPr>
          <a:p>
            <a:r>
              <a:rPr lang="zh-CN" altLang="en-US" b="1"/>
              <a:t>测试时间表</a:t>
            </a:r>
            <a:endParaRPr lang="zh-CN" altLang="en-US" b="1"/>
          </a:p>
        </p:txBody>
      </p:sp>
      <p:sp>
        <p:nvSpPr>
          <p:cNvPr id="7" name="文本框 6"/>
          <p:cNvSpPr txBox="1"/>
          <p:nvPr/>
        </p:nvSpPr>
        <p:spPr>
          <a:xfrm>
            <a:off x="5355590" y="1290955"/>
            <a:ext cx="2676525" cy="922020"/>
          </a:xfrm>
          <a:prstGeom prst="rect">
            <a:avLst/>
          </a:prstGeom>
          <a:noFill/>
        </p:spPr>
        <p:txBody>
          <a:bodyPr wrap="square" rtlCol="0">
            <a:spAutoFit/>
          </a:bodyPr>
          <a:p>
            <a:pPr marL="285750" indent="-285750">
              <a:buFont typeface="Arial" panose="020B0604020202020204" pitchFamily="34" charset="0"/>
              <a:buChar char="•"/>
            </a:pPr>
            <a:r>
              <a:rPr lang="zh-CN" altLang="en-US"/>
              <a:t>里程碑</a:t>
            </a:r>
            <a:endParaRPr lang="zh-CN" altLang="en-US"/>
          </a:p>
          <a:p>
            <a:pPr marL="285750" indent="-285750">
              <a:buFont typeface="Arial" panose="020B0604020202020204" pitchFamily="34" charset="0"/>
              <a:buChar char="•"/>
            </a:pPr>
            <a:r>
              <a:rPr lang="zh-CN" altLang="en-US"/>
              <a:t>审查</a:t>
            </a:r>
            <a:endParaRPr lang="zh-CN" altLang="en-US"/>
          </a:p>
          <a:p>
            <a:pPr marL="285750" indent="-285750">
              <a:buFont typeface="Arial" panose="020B0604020202020204" pitchFamily="34" charset="0"/>
              <a:buChar char="•"/>
            </a:pPr>
            <a:r>
              <a:rPr lang="zh-CN" altLang="en-US"/>
              <a:t>交付时间</a:t>
            </a:r>
            <a:endParaRPr lang="zh-CN" altLang="en-US"/>
          </a:p>
        </p:txBody>
      </p:sp>
      <p:sp>
        <p:nvSpPr>
          <p:cNvPr id="9" name="下箭头 8"/>
          <p:cNvSpPr/>
          <p:nvPr/>
        </p:nvSpPr>
        <p:spPr>
          <a:xfrm>
            <a:off x="6109335" y="2397125"/>
            <a:ext cx="431800" cy="720090"/>
          </a:xfrm>
          <a:prstGeom prst="downArrow">
            <a:avLst/>
          </a:prstGeom>
        </p:spPr>
        <p:style>
          <a:lnRef idx="0">
            <a:schemeClr val="accent5"/>
          </a:lnRef>
          <a:fillRef idx="3">
            <a:schemeClr val="accent5"/>
          </a:fillRef>
          <a:effectRef idx="3">
            <a:schemeClr val="accent5"/>
          </a:effectRef>
          <a:fontRef idx="minor">
            <a:schemeClr val="lt1"/>
          </a:fontRef>
        </p:style>
        <p:txBody>
          <a:bodyPr rtlCol="0" anchor="ctr"/>
          <a:p>
            <a:pPr algn="ctr"/>
            <a:endParaRPr lang="zh-CN" altLang="en-US"/>
          </a:p>
        </p:txBody>
      </p:sp>
      <p:sp>
        <p:nvSpPr>
          <p:cNvPr id="10" name="文本框 9"/>
          <p:cNvSpPr txBox="1"/>
          <p:nvPr/>
        </p:nvSpPr>
        <p:spPr>
          <a:xfrm>
            <a:off x="5155565" y="3364230"/>
            <a:ext cx="2561590" cy="645160"/>
          </a:xfrm>
          <a:prstGeom prst="rect">
            <a:avLst/>
          </a:prstGeom>
          <a:noFill/>
        </p:spPr>
        <p:txBody>
          <a:bodyPr wrap="square" rtlCol="0">
            <a:spAutoFit/>
          </a:bodyPr>
          <a:p>
            <a:r>
              <a:rPr lang="zh-CN" altLang="en-US"/>
              <a:t>准确的反应测试项目的进展情况</a:t>
            </a:r>
            <a:endParaRPr lang="zh-CN" altLang="en-US"/>
          </a:p>
        </p:txBody>
      </p:sp>
      <p:sp>
        <p:nvSpPr>
          <p:cNvPr id="11" name="下箭头 10"/>
          <p:cNvSpPr/>
          <p:nvPr/>
        </p:nvSpPr>
        <p:spPr>
          <a:xfrm>
            <a:off x="1545590" y="2397125"/>
            <a:ext cx="431800" cy="720090"/>
          </a:xfrm>
          <a:prstGeom prst="downArrow">
            <a:avLst/>
          </a:prstGeom>
        </p:spPr>
        <p:style>
          <a:lnRef idx="0">
            <a:schemeClr val="accent5"/>
          </a:lnRef>
          <a:fillRef idx="3">
            <a:schemeClr val="accent5"/>
          </a:fillRef>
          <a:effectRef idx="3">
            <a:schemeClr val="accent5"/>
          </a:effectRef>
          <a:fontRef idx="minor">
            <a:schemeClr val="lt1"/>
          </a:fontRef>
        </p:style>
        <p:txBody>
          <a:bodyPr rtlCol="0" anchor="ctr"/>
          <a:p>
            <a:pPr algn="ctr"/>
            <a:endParaRPr lang="zh-CN" altLang="en-US"/>
          </a:p>
        </p:txBody>
      </p:sp>
      <p:sp>
        <p:nvSpPr>
          <p:cNvPr id="12" name="文本框 11"/>
          <p:cNvSpPr txBox="1"/>
          <p:nvPr/>
        </p:nvSpPr>
        <p:spPr>
          <a:xfrm>
            <a:off x="787400" y="3424555"/>
            <a:ext cx="2561590" cy="368300"/>
          </a:xfrm>
          <a:prstGeom prst="rect">
            <a:avLst/>
          </a:prstGeom>
          <a:noFill/>
        </p:spPr>
        <p:txBody>
          <a:bodyPr wrap="square" rtlCol="0">
            <a:spAutoFit/>
          </a:bodyPr>
          <a:p>
            <a:r>
              <a:rPr lang="zh-CN" altLang="en-US"/>
              <a:t>项目按时保质发布</a:t>
            </a:r>
            <a:endParaRPr lang="zh-CN" alt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49" name="矩形 48"/>
          <p:cNvSpPr/>
          <p:nvPr/>
        </p:nvSpPr>
        <p:spPr>
          <a:xfrm>
            <a:off x="567690" y="59690"/>
            <a:ext cx="2711450" cy="368300"/>
          </a:xfrm>
          <a:prstGeom prst="rect">
            <a:avLst/>
          </a:prstGeom>
        </p:spPr>
        <p:txBody>
          <a:bodyPr wrap="square">
            <a:spAutoFit/>
          </a:bodyPr>
          <a:lstStyle/>
          <a:p>
            <a:pPr algn="ctr"/>
            <a:r>
              <a:rPr lang="zh-CN" altLang="en-US" b="1" dirty="0">
                <a:latin typeface="黑体" panose="02010609060101010101" pitchFamily="49" charset="-122"/>
                <a:ea typeface="黑体" panose="02010609060101010101" pitchFamily="49" charset="-122"/>
              </a:rPr>
              <a:t>软件测试与质量保证</a:t>
            </a:r>
            <a:endParaRPr lang="zh-CN" altLang="en-US" b="1" dirty="0">
              <a:latin typeface="黑体" panose="02010609060101010101" pitchFamily="49" charset="-122"/>
              <a:ea typeface="黑体" panose="02010609060101010101" pitchFamily="49" charset="-122"/>
            </a:endParaRPr>
          </a:p>
        </p:txBody>
      </p:sp>
      <p:cxnSp>
        <p:nvCxnSpPr>
          <p:cNvPr id="50" name="直接连接符 49"/>
          <p:cNvCxnSpPr/>
          <p:nvPr/>
        </p:nvCxnSpPr>
        <p:spPr>
          <a:xfrm flipV="1">
            <a:off x="971600" y="428085"/>
            <a:ext cx="7662758" cy="16406"/>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6109335" y="59690"/>
            <a:ext cx="3459480" cy="368300"/>
          </a:xfrm>
          <a:prstGeom prst="rect">
            <a:avLst/>
          </a:prstGeom>
          <a:noFill/>
        </p:spPr>
        <p:txBody>
          <a:bodyPr wrap="square" rtlCol="0">
            <a:spAutoFit/>
          </a:bodyPr>
          <a:p>
            <a:r>
              <a:rPr lang="zh-CN" altLang="en-US" b="1">
                <a:sym typeface="+mn-ea"/>
              </a:rPr>
              <a:t>安排进度与测试里程碑</a:t>
            </a:r>
            <a:endParaRPr lang="zh-CN" altLang="en-US" b="1">
              <a:sym typeface="+mn-ea"/>
            </a:endParaRPr>
          </a:p>
        </p:txBody>
      </p:sp>
      <p:sp>
        <p:nvSpPr>
          <p:cNvPr id="4" name="文本框 3"/>
          <p:cNvSpPr txBox="1"/>
          <p:nvPr/>
        </p:nvSpPr>
        <p:spPr>
          <a:xfrm>
            <a:off x="643255" y="724535"/>
            <a:ext cx="2560320" cy="368300"/>
          </a:xfrm>
          <a:prstGeom prst="rect">
            <a:avLst/>
          </a:prstGeom>
          <a:noFill/>
        </p:spPr>
        <p:txBody>
          <a:bodyPr wrap="square" rtlCol="0">
            <a:spAutoFit/>
          </a:bodyPr>
          <a:p>
            <a:r>
              <a:rPr lang="zh-CN" altLang="en-US" b="1">
                <a:sym typeface="+mn-ea"/>
              </a:rPr>
              <a:t>如何制定测试时间表</a:t>
            </a:r>
            <a:r>
              <a:rPr lang="en-US" altLang="zh-CN" b="1">
                <a:sym typeface="+mn-ea"/>
              </a:rPr>
              <a:t>?</a:t>
            </a:r>
            <a:endParaRPr lang="en-US" altLang="zh-CN" b="1">
              <a:sym typeface="+mn-ea"/>
            </a:endParaRPr>
          </a:p>
        </p:txBody>
      </p:sp>
      <p:sp>
        <p:nvSpPr>
          <p:cNvPr id="6" name="文本框 5"/>
          <p:cNvSpPr txBox="1"/>
          <p:nvPr/>
        </p:nvSpPr>
        <p:spPr>
          <a:xfrm>
            <a:off x="1263015" y="1283335"/>
            <a:ext cx="5003165" cy="3415030"/>
          </a:xfrm>
          <a:prstGeom prst="rect">
            <a:avLst/>
          </a:prstGeom>
          <a:noFill/>
        </p:spPr>
        <p:txBody>
          <a:bodyPr wrap="square" rtlCol="0">
            <a:spAutoFit/>
          </a:bodyPr>
          <a:p>
            <a:pPr marL="285750" indent="-285750">
              <a:buFont typeface="Arial" panose="020B0604020202020204" pitchFamily="34" charset="0"/>
              <a:buChar char="•"/>
            </a:pPr>
            <a:r>
              <a:rPr lang="zh-CN" altLang="en-US"/>
              <a:t>制作一个详细的任务列表</a:t>
            </a:r>
            <a:endParaRPr lang="zh-CN" altLang="en-US"/>
          </a:p>
          <a:p>
            <a:pPr marL="285750" indent="-285750">
              <a:buFont typeface="Arial" panose="020B0604020202020204" pitchFamily="34" charset="0"/>
              <a:buChar char="•"/>
            </a:pPr>
            <a:r>
              <a:rPr lang="zh-CN" altLang="en-US"/>
              <a:t>列出项目中所有需要达到的主要里程碑</a:t>
            </a:r>
            <a:endParaRPr lang="zh-CN" altLang="en-US"/>
          </a:p>
          <a:p>
            <a:pPr marL="285750" indent="-285750">
              <a:buFont typeface="Arial" panose="020B0604020202020204" pitchFamily="34" charset="0"/>
              <a:buChar char="•"/>
            </a:pPr>
            <a:r>
              <a:rPr lang="zh-CN" altLang="en-US"/>
              <a:t>找出测试任务之间的相互依赖性和可能会影响到工作流的任何软件里程</a:t>
            </a:r>
            <a:endParaRPr lang="zh-CN" altLang="en-US"/>
          </a:p>
          <a:p>
            <a:pPr marL="285750" indent="-285750">
              <a:buFont typeface="Arial" panose="020B0604020202020204" pitchFamily="34" charset="0"/>
              <a:buChar char="•"/>
            </a:pPr>
            <a:r>
              <a:rPr lang="zh-CN" altLang="en-US"/>
              <a:t>确定满足列表中每个任务需要的不同的种类的资源和专业背景知识</a:t>
            </a:r>
            <a:endParaRPr lang="zh-CN" altLang="en-US"/>
          </a:p>
          <a:p>
            <a:pPr marL="285750" indent="-285750">
              <a:buFont typeface="Arial" panose="020B0604020202020204" pitchFamily="34" charset="0"/>
              <a:buChar char="•"/>
            </a:pPr>
            <a:r>
              <a:rPr lang="zh-CN" altLang="en-US"/>
              <a:t>估计每个任务需要的资源数</a:t>
            </a:r>
            <a:endParaRPr lang="zh-CN" altLang="en-US"/>
          </a:p>
          <a:p>
            <a:pPr marL="285750" indent="-285750">
              <a:buFont typeface="Arial" panose="020B0604020202020204" pitchFamily="34" charset="0"/>
              <a:buChar char="•"/>
            </a:pPr>
            <a:r>
              <a:rPr lang="zh-CN" altLang="en-US"/>
              <a:t>确定这个测试项目可用的资源种类和数量</a:t>
            </a:r>
            <a:endParaRPr lang="zh-CN" altLang="en-US"/>
          </a:p>
          <a:p>
            <a:pPr marL="285750" indent="-285750">
              <a:buFont typeface="Arial" panose="020B0604020202020204" pitchFamily="34" charset="0"/>
              <a:buChar char="•"/>
            </a:pPr>
            <a:r>
              <a:rPr lang="zh-CN" altLang="en-US"/>
              <a:t>假定其他资源将在某个特定的时间准备好</a:t>
            </a:r>
            <a:endParaRPr lang="zh-CN" altLang="en-US"/>
          </a:p>
          <a:p>
            <a:pPr marL="285750" indent="-285750">
              <a:buFont typeface="Arial" panose="020B0604020202020204" pitchFamily="34" charset="0"/>
              <a:buChar char="•"/>
            </a:pPr>
            <a:r>
              <a:rPr lang="zh-CN" altLang="en-US"/>
              <a:t>为每个任务分配资源</a:t>
            </a:r>
            <a:endParaRPr lang="zh-CN" altLang="en-US"/>
          </a:p>
          <a:p>
            <a:pPr marL="285750" indent="-285750">
              <a:buFont typeface="Arial" panose="020B0604020202020204" pitchFamily="34" charset="0"/>
              <a:buChar char="•"/>
            </a:pPr>
            <a:endParaRPr lang="zh-CN" altLang="en-US"/>
          </a:p>
          <a:p>
            <a:pPr marL="285750" indent="-285750">
              <a:buFont typeface="Arial" panose="020B0604020202020204" pitchFamily="34" charset="0"/>
              <a:buChar char="•"/>
            </a:pPr>
            <a:endParaRPr lang="zh-CN" alt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49" name="矩形 48"/>
          <p:cNvSpPr/>
          <p:nvPr/>
        </p:nvSpPr>
        <p:spPr>
          <a:xfrm>
            <a:off x="567690" y="59690"/>
            <a:ext cx="2711450" cy="368300"/>
          </a:xfrm>
          <a:prstGeom prst="rect">
            <a:avLst/>
          </a:prstGeom>
        </p:spPr>
        <p:txBody>
          <a:bodyPr wrap="square">
            <a:spAutoFit/>
          </a:bodyPr>
          <a:lstStyle/>
          <a:p>
            <a:pPr algn="ctr"/>
            <a:r>
              <a:rPr lang="zh-CN" altLang="en-US" b="1" dirty="0">
                <a:latin typeface="黑体" panose="02010609060101010101" pitchFamily="49" charset="-122"/>
                <a:ea typeface="黑体" panose="02010609060101010101" pitchFamily="49" charset="-122"/>
              </a:rPr>
              <a:t>软件测试与质量保证</a:t>
            </a:r>
            <a:endParaRPr lang="zh-CN" altLang="en-US" b="1" dirty="0">
              <a:latin typeface="黑体" panose="02010609060101010101" pitchFamily="49" charset="-122"/>
              <a:ea typeface="黑体" panose="02010609060101010101" pitchFamily="49" charset="-122"/>
            </a:endParaRPr>
          </a:p>
        </p:txBody>
      </p:sp>
      <p:cxnSp>
        <p:nvCxnSpPr>
          <p:cNvPr id="50" name="直接连接符 49"/>
          <p:cNvCxnSpPr/>
          <p:nvPr/>
        </p:nvCxnSpPr>
        <p:spPr>
          <a:xfrm flipV="1">
            <a:off x="971600" y="428085"/>
            <a:ext cx="7662758" cy="16406"/>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6109335" y="59690"/>
            <a:ext cx="3459480" cy="368300"/>
          </a:xfrm>
          <a:prstGeom prst="rect">
            <a:avLst/>
          </a:prstGeom>
          <a:noFill/>
        </p:spPr>
        <p:txBody>
          <a:bodyPr wrap="square" rtlCol="0">
            <a:spAutoFit/>
          </a:bodyPr>
          <a:p>
            <a:r>
              <a:rPr lang="zh-CN" altLang="en-US" b="1">
                <a:sym typeface="+mn-ea"/>
              </a:rPr>
              <a:t>安排进度与测试里程碑</a:t>
            </a:r>
            <a:endParaRPr lang="zh-CN" altLang="en-US" b="1">
              <a:sym typeface="+mn-ea"/>
            </a:endParaRPr>
          </a:p>
        </p:txBody>
      </p:sp>
      <p:sp>
        <p:nvSpPr>
          <p:cNvPr id="4" name="文本框 3"/>
          <p:cNvSpPr txBox="1"/>
          <p:nvPr/>
        </p:nvSpPr>
        <p:spPr>
          <a:xfrm>
            <a:off x="643255" y="724535"/>
            <a:ext cx="2560320" cy="368300"/>
          </a:xfrm>
          <a:prstGeom prst="rect">
            <a:avLst/>
          </a:prstGeom>
          <a:noFill/>
        </p:spPr>
        <p:txBody>
          <a:bodyPr wrap="square" rtlCol="0">
            <a:spAutoFit/>
          </a:bodyPr>
          <a:p>
            <a:r>
              <a:rPr lang="zh-CN" altLang="en-US" b="1">
                <a:sym typeface="+mn-ea"/>
              </a:rPr>
              <a:t>如何制定测试时间表</a:t>
            </a:r>
            <a:r>
              <a:rPr lang="en-US" altLang="zh-CN" b="1">
                <a:sym typeface="+mn-ea"/>
              </a:rPr>
              <a:t>?</a:t>
            </a:r>
            <a:endParaRPr lang="en-US" altLang="zh-CN" b="1">
              <a:sym typeface="+mn-ea"/>
            </a:endParaRPr>
          </a:p>
        </p:txBody>
      </p:sp>
      <p:sp>
        <p:nvSpPr>
          <p:cNvPr id="6" name="文本框 5"/>
          <p:cNvSpPr txBox="1"/>
          <p:nvPr/>
        </p:nvSpPr>
        <p:spPr>
          <a:xfrm>
            <a:off x="1201420" y="1265555"/>
            <a:ext cx="5003165" cy="2861310"/>
          </a:xfrm>
          <a:prstGeom prst="rect">
            <a:avLst/>
          </a:prstGeom>
          <a:noFill/>
        </p:spPr>
        <p:txBody>
          <a:bodyPr wrap="square" rtlCol="0">
            <a:spAutoFit/>
          </a:bodyPr>
          <a:p>
            <a:pPr marL="285750" indent="-285750">
              <a:buFont typeface="Arial" panose="020B0604020202020204" pitchFamily="34" charset="0"/>
              <a:buChar char="•"/>
            </a:pPr>
            <a:r>
              <a:rPr lang="zh-CN" altLang="en-US">
                <a:sym typeface="+mn-ea"/>
              </a:rPr>
              <a:t>安排每个任务的开始和结束时间</a:t>
            </a:r>
            <a:endParaRPr lang="zh-CN" altLang="en-US"/>
          </a:p>
          <a:p>
            <a:pPr marL="285750" indent="-285750">
              <a:buFont typeface="Arial" panose="020B0604020202020204" pitchFamily="34" charset="0"/>
              <a:buChar char="•"/>
            </a:pPr>
            <a:r>
              <a:rPr lang="zh-CN" altLang="en-US">
                <a:sym typeface="+mn-ea"/>
              </a:rPr>
              <a:t>在此时插入其余的里程碑纳入总体时间表</a:t>
            </a:r>
            <a:endParaRPr lang="zh-CN" altLang="en-US"/>
          </a:p>
          <a:p>
            <a:pPr marL="285750" indent="-285750">
              <a:buFont typeface="Arial" panose="020B0604020202020204" pitchFamily="34" charset="0"/>
              <a:buChar char="•"/>
            </a:pPr>
            <a:r>
              <a:rPr lang="zh-CN" altLang="en-US">
                <a:sym typeface="+mn-ea"/>
              </a:rPr>
              <a:t>通过考虑先前识别的任务之间的一切贤惠依赖关系</a:t>
            </a:r>
            <a:r>
              <a:rPr lang="en-US" altLang="zh-CN">
                <a:sym typeface="+mn-ea"/>
              </a:rPr>
              <a:t>,</a:t>
            </a:r>
            <a:r>
              <a:rPr lang="zh-CN" altLang="en-US">
                <a:sym typeface="+mn-ea"/>
              </a:rPr>
              <a:t>确定每项任务的最早和最晚的开始时间和结束时间</a:t>
            </a:r>
            <a:endParaRPr lang="zh-CN" altLang="en-US"/>
          </a:p>
          <a:p>
            <a:pPr marL="285750" indent="-285750">
              <a:buFont typeface="Arial" panose="020B0604020202020204" pitchFamily="34" charset="0"/>
              <a:buChar char="•"/>
            </a:pPr>
            <a:r>
              <a:rPr lang="zh-CN" altLang="en-US"/>
              <a:t>基于合理的假设来评审测试时间表</a:t>
            </a:r>
            <a:endParaRPr lang="zh-CN" altLang="en-US"/>
          </a:p>
          <a:p>
            <a:pPr marL="285750" indent="-285750">
              <a:buFont typeface="Arial" panose="020B0604020202020204" pitchFamily="34" charset="0"/>
              <a:buChar char="•"/>
            </a:pPr>
            <a:r>
              <a:rPr lang="zh-CN" altLang="en-US"/>
              <a:t>识别时间表需要满足的条件</a:t>
            </a:r>
            <a:endParaRPr lang="zh-CN" altLang="en-US"/>
          </a:p>
          <a:p>
            <a:pPr marL="285750" indent="-285750">
              <a:buFont typeface="Arial" panose="020B0604020202020204" pitchFamily="34" charset="0"/>
              <a:buChar char="•"/>
            </a:pPr>
            <a:r>
              <a:rPr lang="zh-CN" altLang="en-US"/>
              <a:t>记录假设条件</a:t>
            </a:r>
            <a:endParaRPr lang="zh-CN" altLang="en-US"/>
          </a:p>
          <a:p>
            <a:pPr marL="285750" indent="-285750">
              <a:buFont typeface="Arial" panose="020B0604020202020204" pitchFamily="34" charset="0"/>
              <a:buChar char="•"/>
            </a:pPr>
            <a:r>
              <a:rPr lang="zh-CN" altLang="en-US"/>
              <a:t>和测试团队一起评审测试时间表</a:t>
            </a:r>
            <a:r>
              <a:rPr lang="en-US" altLang="zh-CN"/>
              <a:t>,</a:t>
            </a:r>
            <a:r>
              <a:rPr lang="zh-CN" altLang="en-US"/>
              <a:t>并获得他们的反馈</a:t>
            </a:r>
            <a:endParaRPr lang="zh-CN" alt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49" name="矩形 48"/>
          <p:cNvSpPr/>
          <p:nvPr/>
        </p:nvSpPr>
        <p:spPr>
          <a:xfrm>
            <a:off x="567690" y="59690"/>
            <a:ext cx="2711450" cy="368300"/>
          </a:xfrm>
          <a:prstGeom prst="rect">
            <a:avLst/>
          </a:prstGeom>
        </p:spPr>
        <p:txBody>
          <a:bodyPr wrap="square">
            <a:spAutoFit/>
          </a:bodyPr>
          <a:lstStyle/>
          <a:p>
            <a:pPr algn="ctr"/>
            <a:r>
              <a:rPr lang="zh-CN" altLang="en-US" b="1" dirty="0">
                <a:latin typeface="黑体" panose="02010609060101010101" pitchFamily="49" charset="-122"/>
                <a:ea typeface="黑体" panose="02010609060101010101" pitchFamily="49" charset="-122"/>
              </a:rPr>
              <a:t>软件测试与质量保证</a:t>
            </a:r>
            <a:endParaRPr lang="zh-CN" altLang="en-US" b="1" dirty="0">
              <a:latin typeface="黑体" panose="02010609060101010101" pitchFamily="49" charset="-122"/>
              <a:ea typeface="黑体" panose="02010609060101010101" pitchFamily="49" charset="-122"/>
            </a:endParaRPr>
          </a:p>
        </p:txBody>
      </p:sp>
      <p:cxnSp>
        <p:nvCxnSpPr>
          <p:cNvPr id="50" name="直接连接符 49"/>
          <p:cNvCxnSpPr/>
          <p:nvPr/>
        </p:nvCxnSpPr>
        <p:spPr>
          <a:xfrm flipV="1">
            <a:off x="971600" y="428085"/>
            <a:ext cx="7662758" cy="16406"/>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6109335" y="59690"/>
            <a:ext cx="3459480" cy="368300"/>
          </a:xfrm>
          <a:prstGeom prst="rect">
            <a:avLst/>
          </a:prstGeom>
          <a:noFill/>
        </p:spPr>
        <p:txBody>
          <a:bodyPr wrap="square" rtlCol="0">
            <a:spAutoFit/>
          </a:bodyPr>
          <a:p>
            <a:r>
              <a:rPr lang="zh-CN" altLang="en-US" b="1">
                <a:sym typeface="+mn-ea"/>
              </a:rPr>
              <a:t>安排进度与测试里程碑</a:t>
            </a:r>
            <a:endParaRPr lang="zh-CN" altLang="en-US" b="1">
              <a:sym typeface="+mn-ea"/>
            </a:endParaRPr>
          </a:p>
        </p:txBody>
      </p:sp>
      <p:sp>
        <p:nvSpPr>
          <p:cNvPr id="4" name="文本框 3"/>
          <p:cNvSpPr txBox="1"/>
          <p:nvPr/>
        </p:nvSpPr>
        <p:spPr>
          <a:xfrm>
            <a:off x="2630805" y="1608455"/>
            <a:ext cx="3946525" cy="368300"/>
          </a:xfrm>
          <a:prstGeom prst="rect">
            <a:avLst/>
          </a:prstGeom>
          <a:noFill/>
        </p:spPr>
        <p:txBody>
          <a:bodyPr wrap="square" rtlCol="0">
            <a:spAutoFit/>
          </a:bodyPr>
          <a:p>
            <a:r>
              <a:rPr lang="zh-CN" altLang="en-US" b="1">
                <a:sym typeface="+mn-ea"/>
              </a:rPr>
              <a:t>如何缩短测试用例的执行时间 </a:t>
            </a:r>
            <a:r>
              <a:rPr lang="en-US" altLang="zh-CN" b="1">
                <a:sym typeface="+mn-ea"/>
              </a:rPr>
              <a:t>?</a:t>
            </a:r>
            <a:endParaRPr lang="en-US" altLang="zh-CN" b="1">
              <a:sym typeface="+mn-ea"/>
            </a:endParaRPr>
          </a:p>
        </p:txBody>
      </p:sp>
      <p:sp>
        <p:nvSpPr>
          <p:cNvPr id="3" name="文本框 2"/>
          <p:cNvSpPr txBox="1"/>
          <p:nvPr/>
        </p:nvSpPr>
        <p:spPr>
          <a:xfrm>
            <a:off x="1753235" y="641985"/>
            <a:ext cx="6099175" cy="368300"/>
          </a:xfrm>
          <a:prstGeom prst="rect">
            <a:avLst/>
          </a:prstGeom>
          <a:noFill/>
        </p:spPr>
        <p:txBody>
          <a:bodyPr wrap="square" rtlCol="0">
            <a:spAutoFit/>
          </a:bodyPr>
          <a:p>
            <a:r>
              <a:rPr lang="zh-CN" altLang="en-US"/>
              <a:t>测试工作工作量的估计和时间安排需要反复进行多次</a:t>
            </a:r>
            <a:endParaRPr lang="zh-CN" altLang="en-US"/>
          </a:p>
        </p:txBody>
      </p:sp>
      <p:sp>
        <p:nvSpPr>
          <p:cNvPr id="5" name="下箭头 4"/>
          <p:cNvSpPr/>
          <p:nvPr/>
        </p:nvSpPr>
        <p:spPr>
          <a:xfrm>
            <a:off x="3707765" y="1131570"/>
            <a:ext cx="1224280" cy="432435"/>
          </a:xfrm>
          <a:prstGeom prst="downArrow">
            <a:avLst/>
          </a:prstGeom>
        </p:spPr>
        <p:style>
          <a:lnRef idx="0">
            <a:schemeClr val="accent5"/>
          </a:lnRef>
          <a:fillRef idx="3">
            <a:schemeClr val="accent5"/>
          </a:fillRef>
          <a:effectRef idx="3">
            <a:schemeClr val="accent5"/>
          </a:effectRef>
          <a:fontRef idx="minor">
            <a:schemeClr val="lt1"/>
          </a:fontRef>
        </p:style>
        <p:txBody>
          <a:bodyPr rtlCol="0" anchor="ctr"/>
          <a:p>
            <a:pPr algn="ctr"/>
            <a:endParaRPr lang="zh-CN" altLang="en-US"/>
          </a:p>
        </p:txBody>
      </p:sp>
      <p:sp>
        <p:nvSpPr>
          <p:cNvPr id="7" name="文本框 6"/>
          <p:cNvSpPr txBox="1"/>
          <p:nvPr/>
        </p:nvSpPr>
        <p:spPr>
          <a:xfrm>
            <a:off x="2341245" y="2500630"/>
            <a:ext cx="5511165" cy="1476375"/>
          </a:xfrm>
          <a:prstGeom prst="rect">
            <a:avLst/>
          </a:prstGeom>
          <a:noFill/>
        </p:spPr>
        <p:txBody>
          <a:bodyPr wrap="square" rtlCol="0">
            <a:spAutoFit/>
          </a:bodyPr>
          <a:p>
            <a:pPr marL="285750" indent="-285750">
              <a:buFont typeface="Arial" panose="020B0604020202020204" pitchFamily="34" charset="0"/>
              <a:buChar char="•"/>
            </a:pPr>
            <a:r>
              <a:rPr lang="zh-CN" altLang="en-US"/>
              <a:t>减少测试的范围和深度</a:t>
            </a:r>
            <a:endParaRPr lang="zh-CN" altLang="en-US"/>
          </a:p>
          <a:p>
            <a:pPr marL="285750" indent="-285750">
              <a:buFont typeface="Arial" panose="020B0604020202020204" pitchFamily="34" charset="0"/>
              <a:buChar char="•"/>
            </a:pPr>
            <a:r>
              <a:rPr lang="zh-CN" altLang="en-US"/>
              <a:t>引入具有熟练技术的专业测试专家</a:t>
            </a:r>
            <a:endParaRPr lang="zh-CN" altLang="en-US"/>
          </a:p>
          <a:p>
            <a:pPr marL="285750" indent="-285750">
              <a:buFont typeface="Arial" panose="020B0604020202020204" pitchFamily="34" charset="0"/>
              <a:buChar char="•"/>
            </a:pPr>
            <a:r>
              <a:rPr lang="zh-CN" altLang="en-US"/>
              <a:t>测试人员加班</a:t>
            </a:r>
            <a:endParaRPr lang="zh-CN" altLang="en-US"/>
          </a:p>
          <a:p>
            <a:pPr marL="285750" indent="-285750">
              <a:buFont typeface="Arial" panose="020B0604020202020204" pitchFamily="34" charset="0"/>
              <a:buChar char="•"/>
            </a:pPr>
            <a:r>
              <a:rPr lang="zh-CN" altLang="en-US"/>
              <a:t>增加更多的测试人员或测试床</a:t>
            </a:r>
            <a:endParaRPr lang="zh-CN" altLang="en-US"/>
          </a:p>
          <a:p>
            <a:endParaRPr lang="zh-CN" alt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49" name="矩形 48"/>
          <p:cNvSpPr/>
          <p:nvPr/>
        </p:nvSpPr>
        <p:spPr>
          <a:xfrm>
            <a:off x="567690" y="59690"/>
            <a:ext cx="2711450" cy="368300"/>
          </a:xfrm>
          <a:prstGeom prst="rect">
            <a:avLst/>
          </a:prstGeom>
        </p:spPr>
        <p:txBody>
          <a:bodyPr wrap="square">
            <a:spAutoFit/>
          </a:bodyPr>
          <a:lstStyle/>
          <a:p>
            <a:pPr algn="ctr"/>
            <a:r>
              <a:rPr lang="zh-CN" altLang="en-US" b="1" dirty="0">
                <a:latin typeface="黑体" panose="02010609060101010101" pitchFamily="49" charset="-122"/>
                <a:ea typeface="黑体" panose="02010609060101010101" pitchFamily="49" charset="-122"/>
              </a:rPr>
              <a:t>软件测试与质量保证</a:t>
            </a:r>
            <a:endParaRPr lang="zh-CN" altLang="en-US" b="1" dirty="0">
              <a:latin typeface="黑体" panose="02010609060101010101" pitchFamily="49" charset="-122"/>
              <a:ea typeface="黑体" panose="02010609060101010101" pitchFamily="49" charset="-122"/>
            </a:endParaRPr>
          </a:p>
        </p:txBody>
      </p:sp>
      <p:cxnSp>
        <p:nvCxnSpPr>
          <p:cNvPr id="50" name="直接连接符 49"/>
          <p:cNvCxnSpPr/>
          <p:nvPr/>
        </p:nvCxnSpPr>
        <p:spPr>
          <a:xfrm flipV="1">
            <a:off x="971600" y="428085"/>
            <a:ext cx="7662758" cy="16406"/>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6109335" y="59690"/>
            <a:ext cx="3459480" cy="368300"/>
          </a:xfrm>
          <a:prstGeom prst="rect">
            <a:avLst/>
          </a:prstGeom>
          <a:noFill/>
        </p:spPr>
        <p:txBody>
          <a:bodyPr wrap="square" rtlCol="0">
            <a:spAutoFit/>
          </a:bodyPr>
          <a:p>
            <a:r>
              <a:rPr lang="zh-CN" altLang="en-US" b="1">
                <a:sym typeface="+mn-ea"/>
              </a:rPr>
              <a:t>安排进度与测试里程碑</a:t>
            </a:r>
            <a:endParaRPr lang="zh-CN" altLang="en-US" b="1">
              <a:sym typeface="+mn-ea"/>
            </a:endParaRPr>
          </a:p>
        </p:txBody>
      </p:sp>
      <p:sp>
        <p:nvSpPr>
          <p:cNvPr id="4" name="文本框 3"/>
          <p:cNvSpPr txBox="1"/>
          <p:nvPr/>
        </p:nvSpPr>
        <p:spPr>
          <a:xfrm>
            <a:off x="3740785" y="584200"/>
            <a:ext cx="2159000" cy="460375"/>
          </a:xfrm>
          <a:prstGeom prst="rect">
            <a:avLst/>
          </a:prstGeom>
          <a:noFill/>
        </p:spPr>
        <p:txBody>
          <a:bodyPr wrap="square" rtlCol="0">
            <a:spAutoFit/>
          </a:bodyPr>
          <a:p>
            <a:r>
              <a:rPr lang="zh-CN" sz="2400" b="1">
                <a:sym typeface="+mn-ea"/>
              </a:rPr>
              <a:t>甘特图</a:t>
            </a:r>
            <a:endParaRPr lang="zh-CN" sz="2400" b="1">
              <a:sym typeface="+mn-ea"/>
            </a:endParaRPr>
          </a:p>
        </p:txBody>
      </p:sp>
      <p:sp>
        <p:nvSpPr>
          <p:cNvPr id="3" name="文本框 2"/>
          <p:cNvSpPr txBox="1"/>
          <p:nvPr/>
        </p:nvSpPr>
        <p:spPr>
          <a:xfrm>
            <a:off x="779145" y="1092835"/>
            <a:ext cx="2560320" cy="368300"/>
          </a:xfrm>
          <a:prstGeom prst="rect">
            <a:avLst/>
          </a:prstGeom>
          <a:noFill/>
        </p:spPr>
        <p:txBody>
          <a:bodyPr wrap="square" rtlCol="0">
            <a:spAutoFit/>
          </a:bodyPr>
          <a:p>
            <a:r>
              <a:rPr lang="zh-CN" b="1">
                <a:sym typeface="+mn-ea"/>
              </a:rPr>
              <a:t>什么是甘特图</a:t>
            </a:r>
            <a:r>
              <a:rPr lang="en-US" altLang="zh-CN" b="1">
                <a:sym typeface="+mn-ea"/>
              </a:rPr>
              <a:t>?</a:t>
            </a:r>
            <a:endParaRPr lang="en-US" altLang="zh-CN" b="1">
              <a:sym typeface="+mn-ea"/>
            </a:endParaRPr>
          </a:p>
        </p:txBody>
      </p:sp>
      <p:sp>
        <p:nvSpPr>
          <p:cNvPr id="5" name="文本框 4"/>
          <p:cNvSpPr txBox="1"/>
          <p:nvPr/>
        </p:nvSpPr>
        <p:spPr>
          <a:xfrm>
            <a:off x="718820" y="2498090"/>
            <a:ext cx="4448175" cy="368300"/>
          </a:xfrm>
          <a:prstGeom prst="rect">
            <a:avLst/>
          </a:prstGeom>
          <a:noFill/>
        </p:spPr>
        <p:txBody>
          <a:bodyPr wrap="square" rtlCol="0">
            <a:spAutoFit/>
          </a:bodyPr>
          <a:p>
            <a:r>
              <a:rPr lang="zh-CN" b="1">
                <a:sym typeface="+mn-ea"/>
              </a:rPr>
              <a:t>甘特图</a:t>
            </a:r>
            <a:r>
              <a:rPr lang="zh-CN" altLang="en-US" b="1">
                <a:sym typeface="+mn-ea"/>
              </a:rPr>
              <a:t>可以完成哪些工作</a:t>
            </a:r>
            <a:r>
              <a:rPr lang="en-US" altLang="zh-CN" b="1">
                <a:sym typeface="+mn-ea"/>
              </a:rPr>
              <a:t>?</a:t>
            </a:r>
            <a:endParaRPr lang="en-US" altLang="zh-CN" b="1">
              <a:sym typeface="+mn-ea"/>
            </a:endParaRPr>
          </a:p>
        </p:txBody>
      </p:sp>
      <p:sp>
        <p:nvSpPr>
          <p:cNvPr id="6" name="文本框 5"/>
          <p:cNvSpPr txBox="1"/>
          <p:nvPr/>
        </p:nvSpPr>
        <p:spPr>
          <a:xfrm>
            <a:off x="941070" y="1546225"/>
            <a:ext cx="6005830" cy="645160"/>
          </a:xfrm>
          <a:prstGeom prst="rect">
            <a:avLst/>
          </a:prstGeom>
          <a:noFill/>
        </p:spPr>
        <p:txBody>
          <a:bodyPr wrap="square" rtlCol="0">
            <a:spAutoFit/>
          </a:bodyPr>
          <a:p>
            <a:r>
              <a:rPr lang="zh-CN" altLang="en-US"/>
              <a:t>甘特图常用来表示项目时间表</a:t>
            </a:r>
            <a:r>
              <a:rPr lang="en-US" altLang="zh-CN"/>
              <a:t>,</a:t>
            </a:r>
            <a:r>
              <a:rPr lang="zh-CN" altLang="en-US"/>
              <a:t>包括各个任务持续的时间</a:t>
            </a:r>
            <a:r>
              <a:rPr lang="en-US" altLang="zh-CN"/>
              <a:t>,</a:t>
            </a:r>
            <a:r>
              <a:rPr lang="zh-CN" altLang="en-US"/>
              <a:t>任务依赖关系及它们的顺序</a:t>
            </a:r>
            <a:endParaRPr lang="zh-CN" altLang="en-US"/>
          </a:p>
        </p:txBody>
      </p:sp>
      <p:sp>
        <p:nvSpPr>
          <p:cNvPr id="7" name="文本框 6"/>
          <p:cNvSpPr txBox="1"/>
          <p:nvPr/>
        </p:nvSpPr>
        <p:spPr>
          <a:xfrm>
            <a:off x="971550" y="3140075"/>
            <a:ext cx="6005830" cy="1753235"/>
          </a:xfrm>
          <a:prstGeom prst="rect">
            <a:avLst/>
          </a:prstGeom>
          <a:noFill/>
        </p:spPr>
        <p:txBody>
          <a:bodyPr wrap="square" rtlCol="0">
            <a:spAutoFit/>
          </a:bodyPr>
          <a:p>
            <a:pPr marL="285750" indent="-285750">
              <a:buFont typeface="Arial" panose="020B0604020202020204" pitchFamily="34" charset="0"/>
              <a:buChar char="•"/>
            </a:pPr>
            <a:r>
              <a:rPr lang="zh-CN"/>
              <a:t>评估一个项目的时间特征</a:t>
            </a:r>
            <a:endParaRPr lang="zh-CN"/>
          </a:p>
          <a:p>
            <a:pPr marL="285750" indent="-285750">
              <a:buFont typeface="Arial" panose="020B0604020202020204" pitchFamily="34" charset="0"/>
              <a:buChar char="•"/>
            </a:pPr>
            <a:r>
              <a:rPr lang="zh-CN"/>
              <a:t>显示任务的顺序</a:t>
            </a:r>
            <a:endParaRPr lang="zh-CN"/>
          </a:p>
          <a:p>
            <a:pPr marL="285750" indent="-285750">
              <a:buFont typeface="Arial" panose="020B0604020202020204" pitchFamily="34" charset="0"/>
              <a:buChar char="•"/>
            </a:pPr>
            <a:r>
              <a:rPr lang="zh-CN"/>
              <a:t>显示安排的任务间的联系</a:t>
            </a:r>
            <a:endParaRPr lang="zh-CN"/>
          </a:p>
          <a:p>
            <a:pPr marL="285750" indent="-285750">
              <a:buFont typeface="Arial" panose="020B0604020202020204" pitchFamily="34" charset="0"/>
              <a:buChar char="•"/>
            </a:pPr>
            <a:r>
              <a:rPr lang="zh-CN"/>
              <a:t>定义参与的资源</a:t>
            </a:r>
            <a:endParaRPr lang="zh-CN"/>
          </a:p>
          <a:p>
            <a:pPr marL="285750" indent="-285750">
              <a:buFont typeface="Arial" panose="020B0604020202020204" pitchFamily="34" charset="0"/>
              <a:buChar char="•"/>
            </a:pPr>
            <a:r>
              <a:rPr lang="zh-CN"/>
              <a:t>监测项目的完成情况</a:t>
            </a:r>
            <a:endParaRPr lang="zh-CN"/>
          </a:p>
          <a:p>
            <a:endParaRPr lang="zh-CN"/>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49" name="矩形 48"/>
          <p:cNvSpPr/>
          <p:nvPr/>
        </p:nvSpPr>
        <p:spPr>
          <a:xfrm>
            <a:off x="567690" y="59690"/>
            <a:ext cx="2711450" cy="368300"/>
          </a:xfrm>
          <a:prstGeom prst="rect">
            <a:avLst/>
          </a:prstGeom>
        </p:spPr>
        <p:txBody>
          <a:bodyPr wrap="square">
            <a:spAutoFit/>
          </a:bodyPr>
          <a:lstStyle/>
          <a:p>
            <a:pPr algn="ctr"/>
            <a:r>
              <a:rPr lang="zh-CN" altLang="en-US" b="1" dirty="0">
                <a:latin typeface="黑体" panose="02010609060101010101" pitchFamily="49" charset="-122"/>
                <a:ea typeface="黑体" panose="02010609060101010101" pitchFamily="49" charset="-122"/>
              </a:rPr>
              <a:t>软件测试与质量保证</a:t>
            </a:r>
            <a:endParaRPr lang="zh-CN" altLang="en-US" b="1" dirty="0">
              <a:latin typeface="黑体" panose="02010609060101010101" pitchFamily="49" charset="-122"/>
              <a:ea typeface="黑体" panose="02010609060101010101" pitchFamily="49" charset="-122"/>
            </a:endParaRPr>
          </a:p>
        </p:txBody>
      </p:sp>
      <p:cxnSp>
        <p:nvCxnSpPr>
          <p:cNvPr id="50" name="直接连接符 49"/>
          <p:cNvCxnSpPr/>
          <p:nvPr/>
        </p:nvCxnSpPr>
        <p:spPr>
          <a:xfrm flipV="1">
            <a:off x="971600" y="428085"/>
            <a:ext cx="7662758" cy="16406"/>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6109335" y="59690"/>
            <a:ext cx="3459480" cy="368300"/>
          </a:xfrm>
          <a:prstGeom prst="rect">
            <a:avLst/>
          </a:prstGeom>
          <a:noFill/>
        </p:spPr>
        <p:txBody>
          <a:bodyPr wrap="square" rtlCol="0">
            <a:spAutoFit/>
          </a:bodyPr>
          <a:p>
            <a:r>
              <a:rPr lang="zh-CN" altLang="en-US" b="1">
                <a:sym typeface="+mn-ea"/>
              </a:rPr>
              <a:t>安排进度与测试里程碑</a:t>
            </a:r>
            <a:endParaRPr lang="zh-CN" altLang="en-US" b="1">
              <a:sym typeface="+mn-ea"/>
            </a:endParaRPr>
          </a:p>
        </p:txBody>
      </p:sp>
      <p:sp>
        <p:nvSpPr>
          <p:cNvPr id="3" name="文本框 2"/>
          <p:cNvSpPr txBox="1"/>
          <p:nvPr/>
        </p:nvSpPr>
        <p:spPr>
          <a:xfrm>
            <a:off x="2435860" y="538480"/>
            <a:ext cx="5644515" cy="398780"/>
          </a:xfrm>
          <a:prstGeom prst="rect">
            <a:avLst/>
          </a:prstGeom>
          <a:noFill/>
        </p:spPr>
        <p:txBody>
          <a:bodyPr wrap="square" rtlCol="0">
            <a:spAutoFit/>
          </a:bodyPr>
          <a:p>
            <a:r>
              <a:rPr lang="zh-CN" sz="2000" b="1">
                <a:sym typeface="+mn-ea"/>
              </a:rPr>
              <a:t>甘特图</a:t>
            </a:r>
            <a:r>
              <a:rPr lang="zh-CN" sz="2000" b="1">
                <a:sym typeface="+mn-ea"/>
              </a:rPr>
              <a:t>示例</a:t>
            </a:r>
            <a:r>
              <a:rPr lang="en-US" altLang="zh-CN" sz="2000" b="1">
                <a:sym typeface="+mn-ea"/>
              </a:rPr>
              <a:t>(FR-ATM PVC</a:t>
            </a:r>
            <a:r>
              <a:rPr lang="zh-CN" altLang="en-US" sz="2000" b="1">
                <a:sym typeface="+mn-ea"/>
              </a:rPr>
              <a:t>服务互联</a:t>
            </a:r>
            <a:r>
              <a:rPr lang="en-US" altLang="zh-CN" sz="2000" b="1">
                <a:sym typeface="+mn-ea"/>
              </a:rPr>
              <a:t>)</a:t>
            </a:r>
            <a:endParaRPr lang="en-US" altLang="zh-CN" sz="2000" b="1">
              <a:sym typeface="+mn-ea"/>
            </a:endParaRPr>
          </a:p>
        </p:txBody>
      </p:sp>
      <p:sp>
        <p:nvSpPr>
          <p:cNvPr id="7" name="文本框 6"/>
          <p:cNvSpPr txBox="1"/>
          <p:nvPr/>
        </p:nvSpPr>
        <p:spPr>
          <a:xfrm>
            <a:off x="779145" y="1092835"/>
            <a:ext cx="2560320" cy="368300"/>
          </a:xfrm>
          <a:prstGeom prst="rect">
            <a:avLst/>
          </a:prstGeom>
          <a:noFill/>
        </p:spPr>
        <p:txBody>
          <a:bodyPr wrap="square" rtlCol="0">
            <a:spAutoFit/>
          </a:bodyPr>
          <a:p>
            <a:r>
              <a:rPr lang="zh-CN" b="1">
                <a:sym typeface="+mn-ea"/>
              </a:rPr>
              <a:t>背景假设</a:t>
            </a:r>
            <a:endParaRPr lang="zh-CN" b="1">
              <a:sym typeface="+mn-ea"/>
            </a:endParaRPr>
          </a:p>
        </p:txBody>
      </p:sp>
      <p:sp>
        <p:nvSpPr>
          <p:cNvPr id="8" name="文本框 7"/>
          <p:cNvSpPr txBox="1"/>
          <p:nvPr/>
        </p:nvSpPr>
        <p:spPr>
          <a:xfrm>
            <a:off x="971550" y="1885950"/>
            <a:ext cx="8129270" cy="1568450"/>
          </a:xfrm>
          <a:prstGeom prst="rect">
            <a:avLst/>
          </a:prstGeom>
          <a:noFill/>
        </p:spPr>
        <p:txBody>
          <a:bodyPr wrap="square" rtlCol="0">
            <a:spAutoFit/>
          </a:bodyPr>
          <a:p>
            <a:pPr marL="285750" indent="-285750">
              <a:buFont typeface="Arial" panose="020B0604020202020204" pitchFamily="34" charset="0"/>
              <a:buChar char="•"/>
            </a:pPr>
            <a:r>
              <a:rPr lang="zh-CN" altLang="en-US" sz="1600"/>
              <a:t>第一日有</a:t>
            </a:r>
            <a:r>
              <a:rPr lang="en-US" altLang="zh-CN" sz="1600"/>
              <a:t>4</a:t>
            </a:r>
            <a:r>
              <a:rPr lang="zh-CN" altLang="en-US" sz="1600"/>
              <a:t>位测试工程师进入项目</a:t>
            </a:r>
            <a:r>
              <a:rPr lang="en-US" altLang="zh-CN" sz="1600"/>
              <a:t>,Alex,Rohan,Inu,Lucy(Alex</a:t>
            </a:r>
            <a:r>
              <a:rPr lang="zh-CN" altLang="en-US" sz="1600"/>
              <a:t>是测试团队负责人</a:t>
            </a:r>
            <a:r>
              <a:rPr lang="en-US" altLang="zh-CN" sz="1600"/>
              <a:t>)</a:t>
            </a:r>
            <a:endParaRPr lang="en-US" altLang="zh-CN" sz="1600"/>
          </a:p>
          <a:p>
            <a:pPr marL="285750" indent="-285750">
              <a:buFont typeface="Arial" panose="020B0604020202020204" pitchFamily="34" charset="0"/>
              <a:buChar char="•"/>
            </a:pPr>
            <a:r>
              <a:rPr lang="zh-CN" altLang="en-US" sz="1600"/>
              <a:t>所有工程师都在测试工厂受到过良好的测试培训</a:t>
            </a:r>
            <a:endParaRPr lang="zh-CN" altLang="en-US" sz="1600"/>
          </a:p>
          <a:p>
            <a:pPr marL="285750" indent="-285750">
              <a:buFont typeface="Arial" panose="020B0604020202020204" pitchFamily="34" charset="0"/>
              <a:buChar char="•"/>
            </a:pPr>
            <a:r>
              <a:rPr lang="zh-CN" altLang="en-US" sz="1600"/>
              <a:t>所有人都在</a:t>
            </a:r>
            <a:r>
              <a:rPr lang="en-US" altLang="zh-CN" sz="1600"/>
              <a:t>FR</a:t>
            </a:r>
            <a:r>
              <a:rPr lang="zh-CN" altLang="en-US" sz="1600"/>
              <a:t>和</a:t>
            </a:r>
            <a:r>
              <a:rPr lang="en-US" altLang="zh-CN" sz="1600"/>
              <a:t>ATM</a:t>
            </a:r>
            <a:r>
              <a:rPr lang="zh-CN" altLang="en-US" sz="1600"/>
              <a:t>协议领域拥有丰富的知识</a:t>
            </a:r>
            <a:endParaRPr lang="zh-CN" altLang="en-US" sz="1600"/>
          </a:p>
          <a:p>
            <a:pPr marL="285750" indent="-285750">
              <a:buFont typeface="Arial" panose="020B0604020202020204" pitchFamily="34" charset="0"/>
              <a:buChar char="•"/>
            </a:pPr>
            <a:r>
              <a:rPr lang="en-US" altLang="zh-CN" sz="1600"/>
              <a:t>Alex</a:t>
            </a:r>
            <a:r>
              <a:rPr lang="zh-CN" altLang="en-US" sz="1600"/>
              <a:t>需要</a:t>
            </a:r>
            <a:r>
              <a:rPr lang="en-US" altLang="zh-CN" sz="1600"/>
              <a:t>5</a:t>
            </a:r>
            <a:r>
              <a:rPr lang="zh-CN" altLang="en-US" sz="1600"/>
              <a:t>天的时间来开发这个项目的测试计划</a:t>
            </a:r>
            <a:endParaRPr lang="zh-CN" altLang="en-US" sz="1600"/>
          </a:p>
          <a:p>
            <a:pPr marL="285750" indent="-285750">
              <a:buFont typeface="Arial" panose="020B0604020202020204" pitchFamily="34" charset="0"/>
              <a:buChar char="•"/>
            </a:pPr>
            <a:r>
              <a:rPr lang="zh-CN" altLang="en-US" sz="1600"/>
              <a:t>在系统测试阶段</a:t>
            </a:r>
            <a:r>
              <a:rPr lang="en-US" altLang="zh-CN" sz="1600"/>
              <a:t>,</a:t>
            </a:r>
            <a:r>
              <a:rPr lang="zh-CN" altLang="en-US" sz="1600"/>
              <a:t>没有人有任何休假计划</a:t>
            </a:r>
            <a:endParaRPr lang="zh-CN" altLang="en-US" sz="1600"/>
          </a:p>
          <a:p>
            <a:pPr marL="285750" indent="-285750">
              <a:buFont typeface="Arial" panose="020B0604020202020204" pitchFamily="34" charset="0"/>
              <a:buChar char="•"/>
            </a:pPr>
            <a:r>
              <a:rPr lang="zh-CN" altLang="en-US" sz="1600"/>
              <a:t>用于次测试项目的测试设备时可用的</a:t>
            </a:r>
            <a:endParaRPr lang="en-US" altLang="zh-CN" sz="160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49" name="矩形 48"/>
          <p:cNvSpPr/>
          <p:nvPr/>
        </p:nvSpPr>
        <p:spPr>
          <a:xfrm>
            <a:off x="567690" y="59690"/>
            <a:ext cx="2711450" cy="368300"/>
          </a:xfrm>
          <a:prstGeom prst="rect">
            <a:avLst/>
          </a:prstGeom>
        </p:spPr>
        <p:txBody>
          <a:bodyPr wrap="square">
            <a:spAutoFit/>
          </a:bodyPr>
          <a:lstStyle/>
          <a:p>
            <a:pPr algn="ctr"/>
            <a:r>
              <a:rPr lang="zh-CN" altLang="en-US" b="1" dirty="0">
                <a:latin typeface="黑体" panose="02010609060101010101" pitchFamily="49" charset="-122"/>
                <a:ea typeface="黑体" panose="02010609060101010101" pitchFamily="49" charset="-122"/>
              </a:rPr>
              <a:t>软件测试与质量保证</a:t>
            </a:r>
            <a:endParaRPr lang="zh-CN" altLang="en-US" b="1" dirty="0">
              <a:latin typeface="黑体" panose="02010609060101010101" pitchFamily="49" charset="-122"/>
              <a:ea typeface="黑体" panose="02010609060101010101" pitchFamily="49" charset="-122"/>
            </a:endParaRPr>
          </a:p>
        </p:txBody>
      </p:sp>
      <p:cxnSp>
        <p:nvCxnSpPr>
          <p:cNvPr id="50" name="直接连接符 49"/>
          <p:cNvCxnSpPr/>
          <p:nvPr/>
        </p:nvCxnSpPr>
        <p:spPr>
          <a:xfrm flipV="1">
            <a:off x="971600" y="428085"/>
            <a:ext cx="7662758" cy="16406"/>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6109335" y="59690"/>
            <a:ext cx="3459480" cy="368300"/>
          </a:xfrm>
          <a:prstGeom prst="rect">
            <a:avLst/>
          </a:prstGeom>
          <a:noFill/>
        </p:spPr>
        <p:txBody>
          <a:bodyPr wrap="square" rtlCol="0">
            <a:spAutoFit/>
          </a:bodyPr>
          <a:p>
            <a:r>
              <a:rPr lang="zh-CN" altLang="en-US" b="1">
                <a:sym typeface="+mn-ea"/>
              </a:rPr>
              <a:t>安排进度与测试里程碑</a:t>
            </a:r>
            <a:endParaRPr lang="zh-CN" altLang="en-US" b="1">
              <a:sym typeface="+mn-ea"/>
            </a:endParaRPr>
          </a:p>
        </p:txBody>
      </p:sp>
      <p:sp>
        <p:nvSpPr>
          <p:cNvPr id="3" name="文本框 2"/>
          <p:cNvSpPr txBox="1"/>
          <p:nvPr/>
        </p:nvSpPr>
        <p:spPr>
          <a:xfrm>
            <a:off x="3492500" y="444500"/>
            <a:ext cx="2159000" cy="460375"/>
          </a:xfrm>
          <a:prstGeom prst="rect">
            <a:avLst/>
          </a:prstGeom>
          <a:noFill/>
        </p:spPr>
        <p:txBody>
          <a:bodyPr wrap="square" rtlCol="0">
            <a:spAutoFit/>
          </a:bodyPr>
          <a:p>
            <a:r>
              <a:rPr lang="zh-CN" sz="2400" b="1">
                <a:sym typeface="+mn-ea"/>
              </a:rPr>
              <a:t>甘特图示例</a:t>
            </a:r>
            <a:endParaRPr lang="zh-CN" sz="2400" b="1">
              <a:sym typeface="+mn-ea"/>
            </a:endParaRPr>
          </a:p>
        </p:txBody>
      </p:sp>
      <p:pic>
        <p:nvPicPr>
          <p:cNvPr id="5" name="图片 4"/>
          <p:cNvPicPr>
            <a:picLocks noChangeAspect="1"/>
          </p:cNvPicPr>
          <p:nvPr/>
        </p:nvPicPr>
        <p:blipFill>
          <a:blip r:embed="rId2">
            <a:extLst>
              <a:ext uri="{BEBA8EAE-BF5A-486C-A8C5-ECC9F3942E4B}">
                <a14:imgProps xmlns:a14="http://schemas.microsoft.com/office/drawing/2010/main">
                  <a14:imgLayer r:embed="rId3"/>
                </a14:imgProps>
              </a:ext>
            </a:extLst>
          </a:blip>
          <a:srcRect/>
          <a:stretch>
            <a:fillRect/>
          </a:stretch>
        </p:blipFill>
        <p:spPr>
          <a:xfrm>
            <a:off x="914400" y="838200"/>
            <a:ext cx="7121525" cy="4322445"/>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919</Words>
  <Application>WPS 演示</Application>
  <PresentationFormat>全屏显示(16:9)</PresentationFormat>
  <Paragraphs>120</Paragraphs>
  <Slides>10</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10</vt:i4>
      </vt:variant>
    </vt:vector>
  </HeadingPairs>
  <TitlesOfParts>
    <vt:vector size="18" baseType="lpstr">
      <vt:lpstr>Arial</vt:lpstr>
      <vt:lpstr>宋体</vt:lpstr>
      <vt:lpstr>Wingdings</vt:lpstr>
      <vt:lpstr>微软雅黑</vt:lpstr>
      <vt:lpstr>黑体</vt:lpstr>
      <vt:lpstr>Calibri</vt:lpstr>
      <vt:lpstr>Arial Unicode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Grace Wang</dc:creator>
  <cp:lastModifiedBy>Forever</cp:lastModifiedBy>
  <cp:revision>230</cp:revision>
  <dcterms:created xsi:type="dcterms:W3CDTF">2017-12-21T02:57:00Z</dcterms:created>
  <dcterms:modified xsi:type="dcterms:W3CDTF">2018-05-16T13:11:55Z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2052-10.1.0.7346</vt:lpwstr>
  </property>
</Properties>
</file>