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5" r:id="rId3"/>
    <p:sldId id="262" r:id="rId5"/>
    <p:sldId id="264" r:id="rId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98" y="90"/>
      </p:cViewPr>
      <p:guideLst>
        <p:guide orient="horz" pos="153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4D967E-B1E5-49B3-BD09-014381041E7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63FB7-9B6D-47AD-9DD3-41835313C3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幻灯片图像占位符 1"/>
          <p:cNvSpPr>
            <a:spLocks noGrp="1" noRot="1" noChangeAspect="1"/>
          </p:cNvSpPr>
          <p:nvPr>
            <p:ph type="sldImg"/>
          </p:nvPr>
        </p:nvSpPr>
        <p:spPr/>
      </p:sp>
      <p:sp>
        <p:nvSpPr>
          <p:cNvPr id="1048671" name="备注占位符 2"/>
          <p:cNvSpPr>
            <a:spLocks noGrp="1"/>
          </p:cNvSpPr>
          <p:nvPr>
            <p:ph type="body" idx="1"/>
          </p:nvPr>
        </p:nvSpPr>
        <p:spPr/>
        <p:txBody>
          <a:bodyPr/>
          <a:lstStyle/>
          <a:p>
            <a:endParaRPr lang="zh-CN" altLang="en-US"/>
          </a:p>
        </p:txBody>
      </p:sp>
      <p:sp>
        <p:nvSpPr>
          <p:cNvPr id="1048672" name="灯片编号占位符 3"/>
          <p:cNvSpPr>
            <a:spLocks noGrp="1"/>
          </p:cNvSpPr>
          <p:nvPr>
            <p:ph type="sldNum" sz="quarter" idx="10"/>
          </p:nvPr>
        </p:nvSpPr>
        <p:spPr/>
        <p:txBody>
          <a:bodyPr/>
          <a:lstStyle/>
          <a:p>
            <a:fld id="{D5A8632C-8C08-4D54-81C6-FDABA0C025C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椭圆 2"/>
          <p:cNvSpPr/>
          <p:nvPr/>
        </p:nvSpPr>
        <p:spPr>
          <a:xfrm>
            <a:off x="3159760" y="1102360"/>
            <a:ext cx="2856865" cy="2881630"/>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54" name="文本框 6"/>
          <p:cNvSpPr txBox="1"/>
          <p:nvPr/>
        </p:nvSpPr>
        <p:spPr>
          <a:xfrm>
            <a:off x="3261360" y="1493520"/>
            <a:ext cx="2684780" cy="1754326"/>
          </a:xfrm>
          <a:prstGeom prst="rect">
            <a:avLst/>
          </a:prstGeom>
          <a:noFill/>
        </p:spPr>
        <p:txBody>
          <a:bodyPr wrap="square" rtlCol="0">
            <a:spAutoFit/>
          </a:bodyPr>
          <a:lstStyle/>
          <a:p>
            <a:pPr algn="ctr"/>
            <a:endParaRPr lang="en-US" altLang="zh-CN" sz="2700" b="1" spc="300" dirty="0" smtClean="0">
              <a:solidFill>
                <a:schemeClr val="bg1"/>
              </a:solidFill>
              <a:latin typeface="微软雅黑" panose="020B0503020204020204" charset="-122"/>
              <a:ea typeface="微软雅黑" panose="020B0503020204020204" charset="-122"/>
            </a:endParaRPr>
          </a:p>
          <a:p>
            <a:pPr algn="ctr"/>
            <a:r>
              <a:rPr lang="en-US" altLang="zh-CN" sz="2700" b="1" spc="300" smtClean="0">
                <a:solidFill>
                  <a:schemeClr val="bg1"/>
                </a:solidFill>
                <a:latin typeface="微软雅黑" panose="020B0503020204020204" charset="-122"/>
                <a:ea typeface="微软雅黑" panose="020B0503020204020204" charset="-122"/>
              </a:rPr>
              <a:t>12.7.6</a:t>
            </a:r>
            <a:endParaRPr lang="en-US" altLang="zh-CN" sz="2700" b="1" spc="300" smtClean="0">
              <a:solidFill>
                <a:schemeClr val="bg1"/>
              </a:solidFill>
              <a:latin typeface="微软雅黑" panose="020B0503020204020204" charset="-122"/>
              <a:ea typeface="微软雅黑" panose="020B0503020204020204" charset="-122"/>
            </a:endParaRPr>
          </a:p>
          <a:p>
            <a:pPr algn="ctr"/>
            <a:r>
              <a:rPr lang="zh-CN" altLang="en-US" sz="2700" b="1" spc="300">
                <a:solidFill>
                  <a:schemeClr val="bg1"/>
                </a:solidFill>
                <a:latin typeface="微软雅黑" panose="020B0503020204020204" charset="-122"/>
                <a:ea typeface="微软雅黑" panose="020B0503020204020204" charset="-122"/>
              </a:rPr>
              <a:t>三</a:t>
            </a:r>
            <a:r>
              <a:rPr lang="zh-CN" altLang="en-US" sz="2700" b="1" spc="300" smtClean="0">
                <a:solidFill>
                  <a:schemeClr val="bg1"/>
                </a:solidFill>
                <a:latin typeface="微软雅黑" panose="020B0503020204020204" charset="-122"/>
                <a:ea typeface="微软雅黑" panose="020B0503020204020204" charset="-122"/>
              </a:rPr>
              <a:t>个测试周期细节</a:t>
            </a:r>
            <a:endParaRPr lang="en-US" altLang="zh-CN" sz="2700" b="1" spc="300" dirty="0" smtClean="0">
              <a:solidFill>
                <a:schemeClr val="bg1"/>
              </a:solidFill>
              <a:latin typeface="微软雅黑" panose="020B0503020204020204" charset="-122"/>
              <a:ea typeface="微软雅黑" panose="020B0503020204020204" charset="-122"/>
            </a:endParaRPr>
          </a:p>
        </p:txBody>
      </p:sp>
      <p:sp>
        <p:nvSpPr>
          <p:cNvPr id="1048655" name="椭圆 9"/>
          <p:cNvSpPr/>
          <p:nvPr/>
        </p:nvSpPr>
        <p:spPr>
          <a:xfrm>
            <a:off x="915708" y="3675929"/>
            <a:ext cx="150019" cy="18969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56" name="椭圆 11"/>
          <p:cNvSpPr/>
          <p:nvPr/>
        </p:nvSpPr>
        <p:spPr>
          <a:xfrm>
            <a:off x="1320758" y="3090375"/>
            <a:ext cx="388460" cy="3884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57" name="椭圆 12"/>
          <p:cNvSpPr/>
          <p:nvPr/>
        </p:nvSpPr>
        <p:spPr>
          <a:xfrm>
            <a:off x="2387557" y="2891545"/>
            <a:ext cx="483409" cy="48340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58" name="椭圆 13"/>
          <p:cNvSpPr/>
          <p:nvPr/>
        </p:nvSpPr>
        <p:spPr>
          <a:xfrm>
            <a:off x="495189" y="2082095"/>
            <a:ext cx="160100" cy="160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59" name="椭圆 14"/>
          <p:cNvSpPr/>
          <p:nvPr/>
        </p:nvSpPr>
        <p:spPr>
          <a:xfrm>
            <a:off x="2146113" y="2132920"/>
            <a:ext cx="356221" cy="35622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0" name="椭圆 15"/>
          <p:cNvSpPr/>
          <p:nvPr/>
        </p:nvSpPr>
        <p:spPr>
          <a:xfrm>
            <a:off x="1709218" y="1699269"/>
            <a:ext cx="267453" cy="2674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1" name="椭圆 16"/>
          <p:cNvSpPr/>
          <p:nvPr/>
        </p:nvSpPr>
        <p:spPr>
          <a:xfrm>
            <a:off x="6087242" y="2641543"/>
            <a:ext cx="165932" cy="16593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2" name="椭圆 17"/>
          <p:cNvSpPr/>
          <p:nvPr/>
        </p:nvSpPr>
        <p:spPr>
          <a:xfrm>
            <a:off x="7335435" y="1219157"/>
            <a:ext cx="480112" cy="48011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3" name="椭圆 18"/>
          <p:cNvSpPr/>
          <p:nvPr/>
        </p:nvSpPr>
        <p:spPr>
          <a:xfrm>
            <a:off x="5596373" y="3979714"/>
            <a:ext cx="237818" cy="23781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4" name="椭圆 19"/>
          <p:cNvSpPr/>
          <p:nvPr/>
        </p:nvSpPr>
        <p:spPr>
          <a:xfrm flipH="1" flipV="1">
            <a:off x="5393991" y="3489918"/>
            <a:ext cx="237549" cy="25625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5" name="椭圆 20"/>
          <p:cNvSpPr/>
          <p:nvPr/>
        </p:nvSpPr>
        <p:spPr>
          <a:xfrm>
            <a:off x="6702862" y="1907693"/>
            <a:ext cx="174522" cy="17452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6" name="椭圆 21"/>
          <p:cNvSpPr/>
          <p:nvPr/>
        </p:nvSpPr>
        <p:spPr>
          <a:xfrm>
            <a:off x="6313298" y="3007625"/>
            <a:ext cx="622690" cy="62269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7" name="椭圆 22"/>
          <p:cNvSpPr/>
          <p:nvPr/>
        </p:nvSpPr>
        <p:spPr>
          <a:xfrm>
            <a:off x="6452579" y="927449"/>
            <a:ext cx="174522" cy="17452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8" name="椭圆 23"/>
          <p:cNvSpPr/>
          <p:nvPr/>
        </p:nvSpPr>
        <p:spPr>
          <a:xfrm>
            <a:off x="7736521" y="2878091"/>
            <a:ext cx="311345" cy="31134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9" name="椭圆 24"/>
          <p:cNvSpPr/>
          <p:nvPr/>
        </p:nvSpPr>
        <p:spPr>
          <a:xfrm flipH="1">
            <a:off x="6923030" y="3865624"/>
            <a:ext cx="364687" cy="3646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3145734" name="直接连接符 26"/>
          <p:cNvCxnSpPr/>
          <p:nvPr/>
        </p:nvCxnSpPr>
        <p:spPr>
          <a:xfrm flipH="1">
            <a:off x="5057752" y="378155"/>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5" name="直接连接符 27"/>
          <p:cNvCxnSpPr/>
          <p:nvPr/>
        </p:nvCxnSpPr>
        <p:spPr>
          <a:xfrm flipH="1">
            <a:off x="5753055" y="184214"/>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6" name="直接连接符 28"/>
          <p:cNvCxnSpPr/>
          <p:nvPr/>
        </p:nvCxnSpPr>
        <p:spPr>
          <a:xfrm flipH="1">
            <a:off x="2497698" y="4106682"/>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7" name="直接连接符 29"/>
          <p:cNvCxnSpPr/>
          <p:nvPr/>
        </p:nvCxnSpPr>
        <p:spPr>
          <a:xfrm flipH="1">
            <a:off x="5377504" y="1275951"/>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8" name="直接连接符 31"/>
          <p:cNvCxnSpPr/>
          <p:nvPr/>
        </p:nvCxnSpPr>
        <p:spPr>
          <a:xfrm flipH="1">
            <a:off x="3298174" y="3853493"/>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9" name="直接连接符 33"/>
          <p:cNvCxnSpPr/>
          <p:nvPr/>
        </p:nvCxnSpPr>
        <p:spPr>
          <a:xfrm flipH="1">
            <a:off x="2978422" y="3230446"/>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290830" y="610235"/>
            <a:ext cx="3201050" cy="400110"/>
          </a:xfrm>
          <a:prstGeom prst="rect">
            <a:avLst/>
          </a:prstGeom>
        </p:spPr>
        <p:txBody>
          <a:bodyPr wrap="square">
            <a:spAutoFit/>
          </a:bodyPr>
          <a:lstStyle/>
          <a:p>
            <a:pPr algn="ctr"/>
            <a:r>
              <a:rPr lang="en-US" altLang="zh-CN" b="1" smtClean="0">
                <a:latin typeface="黑体" panose="02010609060101010101" pitchFamily="49" charset="-122"/>
                <a:ea typeface="黑体" panose="02010609060101010101" pitchFamily="49" charset="-122"/>
              </a:rPr>
              <a:t>12.7.6</a:t>
            </a:r>
            <a:r>
              <a:rPr lang="zh-CN" altLang="en-US" b="1" smtClean="0">
                <a:latin typeface="黑体" panose="02010609060101010101" pitchFamily="49" charset="-122"/>
                <a:ea typeface="黑体" panose="02010609060101010101" pitchFamily="49" charset="-122"/>
              </a:rPr>
              <a:t> </a:t>
            </a:r>
            <a:r>
              <a:rPr lang="zh-CN" altLang="en-US" sz="2000" b="1" smtClean="0">
                <a:latin typeface="黑体" panose="02010609060101010101" pitchFamily="49" charset="-122"/>
                <a:ea typeface="黑体" panose="02010609060101010101" pitchFamily="49" charset="-122"/>
              </a:rPr>
              <a:t>三个测试周期细节</a:t>
            </a:r>
            <a:endParaRPr lang="zh-CN" altLang="en-US" sz="2000"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p:nvPr/>
        </p:nvGraphicFramePr>
        <p:xfrm>
          <a:off x="141605" y="1143635"/>
          <a:ext cx="8860155" cy="3703320"/>
        </p:xfrm>
        <a:graphic>
          <a:graphicData uri="http://schemas.openxmlformats.org/drawingml/2006/table">
            <a:tbl>
              <a:tblPr firstRow="1" bandRow="1">
                <a:tableStyleId>{5C22544A-7EE6-4342-B048-85BDC9FD1C3A}</a:tableStyleId>
              </a:tblPr>
              <a:tblGrid>
                <a:gridCol w="1417955"/>
                <a:gridCol w="2512695"/>
                <a:gridCol w="2299945"/>
                <a:gridCol w="2629560"/>
              </a:tblGrid>
              <a:tr h="381000">
                <a:tc>
                  <a:txBody>
                    <a:bodyPr/>
                    <a:lstStyle/>
                    <a:p>
                      <a:pPr>
                        <a:buNone/>
                      </a:pPr>
                      <a:endParaRPr lang="zh-CN" altLang="en-US" sz="1600"/>
                    </a:p>
                  </a:txBody>
                  <a:tcPr/>
                </a:tc>
                <a:tc>
                  <a:txBody>
                    <a:bodyPr/>
                    <a:lstStyle/>
                    <a:p>
                      <a:pPr>
                        <a:buNone/>
                      </a:pPr>
                      <a:r>
                        <a:rPr lang="zh-CN" altLang="en-US" sz="1600">
                          <a:solidFill>
                            <a:schemeClr val="tx1"/>
                          </a:solidFill>
                        </a:rPr>
                        <a:t>第一测试周期</a:t>
                      </a:r>
                      <a:endParaRPr lang="zh-CN" altLang="en-US" sz="1600">
                        <a:solidFill>
                          <a:schemeClr val="tx1"/>
                        </a:solidFill>
                      </a:endParaRPr>
                    </a:p>
                  </a:txBody>
                  <a:tcPr>
                    <a:solidFill>
                      <a:schemeClr val="accent1"/>
                    </a:solidFill>
                  </a:tcPr>
                </a:tc>
                <a:tc>
                  <a:txBody>
                    <a:bodyPr/>
                    <a:lstStyle/>
                    <a:p>
                      <a:pPr>
                        <a:buNone/>
                      </a:pPr>
                      <a:r>
                        <a:rPr lang="zh-CN" altLang="en-US" sz="1600">
                          <a:solidFill>
                            <a:schemeClr val="tx1"/>
                          </a:solidFill>
                          <a:sym typeface="+mn-ea"/>
                        </a:rPr>
                        <a:t>第二测试周期</a:t>
                      </a:r>
                      <a:endParaRPr lang="zh-CN" altLang="en-US" sz="1600">
                        <a:solidFill>
                          <a:schemeClr val="tx1"/>
                        </a:solidFill>
                        <a:sym typeface="+mn-ea"/>
                      </a:endParaRPr>
                    </a:p>
                  </a:txBody>
                  <a:tcPr/>
                </a:tc>
                <a:tc>
                  <a:txBody>
                    <a:bodyPr/>
                    <a:lstStyle/>
                    <a:p>
                      <a:pPr>
                        <a:buNone/>
                      </a:pPr>
                      <a:r>
                        <a:rPr lang="zh-CN" altLang="en-US" sz="1600">
                          <a:solidFill>
                            <a:schemeClr val="tx1"/>
                          </a:solidFill>
                          <a:sym typeface="+mn-ea"/>
                        </a:rPr>
                        <a:t>第三测试</a:t>
                      </a:r>
                      <a:r>
                        <a:rPr lang="zh-CN" altLang="en-US" sz="1600" smtClean="0">
                          <a:solidFill>
                            <a:schemeClr val="tx1"/>
                          </a:solidFill>
                          <a:sym typeface="+mn-ea"/>
                        </a:rPr>
                        <a:t>周期（回归测试）</a:t>
                      </a:r>
                      <a:endParaRPr lang="zh-CN" altLang="en-US" sz="1600">
                        <a:solidFill>
                          <a:schemeClr val="tx1"/>
                        </a:solidFill>
                        <a:sym typeface="+mn-ea"/>
                      </a:endParaRPr>
                    </a:p>
                  </a:txBody>
                  <a:tcPr/>
                </a:tc>
              </a:tr>
              <a:tr h="381000">
                <a:tc>
                  <a:txBody>
                    <a:bodyPr/>
                    <a:lstStyle/>
                    <a:p>
                      <a:pPr>
                        <a:buNone/>
                      </a:pPr>
                      <a:r>
                        <a:rPr lang="en-US" altLang="zh-CN" sz="1600"/>
                        <a:t>1.</a:t>
                      </a:r>
                      <a:r>
                        <a:rPr lang="zh-CN" altLang="en-US" sz="1600"/>
                        <a:t>目标</a:t>
                      </a:r>
                      <a:endParaRPr lang="zh-CN" altLang="en-US" sz="1600"/>
                    </a:p>
                  </a:txBody>
                  <a:tcPr/>
                </a:tc>
                <a:tc>
                  <a:txBody>
                    <a:bodyPr/>
                    <a:lstStyle/>
                    <a:p>
                      <a:pPr>
                        <a:buNone/>
                      </a:pPr>
                      <a:r>
                        <a:rPr lang="en-US" altLang="zh-CN" sz="1600" dirty="0" smtClean="0">
                          <a:sym typeface="+mn-ea"/>
                        </a:rPr>
                        <a:t>98%</a:t>
                      </a:r>
                      <a:r>
                        <a:rPr lang="zh-CN" altLang="en-US" sz="1600" dirty="0" smtClean="0">
                          <a:sym typeface="+mn-ea"/>
                        </a:rPr>
                        <a:t>通过</a:t>
                      </a:r>
                      <a:endParaRPr lang="zh-CN" altLang="en-US" sz="1600" dirty="0" smtClean="0">
                        <a:sym typeface="+mn-ea"/>
                      </a:endParaRPr>
                    </a:p>
                  </a:txBody>
                  <a:tcPr/>
                </a:tc>
                <a:tc>
                  <a:txBody>
                    <a:bodyPr/>
                    <a:lstStyle/>
                    <a:p>
                      <a:pPr>
                        <a:buNone/>
                      </a:pPr>
                      <a:r>
                        <a:rPr lang="en-US" altLang="zh-CN" sz="1600" dirty="0" smtClean="0">
                          <a:sym typeface="+mn-ea"/>
                        </a:rPr>
                        <a:t>99%</a:t>
                      </a:r>
                      <a:r>
                        <a:rPr lang="zh-CN" altLang="en-US" sz="1600" dirty="0" smtClean="0">
                          <a:sym typeface="+mn-ea"/>
                        </a:rPr>
                        <a:t>通过</a:t>
                      </a:r>
                      <a:endParaRPr lang="zh-CN" altLang="en-US" sz="1600" dirty="0" smtClean="0">
                        <a:sym typeface="+mn-ea"/>
                      </a:endParaRPr>
                    </a:p>
                  </a:txBody>
                  <a:tcPr/>
                </a:tc>
                <a:tc>
                  <a:txBody>
                    <a:bodyPr/>
                    <a:lstStyle/>
                    <a:p>
                      <a:pPr>
                        <a:buNone/>
                      </a:pPr>
                      <a:r>
                        <a:rPr lang="en-US" altLang="zh-CN" sz="1600" dirty="0" smtClean="0">
                          <a:sym typeface="+mn-ea"/>
                        </a:rPr>
                        <a:t>100%</a:t>
                      </a:r>
                      <a:r>
                        <a:rPr lang="zh-CN" altLang="en-US" sz="1600" dirty="0" smtClean="0">
                          <a:sym typeface="+mn-ea"/>
                        </a:rPr>
                        <a:t>通过</a:t>
                      </a:r>
                      <a:endParaRPr lang="zh-CN" altLang="en-US" sz="1600" dirty="0" smtClean="0">
                        <a:sym typeface="+mn-ea"/>
                      </a:endParaRPr>
                    </a:p>
                  </a:txBody>
                  <a:tcPr/>
                </a:tc>
              </a:tr>
              <a:tr h="381000">
                <a:tc>
                  <a:txBody>
                    <a:bodyPr/>
                    <a:lstStyle/>
                    <a:p>
                      <a:pPr>
                        <a:buNone/>
                      </a:pPr>
                      <a:r>
                        <a:rPr lang="en-US" altLang="zh-CN" sz="1600"/>
                        <a:t>2.</a:t>
                      </a:r>
                      <a:r>
                        <a:rPr lang="zh-CN" altLang="en-US" sz="1600"/>
                        <a:t>假设</a:t>
                      </a:r>
                      <a:endParaRPr lang="zh-CN" altLang="en-US" sz="1600"/>
                    </a:p>
                  </a:txBody>
                  <a:tcPr/>
                </a:tc>
                <a:tc>
                  <a:txBody>
                    <a:bodyPr/>
                    <a:lstStyle/>
                    <a:p>
                      <a:pPr>
                        <a:buNone/>
                      </a:pPr>
                      <a:r>
                        <a:rPr lang="zh-CN" altLang="en-US" sz="1600" dirty="0" smtClean="0">
                          <a:sym typeface="+mn-ea"/>
                        </a:rPr>
                        <a:t>软件镜像</a:t>
                      </a:r>
                      <a:r>
                        <a:rPr lang="en-US" altLang="zh-CN" sz="1600" dirty="0" smtClean="0">
                          <a:sym typeface="+mn-ea"/>
                        </a:rPr>
                        <a:t>1</a:t>
                      </a:r>
                      <a:r>
                        <a:rPr lang="zh-CN" altLang="en-US" sz="1600" dirty="0" smtClean="0">
                          <a:sym typeface="+mn-ea"/>
                        </a:rPr>
                        <a:t>次</a:t>
                      </a:r>
                      <a:r>
                        <a:rPr lang="en-US" altLang="zh-CN" sz="1600" dirty="0" smtClean="0">
                          <a:sym typeface="+mn-ea"/>
                        </a:rPr>
                        <a:t>/</a:t>
                      </a:r>
                      <a:r>
                        <a:rPr lang="zh-CN" altLang="en-US" sz="1600" dirty="0" smtClean="0">
                          <a:sym typeface="+mn-ea"/>
                        </a:rPr>
                        <a:t>周</a:t>
                      </a:r>
                      <a:endParaRPr lang="zh-CN" altLang="en-US" sz="1600" dirty="0" smtClean="0">
                        <a:sym typeface="+mn-ea"/>
                      </a:endParaRPr>
                    </a:p>
                  </a:txBody>
                  <a:tcPr/>
                </a:tc>
                <a:tc>
                  <a:txBody>
                    <a:bodyPr/>
                    <a:lstStyle/>
                    <a:p>
                      <a:pPr>
                        <a:buNone/>
                      </a:pPr>
                      <a:r>
                        <a:rPr lang="zh-CN" altLang="en-US" sz="1600" dirty="0" smtClean="0">
                          <a:sym typeface="+mn-ea"/>
                        </a:rPr>
                        <a:t>软件镜像</a:t>
                      </a:r>
                      <a:r>
                        <a:rPr lang="en-US" altLang="zh-CN" sz="1600" dirty="0" smtClean="0">
                          <a:sym typeface="+mn-ea"/>
                        </a:rPr>
                        <a:t>1</a:t>
                      </a:r>
                      <a:r>
                        <a:rPr lang="zh-CN" altLang="en-US" sz="1600" dirty="0" smtClean="0">
                          <a:sym typeface="+mn-ea"/>
                        </a:rPr>
                        <a:t>次</a:t>
                      </a:r>
                      <a:r>
                        <a:rPr lang="en-US" altLang="zh-CN" sz="1600" dirty="0" smtClean="0">
                          <a:sym typeface="+mn-ea"/>
                        </a:rPr>
                        <a:t>/2</a:t>
                      </a:r>
                      <a:r>
                        <a:rPr lang="zh-CN" altLang="en-US" sz="1600" dirty="0" smtClean="0">
                          <a:sym typeface="+mn-ea"/>
                        </a:rPr>
                        <a:t>周</a:t>
                      </a:r>
                      <a:endParaRPr lang="zh-CN" altLang="en-US" sz="1600" dirty="0" smtClean="0">
                        <a:sym typeface="+mn-ea"/>
                      </a:endParaRPr>
                    </a:p>
                  </a:txBody>
                  <a:tcPr/>
                </a:tc>
                <a:tc>
                  <a:txBody>
                    <a:bodyPr/>
                    <a:lstStyle/>
                    <a:p>
                      <a:pPr>
                        <a:buNone/>
                      </a:pPr>
                      <a:r>
                        <a:rPr lang="zh-CN" altLang="en-US" sz="1600" dirty="0" smtClean="0">
                          <a:sym typeface="+mn-ea"/>
                        </a:rPr>
                        <a:t>周期开始时接受一次</a:t>
                      </a:r>
                      <a:endParaRPr lang="zh-CN" altLang="en-US" sz="1600" dirty="0" smtClean="0">
                        <a:sym typeface="+mn-ea"/>
                      </a:endParaRPr>
                    </a:p>
                  </a:txBody>
                  <a:tcPr/>
                </a:tc>
              </a:tr>
              <a:tr h="381000">
                <a:tc>
                  <a:txBody>
                    <a:bodyPr/>
                    <a:lstStyle/>
                    <a:p>
                      <a:pPr>
                        <a:buNone/>
                      </a:pPr>
                      <a:r>
                        <a:rPr lang="en-US" altLang="zh-CN" sz="1600"/>
                        <a:t>3.</a:t>
                      </a:r>
                      <a:r>
                        <a:rPr lang="zh-CN" altLang="en-US" sz="1600"/>
                        <a:t>测试执行</a:t>
                      </a:r>
                      <a:endParaRPr lang="zh-CN" altLang="en-US" sz="1600"/>
                    </a:p>
                  </a:txBody>
                  <a:tcPr/>
                </a:tc>
                <a:tc>
                  <a:txBody>
                    <a:bodyPr/>
                    <a:lstStyle/>
                    <a:p>
                      <a:pPr algn="ctr"/>
                      <a:r>
                        <a:rPr lang="zh-CN" altLang="en-US" sz="1600" b="0" smtClean="0">
                          <a:solidFill>
                            <a:schemeClr val="tx1"/>
                          </a:solidFill>
                        </a:rPr>
                        <a:t>基础性</a:t>
                      </a:r>
                      <a:r>
                        <a:rPr lang="en-US" altLang="zh-CN" sz="1600" b="0" smtClean="0">
                          <a:solidFill>
                            <a:schemeClr val="tx1"/>
                          </a:solidFill>
                        </a:rPr>
                        <a:t>&gt;</a:t>
                      </a:r>
                      <a:r>
                        <a:rPr lang="zh-CN" altLang="en-US" sz="1600" b="0" smtClean="0">
                          <a:solidFill>
                            <a:schemeClr val="tx1"/>
                          </a:solidFill>
                        </a:rPr>
                        <a:t>健壮性</a:t>
                      </a:r>
                      <a:r>
                        <a:rPr lang="en-US" altLang="zh-CN" sz="1600" b="0" smtClean="0">
                          <a:solidFill>
                            <a:schemeClr val="tx1"/>
                          </a:solidFill>
                        </a:rPr>
                        <a:t>&gt;</a:t>
                      </a:r>
                      <a:r>
                        <a:rPr lang="zh-CN" altLang="en-US" sz="1600" b="0" smtClean="0">
                          <a:solidFill>
                            <a:schemeClr val="tx1"/>
                          </a:solidFill>
                        </a:rPr>
                        <a:t>文档、性能负载、稳定性</a:t>
                      </a:r>
                      <a:endParaRPr lang="zh-CN" altLang="en-US" sz="1600" b="0" dirty="0" smtClean="0">
                        <a:solidFill>
                          <a:schemeClr val="tx1"/>
                        </a:solidFill>
                      </a:endParaRPr>
                    </a:p>
                  </a:txBody>
                  <a:tcPr/>
                </a:tc>
                <a:tc>
                  <a:txBody>
                    <a:bodyPr/>
                    <a:lstStyle/>
                    <a:p>
                      <a:pPr algn="l"/>
                      <a:r>
                        <a:rPr lang="zh-CN" altLang="en-US" sz="1600" b="0" smtClean="0">
                          <a:solidFill>
                            <a:schemeClr val="tx1"/>
                          </a:solidFill>
                        </a:rPr>
                        <a:t>红</a:t>
                      </a:r>
                      <a:r>
                        <a:rPr lang="en-US" altLang="zh-CN" sz="1600" b="0" smtClean="0">
                          <a:solidFill>
                            <a:schemeClr val="tx1"/>
                          </a:solidFill>
                        </a:rPr>
                        <a:t>&gt;</a:t>
                      </a:r>
                      <a:r>
                        <a:rPr lang="zh-CN" altLang="en-US" sz="1600" b="0" smtClean="0">
                          <a:solidFill>
                            <a:schemeClr val="tx1"/>
                          </a:solidFill>
                        </a:rPr>
                        <a:t>黄</a:t>
                      </a:r>
                      <a:r>
                        <a:rPr lang="en-US" altLang="zh-CN" sz="1600" b="0" smtClean="0">
                          <a:solidFill>
                            <a:schemeClr val="tx1"/>
                          </a:solidFill>
                        </a:rPr>
                        <a:t>&gt;</a:t>
                      </a:r>
                      <a:r>
                        <a:rPr lang="zh-CN" altLang="en-US" sz="1600" b="0" smtClean="0">
                          <a:solidFill>
                            <a:schemeClr val="tx1"/>
                          </a:solidFill>
                        </a:rPr>
                        <a:t>绿</a:t>
                      </a:r>
                      <a:endParaRPr lang="zh-CN" altLang="en-US" sz="1600" b="0" dirty="0" smtClean="0">
                        <a:solidFill>
                          <a:schemeClr val="tx1"/>
                        </a:solidFill>
                      </a:endParaRPr>
                    </a:p>
                  </a:txBody>
                  <a:tcPr/>
                </a:tc>
                <a:tc>
                  <a:txBody>
                    <a:bodyPr/>
                    <a:lstStyle/>
                    <a:p>
                      <a:pPr algn="l"/>
                      <a:r>
                        <a:rPr lang="zh-CN" altLang="en-US" sz="1600" b="0" smtClean="0">
                          <a:solidFill>
                            <a:schemeClr val="tx1"/>
                          </a:solidFill>
                        </a:rPr>
                        <a:t>红</a:t>
                      </a:r>
                      <a:r>
                        <a:rPr lang="en-US" altLang="zh-CN" sz="1600" b="0" smtClean="0">
                          <a:solidFill>
                            <a:schemeClr val="tx1"/>
                          </a:solidFill>
                        </a:rPr>
                        <a:t>&gt;</a:t>
                      </a:r>
                      <a:r>
                        <a:rPr lang="zh-CN" altLang="en-US" sz="1600" b="0" smtClean="0">
                          <a:solidFill>
                            <a:schemeClr val="tx1"/>
                          </a:solidFill>
                        </a:rPr>
                        <a:t>黄</a:t>
                      </a:r>
                      <a:endParaRPr lang="zh-CN" altLang="en-US" sz="1600" b="0" dirty="0" smtClean="0">
                        <a:solidFill>
                          <a:schemeClr val="tx1"/>
                        </a:solidFill>
                      </a:endParaRPr>
                    </a:p>
                  </a:txBody>
                  <a:tcPr/>
                </a:tc>
              </a:tr>
              <a:tr h="381000">
                <a:tc>
                  <a:txBody>
                    <a:bodyPr/>
                    <a:lstStyle/>
                    <a:p>
                      <a:pPr>
                        <a:buNone/>
                      </a:pPr>
                      <a:r>
                        <a:rPr lang="en-US" altLang="zh-CN" sz="1600"/>
                        <a:t>4.</a:t>
                      </a:r>
                      <a:r>
                        <a:rPr lang="zh-CN" altLang="en-US" sz="1600"/>
                        <a:t>重做和延长标准</a:t>
                      </a:r>
                      <a:endParaRPr lang="zh-CN" altLang="en-US" sz="1600"/>
                    </a:p>
                  </a:txBody>
                  <a:tcPr/>
                </a:tc>
                <a:tc>
                  <a:txBody>
                    <a:bodyPr/>
                    <a:lstStyle/>
                    <a:p>
                      <a:pPr algn="l"/>
                      <a:r>
                        <a:rPr lang="zh-CN" altLang="en-US" sz="1600" b="0" dirty="0" smtClean="0">
                          <a:solidFill>
                            <a:schemeClr val="tx1"/>
                          </a:solidFill>
                        </a:rPr>
                        <a:t>失败</a:t>
                      </a:r>
                      <a:r>
                        <a:rPr lang="zh-CN" altLang="en-US" sz="1600" b="0" smtClean="0">
                          <a:solidFill>
                            <a:schemeClr val="tx1"/>
                          </a:solidFill>
                        </a:rPr>
                        <a:t>用例达</a:t>
                      </a:r>
                      <a:r>
                        <a:rPr lang="zh-CN" altLang="en-US" sz="1600" b="0" smtClean="0">
                          <a:solidFill>
                            <a:srgbClr val="FF0000"/>
                          </a:solidFill>
                        </a:rPr>
                        <a:t>总数</a:t>
                      </a:r>
                      <a:r>
                        <a:rPr lang="en-US" altLang="zh-CN" sz="1600" b="0" smtClean="0">
                          <a:solidFill>
                            <a:schemeClr val="tx1"/>
                          </a:solidFill>
                        </a:rPr>
                        <a:t>20%</a:t>
                      </a:r>
                      <a:r>
                        <a:rPr lang="zh-CN" altLang="en-US" sz="1600" b="0" smtClean="0">
                          <a:solidFill>
                            <a:schemeClr val="tx1"/>
                          </a:solidFill>
                        </a:rPr>
                        <a:t>重做；新增</a:t>
                      </a:r>
                      <a:r>
                        <a:rPr lang="zh-CN" altLang="en-US" sz="1600" b="0" dirty="0" smtClean="0">
                          <a:solidFill>
                            <a:schemeClr val="tx1"/>
                          </a:solidFill>
                        </a:rPr>
                        <a:t>用例</a:t>
                      </a:r>
                      <a:r>
                        <a:rPr lang="en-US" altLang="zh-CN" sz="1600" b="0" dirty="0" smtClean="0">
                          <a:solidFill>
                            <a:schemeClr val="tx1"/>
                          </a:solidFill>
                        </a:rPr>
                        <a:t>10%</a:t>
                      </a:r>
                      <a:r>
                        <a:rPr lang="zh-CN" altLang="en-US" sz="1600" b="0" dirty="0" smtClean="0">
                          <a:solidFill>
                            <a:schemeClr val="tx1"/>
                          </a:solidFill>
                        </a:rPr>
                        <a:t>延长</a:t>
                      </a:r>
                      <a:endParaRPr lang="zh-CN" altLang="en-US" sz="1600" b="0" dirty="0" smtClean="0">
                        <a:solidFill>
                          <a:schemeClr val="tx1"/>
                        </a:solidFill>
                      </a:endParaRPr>
                    </a:p>
                  </a:txBody>
                  <a:tcPr/>
                </a:tc>
                <a:tc>
                  <a:txBody>
                    <a:bodyPr/>
                    <a:lstStyle/>
                    <a:p>
                      <a:pPr algn="l"/>
                      <a:r>
                        <a:rPr lang="zh-CN" altLang="en-US" sz="1600" b="0" dirty="0" smtClean="0">
                          <a:solidFill>
                            <a:schemeClr val="tx1"/>
                          </a:solidFill>
                        </a:rPr>
                        <a:t>失败</a:t>
                      </a:r>
                      <a:r>
                        <a:rPr lang="zh-CN" altLang="en-US" sz="1600" b="0" smtClean="0">
                          <a:solidFill>
                            <a:schemeClr val="tx1"/>
                          </a:solidFill>
                        </a:rPr>
                        <a:t>用例达</a:t>
                      </a:r>
                      <a:r>
                        <a:rPr lang="zh-CN" altLang="en-US" sz="1600" b="0" smtClean="0">
                          <a:solidFill>
                            <a:srgbClr val="FF0000"/>
                          </a:solidFill>
                        </a:rPr>
                        <a:t>总数</a:t>
                      </a:r>
                      <a:r>
                        <a:rPr lang="en-US" altLang="zh-CN" sz="1600" b="0" smtClean="0">
                          <a:solidFill>
                            <a:schemeClr val="tx1"/>
                          </a:solidFill>
                        </a:rPr>
                        <a:t>10%</a:t>
                      </a:r>
                      <a:r>
                        <a:rPr lang="zh-CN" altLang="en-US" sz="1600" b="0" smtClean="0">
                          <a:solidFill>
                            <a:schemeClr val="tx1"/>
                          </a:solidFill>
                        </a:rPr>
                        <a:t>重做；新</a:t>
                      </a:r>
                      <a:r>
                        <a:rPr lang="zh-CN" altLang="en-US" sz="1600" b="0" dirty="0" smtClean="0">
                          <a:solidFill>
                            <a:schemeClr val="tx1"/>
                          </a:solidFill>
                        </a:rPr>
                        <a:t>添用例</a:t>
                      </a:r>
                      <a:r>
                        <a:rPr lang="en-US" altLang="zh-CN" sz="1600" b="0" dirty="0" smtClean="0">
                          <a:solidFill>
                            <a:schemeClr val="tx1"/>
                          </a:solidFill>
                        </a:rPr>
                        <a:t>5%</a:t>
                      </a:r>
                      <a:r>
                        <a:rPr lang="zh-CN" altLang="en-US" sz="1600" b="0" dirty="0" smtClean="0">
                          <a:solidFill>
                            <a:schemeClr val="tx1"/>
                          </a:solidFill>
                        </a:rPr>
                        <a:t>延长</a:t>
                      </a:r>
                      <a:endParaRPr lang="zh-CN" altLang="en-US" sz="1600" b="0" dirty="0" smtClean="0">
                        <a:solidFill>
                          <a:schemeClr val="tx1"/>
                        </a:solidFill>
                      </a:endParaRPr>
                    </a:p>
                  </a:txBody>
                  <a:tcPr/>
                </a:tc>
                <a:tc>
                  <a:txBody>
                    <a:bodyPr/>
                    <a:lstStyle/>
                    <a:p>
                      <a:pPr algn="l"/>
                      <a:r>
                        <a:rPr lang="zh-CN" altLang="en-US" sz="1600" b="0" dirty="0" smtClean="0">
                          <a:solidFill>
                            <a:schemeClr val="tx1"/>
                          </a:solidFill>
                        </a:rPr>
                        <a:t>失败用例达</a:t>
                      </a:r>
                      <a:r>
                        <a:rPr lang="en-US" altLang="zh-CN" sz="1600" b="0" smtClean="0">
                          <a:solidFill>
                            <a:schemeClr val="tx1"/>
                          </a:solidFill>
                        </a:rPr>
                        <a:t>5%</a:t>
                      </a:r>
                      <a:r>
                        <a:rPr lang="zh-CN" altLang="en-US" sz="1600" b="0" smtClean="0">
                          <a:solidFill>
                            <a:schemeClr val="tx1"/>
                          </a:solidFill>
                        </a:rPr>
                        <a:t>，发现系统崩溃重做；</a:t>
                      </a:r>
                      <a:r>
                        <a:rPr lang="zh-CN" altLang="en-US" sz="1600" b="1" smtClean="0">
                          <a:solidFill>
                            <a:srgbClr val="0070C0"/>
                          </a:solidFill>
                        </a:rPr>
                        <a:t>不延长</a:t>
                      </a:r>
                      <a:endParaRPr lang="zh-CN" altLang="en-US" sz="1600" b="1" dirty="0" smtClean="0">
                        <a:solidFill>
                          <a:srgbClr val="0070C0"/>
                        </a:solidFill>
                      </a:endParaRPr>
                    </a:p>
                  </a:txBody>
                  <a:tcPr/>
                </a:tc>
              </a:tr>
              <a:tr h="381000">
                <a:tc>
                  <a:txBody>
                    <a:bodyPr/>
                    <a:lstStyle/>
                    <a:p>
                      <a:pPr>
                        <a:buNone/>
                      </a:pPr>
                      <a:r>
                        <a:rPr lang="en-US" altLang="zh-CN" sz="1600"/>
                        <a:t>5.</a:t>
                      </a:r>
                      <a:r>
                        <a:rPr lang="zh-CN" altLang="en-US" sz="1600"/>
                        <a:t>行动</a:t>
                      </a:r>
                      <a:endParaRPr lang="zh-CN" altLang="en-US" sz="1600"/>
                    </a:p>
                  </a:txBody>
                  <a:tcPr/>
                </a:tc>
                <a:tc>
                  <a:txBody>
                    <a:bodyPr/>
                    <a:lstStyle/>
                    <a:p>
                      <a:pPr algn="ctr"/>
                      <a:r>
                        <a:rPr lang="zh-CN" altLang="en-US" sz="1600" b="0" dirty="0" smtClean="0">
                          <a:solidFill>
                            <a:srgbClr val="FF0000"/>
                          </a:solidFill>
                        </a:rPr>
                        <a:t>一周</a:t>
                      </a:r>
                      <a:r>
                        <a:rPr lang="zh-CN" altLang="en-US" sz="1600" b="0" dirty="0" smtClean="0">
                          <a:solidFill>
                            <a:schemeClr val="tx1"/>
                          </a:solidFill>
                        </a:rPr>
                        <a:t>失败用例达</a:t>
                      </a:r>
                      <a:r>
                        <a:rPr lang="en-US" altLang="zh-CN" sz="1600" b="0" dirty="0" smtClean="0">
                          <a:solidFill>
                            <a:schemeClr val="tx1"/>
                          </a:solidFill>
                        </a:rPr>
                        <a:t>25%</a:t>
                      </a:r>
                      <a:r>
                        <a:rPr lang="zh-CN" altLang="en-US" sz="1600" b="0" dirty="0" smtClean="0">
                          <a:solidFill>
                            <a:schemeClr val="tx1"/>
                          </a:solidFill>
                        </a:rPr>
                        <a:t>，启动</a:t>
                      </a:r>
                      <a:r>
                        <a:rPr lang="en-US" altLang="zh-CN" sz="1600" b="0" dirty="0" smtClean="0">
                          <a:solidFill>
                            <a:schemeClr val="tx1"/>
                          </a:solidFill>
                        </a:rPr>
                        <a:t>RCA(</a:t>
                      </a:r>
                      <a:r>
                        <a:rPr lang="zh-CN" altLang="en-US" sz="1600" b="0" dirty="0" smtClean="0">
                          <a:solidFill>
                            <a:schemeClr val="tx1"/>
                          </a:solidFill>
                        </a:rPr>
                        <a:t>根本原因分析</a:t>
                      </a:r>
                      <a:r>
                        <a:rPr lang="en-US" altLang="zh-CN" sz="1600" b="0" dirty="0" smtClean="0">
                          <a:solidFill>
                            <a:schemeClr val="tx1"/>
                          </a:solidFill>
                        </a:rPr>
                        <a:t>)</a:t>
                      </a:r>
                      <a:endParaRPr lang="zh-CN" altLang="en-US" sz="1600" b="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dirty="0" smtClean="0">
                          <a:solidFill>
                            <a:srgbClr val="FF0000"/>
                          </a:solidFill>
                        </a:rPr>
                        <a:t>一周</a:t>
                      </a:r>
                      <a:r>
                        <a:rPr lang="zh-CN" altLang="en-US" sz="1600" b="0" dirty="0" smtClean="0">
                          <a:solidFill>
                            <a:schemeClr val="tx1"/>
                          </a:solidFill>
                        </a:rPr>
                        <a:t>失败用例达</a:t>
                      </a:r>
                      <a:r>
                        <a:rPr lang="en-US" altLang="zh-CN" sz="1600" b="0" dirty="0" smtClean="0">
                          <a:solidFill>
                            <a:schemeClr val="tx1"/>
                          </a:solidFill>
                        </a:rPr>
                        <a:t>15%</a:t>
                      </a:r>
                      <a:r>
                        <a:rPr lang="zh-CN" altLang="en-US" sz="1600" b="0" dirty="0" smtClean="0">
                          <a:solidFill>
                            <a:schemeClr val="tx1"/>
                          </a:solidFill>
                        </a:rPr>
                        <a:t>，启动</a:t>
                      </a:r>
                      <a:r>
                        <a:rPr lang="en-US" altLang="zh-CN" sz="1600" b="0" dirty="0" smtClean="0">
                          <a:solidFill>
                            <a:schemeClr val="tx1"/>
                          </a:solidFill>
                        </a:rPr>
                        <a:t>RCA(</a:t>
                      </a:r>
                      <a:r>
                        <a:rPr lang="zh-CN" altLang="en-US" sz="1600" b="0" dirty="0" smtClean="0">
                          <a:solidFill>
                            <a:schemeClr val="tx1"/>
                          </a:solidFill>
                        </a:rPr>
                        <a:t>根本原因分析</a:t>
                      </a:r>
                      <a:r>
                        <a:rPr lang="en-US" altLang="zh-CN" sz="1600" b="0" dirty="0" smtClean="0">
                          <a:solidFill>
                            <a:schemeClr val="tx1"/>
                          </a:solidFill>
                        </a:rPr>
                        <a:t>)</a:t>
                      </a:r>
                      <a:endParaRPr lang="zh-CN" altLang="en-US" sz="1600" b="0" dirty="0" smtClean="0">
                        <a:solidFill>
                          <a:schemeClr val="tx1"/>
                        </a:solidFill>
                      </a:endParaRPr>
                    </a:p>
                  </a:txBody>
                  <a:tcPr/>
                </a:tc>
                <a:tc>
                  <a:txBody>
                    <a:bodyPr/>
                    <a:lstStyle/>
                    <a:p>
                      <a:pPr>
                        <a:buNone/>
                      </a:pPr>
                      <a:endParaRPr lang="zh-CN" altLang="en-US" sz="1600"/>
                    </a:p>
                  </a:txBody>
                  <a:tcPr/>
                </a:tc>
              </a:tr>
              <a:tr h="381000">
                <a:tc>
                  <a:txBody>
                    <a:bodyPr/>
                    <a:lstStyle/>
                    <a:p>
                      <a:pPr>
                        <a:buNone/>
                      </a:pPr>
                      <a:r>
                        <a:rPr lang="en-US" altLang="zh-CN" sz="1600"/>
                        <a:t>6.</a:t>
                      </a:r>
                      <a:r>
                        <a:rPr lang="zh-CN" altLang="en-US" sz="1600"/>
                        <a:t>退出条件</a:t>
                      </a:r>
                      <a:endParaRPr lang="zh-CN" altLang="en-US" sz="1600"/>
                    </a:p>
                  </a:txBody>
                  <a:tcPr/>
                </a:tc>
                <a:tc>
                  <a:txBody>
                    <a:bodyPr/>
                    <a:lstStyle/>
                    <a:p>
                      <a:pPr algn="ctr"/>
                      <a:r>
                        <a:rPr lang="zh-CN" altLang="en-US" sz="1600" b="0" dirty="0" smtClean="0">
                          <a:solidFill>
                            <a:schemeClr val="tx1"/>
                          </a:solidFill>
                        </a:rPr>
                        <a:t>用例泄露；所有执行；</a:t>
                      </a:r>
                      <a:r>
                        <a:rPr lang="en-US" altLang="zh-CN" sz="1600" b="0" dirty="0" smtClean="0">
                          <a:solidFill>
                            <a:schemeClr val="tx1"/>
                          </a:solidFill>
                        </a:rPr>
                        <a:t>95%</a:t>
                      </a:r>
                      <a:r>
                        <a:rPr lang="zh-CN" altLang="en-US" sz="1600" b="0" dirty="0" smtClean="0">
                          <a:solidFill>
                            <a:schemeClr val="tx1"/>
                          </a:solidFill>
                        </a:rPr>
                        <a:t>通过；缺陷关闭</a:t>
                      </a:r>
                      <a:endParaRPr lang="zh-CN" altLang="en-US" sz="1600" b="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dirty="0" smtClean="0">
                          <a:solidFill>
                            <a:schemeClr val="tx1"/>
                          </a:solidFill>
                        </a:rPr>
                        <a:t>用例泄露；所有执行；</a:t>
                      </a:r>
                      <a:r>
                        <a:rPr lang="en-US" altLang="zh-CN" sz="1600" b="0" dirty="0" smtClean="0">
                          <a:solidFill>
                            <a:schemeClr val="tx1"/>
                          </a:solidFill>
                        </a:rPr>
                        <a:t>98%</a:t>
                      </a:r>
                      <a:r>
                        <a:rPr lang="zh-CN" altLang="en-US" sz="1600" b="0" dirty="0" smtClean="0">
                          <a:solidFill>
                            <a:schemeClr val="tx1"/>
                          </a:solidFill>
                        </a:rPr>
                        <a:t>通过；缺陷关闭</a:t>
                      </a:r>
                      <a:endParaRPr lang="zh-CN" altLang="en-US" sz="1600" b="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dirty="0" smtClean="0">
                          <a:solidFill>
                            <a:schemeClr val="tx1"/>
                          </a:solidFill>
                        </a:rPr>
                        <a:t>所有执行；结果可用；</a:t>
                      </a:r>
                      <a:r>
                        <a:rPr lang="en-US" altLang="zh-CN" sz="1600" b="0" dirty="0" smtClean="0">
                          <a:solidFill>
                            <a:schemeClr val="tx1"/>
                          </a:solidFill>
                        </a:rPr>
                        <a:t>98%</a:t>
                      </a:r>
                      <a:r>
                        <a:rPr lang="zh-CN" altLang="en-US" sz="1600" b="0" dirty="0" smtClean="0">
                          <a:solidFill>
                            <a:schemeClr val="tx1"/>
                          </a:solidFill>
                        </a:rPr>
                        <a:t>通过；</a:t>
                      </a:r>
                      <a:r>
                        <a:rPr lang="en-US" altLang="zh-CN" sz="1600" b="0" dirty="0" smtClean="0">
                          <a:solidFill>
                            <a:schemeClr val="tx1"/>
                          </a:solidFill>
                        </a:rPr>
                        <a:t>2%</a:t>
                      </a:r>
                      <a:r>
                        <a:rPr lang="zh-CN" altLang="en-US" sz="1600" b="0" dirty="0" smtClean="0">
                          <a:solidFill>
                            <a:schemeClr val="tx1"/>
                          </a:solidFill>
                        </a:rPr>
                        <a:t>不是压力；后三周不崩溃；完成测试报告</a:t>
                      </a:r>
                      <a:endParaRPr lang="zh-CN" altLang="en-US" sz="1600" b="0" dirty="0" smtClean="0">
                        <a:solidFill>
                          <a:schemeClr val="tx1"/>
                        </a:solidFill>
                      </a:endParaRPr>
                    </a:p>
                  </a:txBody>
                  <a:tcPr/>
                </a:tc>
              </a:tr>
            </a:tbl>
          </a:graphicData>
        </a:graphic>
      </p:graphicFrame>
      <p:sp>
        <p:nvSpPr>
          <p:cNvPr id="11" name="矩形 10"/>
          <p:cNvSpPr/>
          <p:nvPr/>
        </p:nvSpPr>
        <p:spPr>
          <a:xfrm>
            <a:off x="29083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sp>
        <p:nvSpPr>
          <p:cNvPr id="12" name="文本框 11"/>
          <p:cNvSpPr txBox="1"/>
          <p:nvPr/>
        </p:nvSpPr>
        <p:spPr>
          <a:xfrm>
            <a:off x="7253605" y="76200"/>
            <a:ext cx="1748155" cy="368300"/>
          </a:xfrm>
          <a:prstGeom prst="rect">
            <a:avLst/>
          </a:prstGeom>
          <a:noFill/>
        </p:spPr>
        <p:txBody>
          <a:bodyPr wrap="square" rtlCol="0">
            <a:spAutoFit/>
          </a:bodyPr>
          <a:lstStyle/>
          <a:p>
            <a:r>
              <a:rPr lang="zh-CN" altLang="en-US" b="1"/>
              <a:t>测试执行策略</a:t>
            </a:r>
            <a:endParaRPr lang="zh-CN" altLang="en-US" b="1"/>
          </a:p>
        </p:txBody>
      </p:sp>
      <p:sp>
        <p:nvSpPr>
          <p:cNvPr id="2" name="椭圆形标注 1"/>
          <p:cNvSpPr/>
          <p:nvPr/>
        </p:nvSpPr>
        <p:spPr>
          <a:xfrm>
            <a:off x="1509667" y="1884651"/>
            <a:ext cx="3189900" cy="2016224"/>
          </a:xfrm>
          <a:prstGeom prst="wedgeEllipse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solidFill>
                  <a:schemeClr val="bg1"/>
                </a:solidFill>
              </a:rPr>
              <a:t>当缺陷无法被现有的测试用例检测出而需要设计并记录新的测试用例</a:t>
            </a:r>
            <a:endParaRPr lang="zh-CN" altLang="en-US"/>
          </a:p>
        </p:txBody>
      </p:sp>
      <p:sp>
        <p:nvSpPr>
          <p:cNvPr id="3" name="矩形 2"/>
          <p:cNvSpPr/>
          <p:nvPr/>
        </p:nvSpPr>
        <p:spPr>
          <a:xfrm>
            <a:off x="1619672" y="1563638"/>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071927" y="1563638"/>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444208" y="1560938"/>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870851" y="4299942"/>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81160" y="4299942"/>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460432" y="4083918"/>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1" nodeType="clickEffect">
                                  <p:stCondLst>
                                    <p:cond delay="0"/>
                                  </p:stCondLst>
                                  <p:childTnLst>
                                    <p:animEffect transition="out" filter="barn(inVertical)">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6" presetClass="exit" presetSubtype="21" fill="hold" grpId="1" nodeType="withEffect">
                                  <p:stCondLst>
                                    <p:cond delay="0"/>
                                  </p:stCondLst>
                                  <p:childTnLst>
                                    <p:animEffect transition="out" filter="barn(inVertical)">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16" presetClass="exit" presetSubtype="21" fill="hold" grpId="1" nodeType="withEffect">
                                  <p:stCondLst>
                                    <p:cond delay="0"/>
                                  </p:stCondLst>
                                  <p:childTnLst>
                                    <p:animEffect transition="out" filter="barn(inVertical)">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16" presetClass="exit" presetSubtype="21" fill="hold" grpId="1" nodeType="withEffect">
                                  <p:stCondLst>
                                    <p:cond delay="0"/>
                                  </p:stCondLst>
                                  <p:childTnLst>
                                    <p:animEffect transition="out" filter="barn(inVertical)">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6" presetClass="exit" presetSubtype="21" fill="hold" grpId="1" nodeType="withEffect">
                                  <p:stCondLst>
                                    <p:cond delay="0"/>
                                  </p:stCondLst>
                                  <p:childTnLst>
                                    <p:animEffect transition="out" filter="barn(inVertical)">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grpId="1" nodeType="clickEffect">
                                  <p:stCondLst>
                                    <p:cond delay="0"/>
                                  </p:stCondLst>
                                  <p:childTnLst>
                                    <p:animEffect transition="out" filter="wipe(down)">
                                      <p:cBhvr>
                                        <p:cTn id="52" dur="500"/>
                                        <p:tgtEl>
                                          <p:spTgt spid="2"/>
                                        </p:tgtEl>
                                      </p:cBhvr>
                                    </p:animEffect>
                                    <p:set>
                                      <p:cBhvr>
                                        <p:cTn id="5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9" grpId="0" animBg="1"/>
      <p:bldP spid="9" grpId="1" animBg="1"/>
      <p:bldP spid="10" grpId="0" animBg="1"/>
      <p:bldP spid="10" grpId="1" animBg="1"/>
      <p:bldP spid="13" grpId="0" animBg="1"/>
      <p:bldP spid="13" grpId="1" animBg="1"/>
      <p:bldP spid="14" grpId="0" animBg="1"/>
      <p:bldP spid="14" grpId="1" animBg="1"/>
      <p:bldP spid="15" grpId="0" animBg="1"/>
      <p:bldP spid="1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3" name="矩形 1"/>
          <p:cNvSpPr/>
          <p:nvPr/>
        </p:nvSpPr>
        <p:spPr>
          <a:xfrm>
            <a:off x="3087886" y="1985253"/>
            <a:ext cx="2968228" cy="1129665"/>
          </a:xfrm>
          <a:prstGeom prst="rect">
            <a:avLst/>
          </a:prstGeom>
        </p:spPr>
        <p:txBody>
          <a:bodyPr>
            <a:spAutoFit/>
          </a:bodyPr>
          <a:lstStyle/>
          <a:p>
            <a:pPr algn="ctr" eaLnBrk="1" fontAlgn="auto" hangingPunct="1">
              <a:lnSpc>
                <a:spcPct val="150000"/>
              </a:lnSpc>
              <a:spcBef>
                <a:spcPts val="0"/>
              </a:spcBef>
              <a:spcAft>
                <a:spcPts val="0"/>
              </a:spcAft>
            </a:pPr>
            <a:r>
              <a:rPr lang="en-US" altLang="zh-CN" sz="4500" b="1" dirty="0">
                <a:solidFill>
                  <a:schemeClr val="accent1"/>
                </a:solidFill>
                <a:latin typeface="微软雅黑" panose="020B0503020204020204" charset="-122"/>
                <a:ea typeface="微软雅黑" panose="020B0503020204020204" charset="-122"/>
              </a:rPr>
              <a:t>THANKS!</a:t>
            </a:r>
            <a:endParaRPr lang="zh-CN" altLang="en-US" sz="4500" b="1" dirty="0">
              <a:solidFill>
                <a:schemeClr val="accent1"/>
              </a:solidFill>
              <a:latin typeface="微软雅黑" panose="020B0503020204020204" charset="-122"/>
              <a:ea typeface="微软雅黑" panose="020B0503020204020204" charset="-122"/>
            </a:endParaRPr>
          </a:p>
        </p:txBody>
      </p:sp>
      <p:cxnSp>
        <p:nvCxnSpPr>
          <p:cNvPr id="3145891" name="直接连接符 7"/>
          <p:cNvCxnSpPr/>
          <p:nvPr/>
        </p:nvCxnSpPr>
        <p:spPr>
          <a:xfrm flipH="1">
            <a:off x="6843585" y="193940"/>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892" name="直接连接符 8"/>
          <p:cNvCxnSpPr/>
          <p:nvPr/>
        </p:nvCxnSpPr>
        <p:spPr>
          <a:xfrm flipH="1">
            <a:off x="7538888" y="0"/>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893" name="直接连接符 9"/>
          <p:cNvCxnSpPr/>
          <p:nvPr/>
        </p:nvCxnSpPr>
        <p:spPr>
          <a:xfrm flipH="1">
            <a:off x="419102" y="4260508"/>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894" name="直接连接符 10"/>
          <p:cNvCxnSpPr/>
          <p:nvPr/>
        </p:nvCxnSpPr>
        <p:spPr>
          <a:xfrm flipH="1">
            <a:off x="7424039" y="944729"/>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895" name="直接连接符 11"/>
          <p:cNvCxnSpPr/>
          <p:nvPr/>
        </p:nvCxnSpPr>
        <p:spPr>
          <a:xfrm flipH="1">
            <a:off x="1219578" y="4007318"/>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896" name="直接连接符 12"/>
          <p:cNvCxnSpPr/>
          <p:nvPr/>
        </p:nvCxnSpPr>
        <p:spPr>
          <a:xfrm flipH="1">
            <a:off x="899826" y="3384272"/>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48866" name="椭圆 13"/>
          <p:cNvSpPr/>
          <p:nvPr/>
        </p:nvSpPr>
        <p:spPr>
          <a:xfrm>
            <a:off x="1525181" y="1199786"/>
            <a:ext cx="322358" cy="32235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60000"/>
                  <a:lumOff val="40000"/>
                </a:schemeClr>
              </a:solidFill>
            </a:endParaRPr>
          </a:p>
        </p:txBody>
      </p:sp>
      <p:sp>
        <p:nvSpPr>
          <p:cNvPr id="1048867" name="椭圆 14"/>
          <p:cNvSpPr/>
          <p:nvPr/>
        </p:nvSpPr>
        <p:spPr>
          <a:xfrm>
            <a:off x="7295319" y="4007318"/>
            <a:ext cx="624759" cy="624759"/>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60000"/>
                  <a:lumOff val="40000"/>
                </a:schemeClr>
              </a:solidFill>
            </a:endParaRPr>
          </a:p>
        </p:txBody>
      </p:sp>
      <p:sp>
        <p:nvSpPr>
          <p:cNvPr id="1048868" name="椭圆 15"/>
          <p:cNvSpPr/>
          <p:nvPr/>
        </p:nvSpPr>
        <p:spPr>
          <a:xfrm>
            <a:off x="1016948" y="79939"/>
            <a:ext cx="405261" cy="405261"/>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60000"/>
                  <a:lumOff val="40000"/>
                </a:schemeClr>
              </a:solidFill>
            </a:endParaRPr>
          </a:p>
        </p:txBody>
      </p:sp>
      <p:sp>
        <p:nvSpPr>
          <p:cNvPr id="1048869" name="椭圆 16"/>
          <p:cNvSpPr/>
          <p:nvPr/>
        </p:nvSpPr>
        <p:spPr>
          <a:xfrm>
            <a:off x="7806096" y="3554347"/>
            <a:ext cx="452972" cy="452972"/>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60000"/>
                  <a:lumOff val="40000"/>
                </a:schemeClr>
              </a:solidFill>
            </a:endParaRPr>
          </a:p>
        </p:txBody>
      </p:sp>
      <p:sp>
        <p:nvSpPr>
          <p:cNvPr id="1048870" name="椭圆 17"/>
          <p:cNvSpPr/>
          <p:nvPr/>
        </p:nvSpPr>
        <p:spPr>
          <a:xfrm>
            <a:off x="664731" y="796723"/>
            <a:ext cx="641555" cy="641555"/>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60000"/>
                  <a:lumOff val="40000"/>
                </a:schemeClr>
              </a:solidFill>
            </a:endParaRPr>
          </a:p>
        </p:txBody>
      </p:sp>
      <p:sp>
        <p:nvSpPr>
          <p:cNvPr id="1048871" name="椭圆 18"/>
          <p:cNvSpPr/>
          <p:nvPr/>
        </p:nvSpPr>
        <p:spPr>
          <a:xfrm>
            <a:off x="8303002" y="3942024"/>
            <a:ext cx="318484" cy="31848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872" name="椭圆 19"/>
          <p:cNvSpPr/>
          <p:nvPr/>
        </p:nvSpPr>
        <p:spPr>
          <a:xfrm>
            <a:off x="363701" y="1659219"/>
            <a:ext cx="437458" cy="43745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60000"/>
                  <a:lumOff val="40000"/>
                </a:schemeClr>
              </a:solidFill>
            </a:endParaRPr>
          </a:p>
        </p:txBody>
      </p:sp>
      <p:sp>
        <p:nvSpPr>
          <p:cNvPr id="1048873" name="椭圆 20"/>
          <p:cNvSpPr/>
          <p:nvPr/>
        </p:nvSpPr>
        <p:spPr>
          <a:xfrm>
            <a:off x="8016159" y="2929588"/>
            <a:ext cx="286843" cy="286843"/>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Words>
  <Application>WPS 演示</Application>
  <PresentationFormat>全屏显示(16:9)</PresentationFormat>
  <Paragraphs>65</Paragraphs>
  <Slides>3</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Arial</vt:lpstr>
      <vt:lpstr>宋体</vt:lpstr>
      <vt:lpstr>Wingdings</vt:lpstr>
      <vt:lpstr>微软雅黑</vt:lpstr>
      <vt:lpstr>黑体</vt:lpstr>
      <vt:lpstr>Calibri</vt:lpstr>
      <vt:lpstr>Arial Unicode MS</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Grace Wang</dc:creator>
  <cp:lastModifiedBy>Forever</cp:lastModifiedBy>
  <cp:revision>263</cp:revision>
  <dcterms:created xsi:type="dcterms:W3CDTF">2017-12-21T02:57:00Z</dcterms:created>
  <dcterms:modified xsi:type="dcterms:W3CDTF">2018-05-19T02:34:42Z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