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8" r:id="rId3"/>
    <p:sldId id="269" r:id="rId5"/>
    <p:sldId id="270" r:id="rId6"/>
    <p:sldId id="271" r:id="rId7"/>
    <p:sldId id="272" r:id="rId8"/>
    <p:sldId id="273" r:id="rId9"/>
    <p:sldId id="274" r:id="rId10"/>
    <p:sldId id="275" r:id="rId11"/>
    <p:sldId id="276" r:id="rId12"/>
    <p:sldId id="278" r:id="rId13"/>
    <p:sldId id="280" r:id="rId14"/>
    <p:sldId id="281" r:id="rId15"/>
    <p:sldId id="282" r:id="rId16"/>
    <p:sldId id="283" r:id="rId17"/>
    <p:sldId id="297" r:id="rId18"/>
    <p:sldId id="284" r:id="rId19"/>
    <p:sldId id="285" r:id="rId20"/>
    <p:sldId id="286" r:id="rId21"/>
    <p:sldId id="287" r:id="rId22"/>
    <p:sldId id="288" r:id="rId23"/>
    <p:sldId id="298" r:id="rId24"/>
    <p:sldId id="289" r:id="rId25"/>
    <p:sldId id="290" r:id="rId26"/>
    <p:sldId id="291" r:id="rId27"/>
    <p:sldId id="292" r:id="rId28"/>
    <p:sldId id="293" r:id="rId29"/>
    <p:sldId id="294" r:id="rId30"/>
    <p:sldId id="295" r:id="rId31"/>
    <p:sldId id="296" r:id="rId3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90"/>
      </p:cViewPr>
      <p:guideLst>
        <p:guide orient="horz" pos="1618"/>
        <p:guide pos="28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4D967E-B1E5-49B3-BD09-014381041E7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63FB7-9B6D-47AD-9DD3-41835313C3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2" name="幻灯片图像占位符 1"/>
          <p:cNvSpPr>
            <a:spLocks noGrp="1" noRot="1" noChangeAspect="1"/>
          </p:cNvSpPr>
          <p:nvPr>
            <p:ph type="sldImg"/>
          </p:nvPr>
        </p:nvSpPr>
        <p:spPr/>
      </p:sp>
      <p:sp>
        <p:nvSpPr>
          <p:cNvPr id="1048613" name="备注占位符 2"/>
          <p:cNvSpPr>
            <a:spLocks noGrp="1"/>
          </p:cNvSpPr>
          <p:nvPr>
            <p:ph type="body" idx="1"/>
          </p:nvPr>
        </p:nvSpPr>
        <p:spPr/>
        <p:txBody>
          <a:bodyPr/>
          <a:p>
            <a:endParaRPr lang="zh-CN" altLang="en-US"/>
          </a:p>
        </p:txBody>
      </p:sp>
      <p:sp>
        <p:nvSpPr>
          <p:cNvPr id="1048614" name="灯片编号占位符 3"/>
          <p:cNvSpPr>
            <a:spLocks noGrp="1"/>
          </p:cNvSpPr>
          <p:nvPr>
            <p:ph type="sldNum" sz="quarter" idx="10"/>
          </p:nvPr>
        </p:nvSpPr>
        <p:spPr/>
        <p:txBody>
          <a:bodyPr/>
          <a:p>
            <a:fld id="{D5A8632C-8C08-4D54-81C6-FDABA0C025C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幻灯片图像占位符 1"/>
          <p:cNvSpPr>
            <a:spLocks noGrp="1" noRot="1" noChangeAspect="1"/>
          </p:cNvSpPr>
          <p:nvPr>
            <p:ph type="sldImg"/>
          </p:nvPr>
        </p:nvSpPr>
        <p:spPr/>
      </p:sp>
      <p:sp>
        <p:nvSpPr>
          <p:cNvPr id="1048671" name="备注占位符 2"/>
          <p:cNvSpPr>
            <a:spLocks noGrp="1"/>
          </p:cNvSpPr>
          <p:nvPr>
            <p:ph type="body" idx="1"/>
          </p:nvPr>
        </p:nvSpPr>
        <p:spPr/>
        <p:txBody>
          <a:bodyPr/>
          <a:p>
            <a:endParaRPr lang="zh-CN" altLang="en-US"/>
          </a:p>
        </p:txBody>
      </p:sp>
      <p:sp>
        <p:nvSpPr>
          <p:cNvPr id="1048672" name="灯片编号占位符 3"/>
          <p:cNvSpPr>
            <a:spLocks noGrp="1"/>
          </p:cNvSpPr>
          <p:nvPr>
            <p:ph type="sldNum" sz="quarter" idx="10"/>
          </p:nvPr>
        </p:nvSpPr>
        <p:spPr/>
        <p:txBody>
          <a:bodyPr/>
          <a:p>
            <a:fld id="{D5A8632C-8C08-4D54-81C6-FDABA0C025C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563FB7-9B6D-47AD-9DD3-41835313C39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563FB7-9B6D-47AD-9DD3-41835313C39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563FB7-9B6D-47AD-9DD3-41835313C39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563FB7-9B6D-47AD-9DD3-41835313C39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563FB7-9B6D-47AD-9DD3-41835313C39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幻灯片图像占位符 1"/>
          <p:cNvSpPr>
            <a:spLocks noGrp="1" noRot="1" noChangeAspect="1"/>
          </p:cNvSpPr>
          <p:nvPr>
            <p:ph type="sldImg"/>
          </p:nvPr>
        </p:nvSpPr>
        <p:spPr/>
      </p:sp>
      <p:sp>
        <p:nvSpPr>
          <p:cNvPr id="1048671" name="备注占位符 2"/>
          <p:cNvSpPr>
            <a:spLocks noGrp="1"/>
          </p:cNvSpPr>
          <p:nvPr>
            <p:ph type="body" idx="1"/>
          </p:nvPr>
        </p:nvSpPr>
        <p:spPr/>
        <p:txBody>
          <a:bodyPr/>
          <a:lstStyle/>
          <a:p>
            <a:endParaRPr lang="zh-CN" altLang="en-US"/>
          </a:p>
        </p:txBody>
      </p:sp>
      <p:sp>
        <p:nvSpPr>
          <p:cNvPr id="1048672" name="灯片编号占位符 3"/>
          <p:cNvSpPr>
            <a:spLocks noGrp="1"/>
          </p:cNvSpPr>
          <p:nvPr>
            <p:ph type="sldNum" sz="quarter" idx="10"/>
          </p:nvPr>
        </p:nvSpPr>
        <p:spPr/>
        <p:txBody>
          <a:bodyPr/>
          <a:lstStyle/>
          <a:p>
            <a:fld id="{D5A8632C-8C08-4D54-81C6-FDABA0C025C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幻灯片图像占位符 1"/>
          <p:cNvSpPr>
            <a:spLocks noGrp="1" noRot="1" noChangeAspect="1"/>
          </p:cNvSpPr>
          <p:nvPr>
            <p:ph type="sldImg"/>
          </p:nvPr>
        </p:nvSpPr>
        <p:spPr/>
      </p:sp>
      <p:sp>
        <p:nvSpPr>
          <p:cNvPr id="1048671" name="备注占位符 2"/>
          <p:cNvSpPr>
            <a:spLocks noGrp="1"/>
          </p:cNvSpPr>
          <p:nvPr>
            <p:ph type="body" idx="1"/>
          </p:nvPr>
        </p:nvSpPr>
        <p:spPr/>
        <p:txBody>
          <a:bodyPr/>
          <a:p>
            <a:endParaRPr lang="zh-CN" altLang="en-US"/>
          </a:p>
        </p:txBody>
      </p:sp>
      <p:sp>
        <p:nvSpPr>
          <p:cNvPr id="1048672" name="灯片编号占位符 3"/>
          <p:cNvSpPr>
            <a:spLocks noGrp="1"/>
          </p:cNvSpPr>
          <p:nvPr>
            <p:ph type="sldNum" sz="quarter" idx="10"/>
          </p:nvPr>
        </p:nvSpPr>
        <p:spPr/>
        <p:txBody>
          <a:bodyPr/>
          <a:p>
            <a:fld id="{D5A8632C-8C08-4D54-81C6-FDABA0C025C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幻灯片图像占位符 1"/>
          <p:cNvSpPr>
            <a:spLocks noGrp="1" noRot="1" noChangeAspect="1"/>
          </p:cNvSpPr>
          <p:nvPr>
            <p:ph type="sldImg"/>
          </p:nvPr>
        </p:nvSpPr>
        <p:spPr/>
      </p:sp>
      <p:sp>
        <p:nvSpPr>
          <p:cNvPr id="1048671" name="备注占位符 2"/>
          <p:cNvSpPr>
            <a:spLocks noGrp="1"/>
          </p:cNvSpPr>
          <p:nvPr>
            <p:ph type="body" idx="1"/>
          </p:nvPr>
        </p:nvSpPr>
        <p:spPr/>
        <p:txBody>
          <a:bodyPr/>
          <a:p>
            <a:endParaRPr lang="zh-CN" altLang="en-US"/>
          </a:p>
        </p:txBody>
      </p:sp>
      <p:sp>
        <p:nvSpPr>
          <p:cNvPr id="1048672" name="灯片编号占位符 3"/>
          <p:cNvSpPr>
            <a:spLocks noGrp="1"/>
          </p:cNvSpPr>
          <p:nvPr>
            <p:ph type="sldNum" sz="quarter" idx="10"/>
          </p:nvPr>
        </p:nvSpPr>
        <p:spPr/>
        <p:txBody>
          <a:bodyPr/>
          <a:p>
            <a:fld id="{D5A8632C-8C08-4D54-81C6-FDABA0C025C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70" name="幻灯片图像占位符 1"/>
          <p:cNvSpPr>
            <a:spLocks noGrp="1" noRot="1" noChangeAspect="1"/>
          </p:cNvSpPr>
          <p:nvPr>
            <p:ph type="sldImg"/>
          </p:nvPr>
        </p:nvSpPr>
        <p:spPr/>
      </p:sp>
      <p:sp>
        <p:nvSpPr>
          <p:cNvPr id="1048671" name="备注占位符 2"/>
          <p:cNvSpPr>
            <a:spLocks noGrp="1"/>
          </p:cNvSpPr>
          <p:nvPr>
            <p:ph type="body" idx="1"/>
          </p:nvPr>
        </p:nvSpPr>
        <p:spPr/>
        <p:txBody>
          <a:bodyPr/>
          <a:p>
            <a:endParaRPr lang="zh-CN" altLang="en-US"/>
          </a:p>
        </p:txBody>
      </p:sp>
      <p:sp>
        <p:nvSpPr>
          <p:cNvPr id="1048672" name="灯片编号占位符 3"/>
          <p:cNvSpPr>
            <a:spLocks noGrp="1"/>
          </p:cNvSpPr>
          <p:nvPr>
            <p:ph type="sldNum" sz="quarter" idx="10"/>
          </p:nvPr>
        </p:nvSpPr>
        <p:spPr/>
        <p:txBody>
          <a:bodyPr/>
          <a:p>
            <a:fld id="{D5A8632C-8C08-4D54-81C6-FDABA0C025C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563FB7-9B6D-47AD-9DD3-41835313C39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563FB7-9B6D-47AD-9DD3-41835313C39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563FB7-9B6D-47AD-9DD3-41835313C39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563FB7-9B6D-47AD-9DD3-41835313C39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563FB7-9B6D-47AD-9DD3-41835313C39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2000" b="1">
                <a:solidFill>
                  <a:schemeClr val="tx1"/>
                </a:solidFill>
              </a:defRPr>
            </a:lvl1pPr>
          </a:lstStyle>
          <a:p>
            <a:fld id="{0C913308-F349-4B6D-A68A-DD1791B4A57B}" type="slidenum">
              <a:rPr lang="zh-CN" altLang="en-US" smtClean="0"/>
            </a:fld>
            <a:endParaRPr lang="zh-CN" altLang="en-US"/>
          </a:p>
        </p:txBody>
      </p:sp>
      <p:sp>
        <p:nvSpPr>
          <p:cNvPr id="8" name="文本框 7"/>
          <p:cNvSpPr txBox="1"/>
          <p:nvPr userDrawn="1"/>
        </p:nvSpPr>
        <p:spPr>
          <a:xfrm>
            <a:off x="8533130" y="4720590"/>
            <a:ext cx="604520" cy="368300"/>
          </a:xfrm>
          <a:prstGeom prst="rect">
            <a:avLst/>
          </a:prstGeom>
          <a:noFill/>
        </p:spPr>
        <p:txBody>
          <a:bodyPr wrap="square" rtlCol="0">
            <a:spAutoFit/>
          </a:bodyPr>
          <a:p>
            <a:r>
              <a:rPr lang="en-US" altLang="zh-CN" b="1"/>
              <a:t>/30</a:t>
            </a:r>
            <a:endParaRPr lang="en-US" altLang="zh-CN" b="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25" name=""/>
        <p:cNvGrpSpPr/>
        <p:nvPr/>
      </p:nvGrpSpPr>
      <p:grpSpPr>
        <a:xfrm>
          <a:off x="0" y="0"/>
          <a:ext cx="0" cy="0"/>
          <a:chOff x="0" y="0"/>
          <a:chExt cx="0" cy="0"/>
        </a:xfrm>
      </p:grpSpPr>
      <p:sp>
        <p:nvSpPr>
          <p:cNvPr id="1048585" name="椭圆 2"/>
          <p:cNvSpPr/>
          <p:nvPr/>
        </p:nvSpPr>
        <p:spPr>
          <a:xfrm>
            <a:off x="3009896" y="927668"/>
            <a:ext cx="2824488" cy="2824488"/>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86" name="文本框 6"/>
          <p:cNvSpPr txBox="1"/>
          <p:nvPr/>
        </p:nvSpPr>
        <p:spPr>
          <a:xfrm>
            <a:off x="3107690" y="1851043"/>
            <a:ext cx="2628900" cy="922020"/>
          </a:xfrm>
          <a:prstGeom prst="rect">
            <a:avLst/>
          </a:prstGeom>
          <a:noFill/>
        </p:spPr>
        <p:txBody>
          <a:bodyPr wrap="square" rtlCol="0">
            <a:spAutoFit/>
          </a:bodyPr>
          <a:p>
            <a:pPr algn="ctr"/>
            <a:r>
              <a:rPr lang="zh-CN" altLang="en-US" sz="2700" b="1" spc="300" dirty="0" smtClean="0">
                <a:solidFill>
                  <a:schemeClr val="bg1"/>
                </a:solidFill>
                <a:latin typeface="微软雅黑" panose="020B0503020204020204" charset="-122"/>
                <a:ea typeface="微软雅黑" panose="020B0503020204020204" charset="-122"/>
              </a:rPr>
              <a:t>系统测试计划与自动化</a:t>
            </a:r>
            <a:endParaRPr lang="zh-CN" altLang="en-US" sz="2700" b="1" spc="300" dirty="0">
              <a:solidFill>
                <a:schemeClr val="bg1"/>
              </a:solidFill>
              <a:latin typeface="微软雅黑" panose="020B0503020204020204" charset="-122"/>
              <a:ea typeface="微软雅黑" panose="020B0503020204020204" charset="-122"/>
            </a:endParaRPr>
          </a:p>
        </p:txBody>
      </p:sp>
      <p:sp>
        <p:nvSpPr>
          <p:cNvPr id="1048587" name="椭圆 9"/>
          <p:cNvSpPr/>
          <p:nvPr/>
        </p:nvSpPr>
        <p:spPr>
          <a:xfrm>
            <a:off x="915708" y="3676502"/>
            <a:ext cx="150019" cy="189695"/>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88" name="椭圆 11"/>
          <p:cNvSpPr/>
          <p:nvPr/>
        </p:nvSpPr>
        <p:spPr>
          <a:xfrm>
            <a:off x="1320758" y="3090947"/>
            <a:ext cx="388460" cy="38846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89" name="椭圆 12"/>
          <p:cNvSpPr/>
          <p:nvPr/>
        </p:nvSpPr>
        <p:spPr>
          <a:xfrm>
            <a:off x="2387557" y="2892117"/>
            <a:ext cx="483409" cy="48340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0" name="椭圆 13"/>
          <p:cNvSpPr/>
          <p:nvPr/>
        </p:nvSpPr>
        <p:spPr>
          <a:xfrm>
            <a:off x="495189" y="2082667"/>
            <a:ext cx="160100" cy="1601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1" name="椭圆 14"/>
          <p:cNvSpPr/>
          <p:nvPr/>
        </p:nvSpPr>
        <p:spPr>
          <a:xfrm>
            <a:off x="2146113" y="2133492"/>
            <a:ext cx="356221" cy="356221"/>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2" name="椭圆 15"/>
          <p:cNvSpPr/>
          <p:nvPr/>
        </p:nvSpPr>
        <p:spPr>
          <a:xfrm>
            <a:off x="1709218" y="1699841"/>
            <a:ext cx="267453" cy="26745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3" name="椭圆 16"/>
          <p:cNvSpPr/>
          <p:nvPr/>
        </p:nvSpPr>
        <p:spPr>
          <a:xfrm>
            <a:off x="6087242" y="2642115"/>
            <a:ext cx="165932" cy="165932"/>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4" name="椭圆 17"/>
          <p:cNvSpPr/>
          <p:nvPr/>
        </p:nvSpPr>
        <p:spPr>
          <a:xfrm>
            <a:off x="7335435" y="1219730"/>
            <a:ext cx="480112" cy="480112"/>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5" name="椭圆 18"/>
          <p:cNvSpPr/>
          <p:nvPr/>
        </p:nvSpPr>
        <p:spPr>
          <a:xfrm>
            <a:off x="5596373" y="3980286"/>
            <a:ext cx="237818" cy="23781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6" name="椭圆 19"/>
          <p:cNvSpPr/>
          <p:nvPr/>
        </p:nvSpPr>
        <p:spPr>
          <a:xfrm flipH="1" flipV="1">
            <a:off x="5393991" y="3490490"/>
            <a:ext cx="237549" cy="25625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7" name="椭圆 20"/>
          <p:cNvSpPr/>
          <p:nvPr/>
        </p:nvSpPr>
        <p:spPr>
          <a:xfrm>
            <a:off x="6702862" y="1908265"/>
            <a:ext cx="174522" cy="174522"/>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599" name="椭圆 22"/>
          <p:cNvSpPr/>
          <p:nvPr/>
        </p:nvSpPr>
        <p:spPr>
          <a:xfrm>
            <a:off x="6452579" y="928022"/>
            <a:ext cx="174522" cy="174522"/>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grpSp>
        <p:nvGrpSpPr>
          <p:cNvPr id="26" name="组合 34"/>
          <p:cNvGrpSpPr/>
          <p:nvPr/>
        </p:nvGrpSpPr>
        <p:grpSpPr>
          <a:xfrm>
            <a:off x="2095921" y="4273634"/>
            <a:ext cx="538394" cy="538394"/>
            <a:chOff x="1031277" y="5180856"/>
            <a:chExt cx="552450" cy="552450"/>
          </a:xfrm>
        </p:grpSpPr>
        <p:sp>
          <p:nvSpPr>
            <p:cNvPr id="1048602" name="椭圆 35"/>
            <p:cNvSpPr/>
            <p:nvPr/>
          </p:nvSpPr>
          <p:spPr>
            <a:xfrm>
              <a:off x="1031277" y="5180856"/>
              <a:ext cx="552450" cy="55245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03" name="Freeform 34"/>
            <p:cNvSpPr/>
            <p:nvPr/>
          </p:nvSpPr>
          <p:spPr>
            <a:xfrm flipH="1">
              <a:off x="1159564" y="5330349"/>
              <a:ext cx="275244" cy="258701"/>
            </a:xfrm>
            <a:custGeom>
              <a:avLst/>
              <a:gdLst/>
              <a:ahLst/>
              <a:cxnLst/>
              <a:rect l="l" t="t" r="r" b="b"/>
              <a:pathLst>
                <a:path w="852601" h="862013">
                  <a:moveTo>
                    <a:pt x="339688" y="551599"/>
                  </a:moveTo>
                  <a:cubicBezTo>
                    <a:pt x="336200" y="550660"/>
                    <a:pt x="332712" y="552270"/>
                    <a:pt x="329224" y="555624"/>
                  </a:cubicBezTo>
                  <a:lnTo>
                    <a:pt x="318760" y="571723"/>
                  </a:lnTo>
                  <a:cubicBezTo>
                    <a:pt x="317687" y="576955"/>
                    <a:pt x="320907" y="582723"/>
                    <a:pt x="322785" y="587017"/>
                  </a:cubicBezTo>
                  <a:cubicBezTo>
                    <a:pt x="324663" y="591310"/>
                    <a:pt x="331370" y="593322"/>
                    <a:pt x="330029" y="597481"/>
                  </a:cubicBezTo>
                  <a:cubicBezTo>
                    <a:pt x="328687" y="601641"/>
                    <a:pt x="318894" y="606739"/>
                    <a:pt x="314735" y="611971"/>
                  </a:cubicBezTo>
                  <a:cubicBezTo>
                    <a:pt x="310576" y="617202"/>
                    <a:pt x="308563" y="620288"/>
                    <a:pt x="303465" y="629679"/>
                  </a:cubicBezTo>
                  <a:cubicBezTo>
                    <a:pt x="298368" y="639070"/>
                    <a:pt x="292062" y="654230"/>
                    <a:pt x="284147" y="668317"/>
                  </a:cubicBezTo>
                  <a:cubicBezTo>
                    <a:pt x="276232" y="682403"/>
                    <a:pt x="261340" y="698637"/>
                    <a:pt x="255974" y="714199"/>
                  </a:cubicBezTo>
                  <a:cubicBezTo>
                    <a:pt x="250607" y="729762"/>
                    <a:pt x="252754" y="745727"/>
                    <a:pt x="251949" y="761691"/>
                  </a:cubicBezTo>
                  <a:cubicBezTo>
                    <a:pt x="251144" y="777656"/>
                    <a:pt x="252351" y="796036"/>
                    <a:pt x="251143" y="809989"/>
                  </a:cubicBezTo>
                  <a:cubicBezTo>
                    <a:pt x="249937" y="823941"/>
                    <a:pt x="245778" y="837357"/>
                    <a:pt x="244705" y="845406"/>
                  </a:cubicBezTo>
                  <a:cubicBezTo>
                    <a:pt x="243631" y="853456"/>
                    <a:pt x="243095" y="855603"/>
                    <a:pt x="244705" y="858286"/>
                  </a:cubicBezTo>
                  <a:cubicBezTo>
                    <a:pt x="245509" y="859627"/>
                    <a:pt x="245945" y="860298"/>
                    <a:pt x="247169" y="860701"/>
                  </a:cubicBezTo>
                  <a:lnTo>
                    <a:pt x="254364" y="861506"/>
                  </a:lnTo>
                  <a:cubicBezTo>
                    <a:pt x="262279" y="862042"/>
                    <a:pt x="277305" y="862310"/>
                    <a:pt x="292196" y="861506"/>
                  </a:cubicBezTo>
                  <a:cubicBezTo>
                    <a:pt x="307088" y="860701"/>
                    <a:pt x="333115" y="857749"/>
                    <a:pt x="343713" y="856676"/>
                  </a:cubicBezTo>
                  <a:cubicBezTo>
                    <a:pt x="343747" y="856684"/>
                    <a:pt x="352708" y="858681"/>
                    <a:pt x="355787" y="855066"/>
                  </a:cubicBezTo>
                  <a:cubicBezTo>
                    <a:pt x="358873" y="851443"/>
                    <a:pt x="361288" y="845675"/>
                    <a:pt x="362227" y="834943"/>
                  </a:cubicBezTo>
                  <a:cubicBezTo>
                    <a:pt x="363166" y="824210"/>
                    <a:pt x="363568" y="808110"/>
                    <a:pt x="361422" y="790670"/>
                  </a:cubicBezTo>
                  <a:cubicBezTo>
                    <a:pt x="359275" y="773229"/>
                    <a:pt x="352299" y="754313"/>
                    <a:pt x="349348" y="730298"/>
                  </a:cubicBezTo>
                  <a:cubicBezTo>
                    <a:pt x="346396" y="706284"/>
                    <a:pt x="344786" y="666439"/>
                    <a:pt x="343713" y="646584"/>
                  </a:cubicBezTo>
                  <a:cubicBezTo>
                    <a:pt x="342640" y="626728"/>
                    <a:pt x="342505" y="619886"/>
                    <a:pt x="342908" y="611166"/>
                  </a:cubicBezTo>
                  <a:cubicBezTo>
                    <a:pt x="343310" y="602446"/>
                    <a:pt x="343713" y="600299"/>
                    <a:pt x="346128" y="594262"/>
                  </a:cubicBezTo>
                  <a:cubicBezTo>
                    <a:pt x="348543" y="588224"/>
                    <a:pt x="356727" y="580443"/>
                    <a:pt x="357397" y="574942"/>
                  </a:cubicBezTo>
                  <a:cubicBezTo>
                    <a:pt x="358068" y="569442"/>
                    <a:pt x="353104" y="565149"/>
                    <a:pt x="350153" y="561258"/>
                  </a:cubicBezTo>
                  <a:close/>
                  <a:moveTo>
                    <a:pt x="287206" y="507649"/>
                  </a:moveTo>
                  <a:cubicBezTo>
                    <a:pt x="299226" y="561742"/>
                    <a:pt x="284201" y="574621"/>
                    <a:pt x="274326" y="617123"/>
                  </a:cubicBezTo>
                  <a:cubicBezTo>
                    <a:pt x="272445" y="626330"/>
                    <a:pt x="270907" y="639718"/>
                    <a:pt x="269556" y="655910"/>
                  </a:cubicBezTo>
                  <a:cubicBezTo>
                    <a:pt x="284442" y="632717"/>
                    <a:pt x="299146" y="601494"/>
                    <a:pt x="316184" y="596515"/>
                  </a:cubicBezTo>
                  <a:cubicBezTo>
                    <a:pt x="314038" y="589217"/>
                    <a:pt x="305451" y="583528"/>
                    <a:pt x="306524" y="574621"/>
                  </a:cubicBezTo>
                  <a:cubicBezTo>
                    <a:pt x="307147" y="563679"/>
                    <a:pt x="314405" y="554950"/>
                    <a:pt x="319949" y="545622"/>
                  </a:cubicBezTo>
                  <a:cubicBezTo>
                    <a:pt x="307786" y="539695"/>
                    <a:pt x="298568" y="525281"/>
                    <a:pt x="287206" y="507649"/>
                  </a:cubicBezTo>
                  <a:close/>
                  <a:moveTo>
                    <a:pt x="264023" y="488330"/>
                  </a:moveTo>
                  <a:cubicBezTo>
                    <a:pt x="251143" y="497345"/>
                    <a:pt x="249856" y="517952"/>
                    <a:pt x="240841" y="523104"/>
                  </a:cubicBezTo>
                  <a:cubicBezTo>
                    <a:pt x="177304" y="542852"/>
                    <a:pt x="103463" y="578055"/>
                    <a:pt x="46365" y="613259"/>
                  </a:cubicBezTo>
                  <a:cubicBezTo>
                    <a:pt x="17601" y="630002"/>
                    <a:pt x="12021" y="649320"/>
                    <a:pt x="6440" y="682806"/>
                  </a:cubicBezTo>
                  <a:lnTo>
                    <a:pt x="0" y="793568"/>
                  </a:lnTo>
                  <a:cubicBezTo>
                    <a:pt x="60532" y="849807"/>
                    <a:pt x="154551" y="840362"/>
                    <a:pt x="230537" y="859252"/>
                  </a:cubicBezTo>
                  <a:cubicBezTo>
                    <a:pt x="242128" y="755359"/>
                    <a:pt x="233113" y="597374"/>
                    <a:pt x="265311" y="542422"/>
                  </a:cubicBezTo>
                  <a:close/>
                  <a:moveTo>
                    <a:pt x="473953" y="438101"/>
                  </a:moveTo>
                  <a:cubicBezTo>
                    <a:pt x="449999" y="476765"/>
                    <a:pt x="395188" y="525303"/>
                    <a:pt x="351750" y="542487"/>
                  </a:cubicBezTo>
                  <a:cubicBezTo>
                    <a:pt x="364570" y="553524"/>
                    <a:pt x="369815" y="566569"/>
                    <a:pt x="371564" y="577519"/>
                  </a:cubicBezTo>
                  <a:cubicBezTo>
                    <a:pt x="371510" y="588305"/>
                    <a:pt x="363407" y="591042"/>
                    <a:pt x="359329" y="597803"/>
                  </a:cubicBezTo>
                  <a:cubicBezTo>
                    <a:pt x="364928" y="652187"/>
                    <a:pt x="355161" y="701683"/>
                    <a:pt x="373271" y="759858"/>
                  </a:cubicBezTo>
                  <a:cubicBezTo>
                    <a:pt x="382583" y="726860"/>
                    <a:pt x="394118" y="694072"/>
                    <a:pt x="406981" y="659624"/>
                  </a:cubicBezTo>
                  <a:cubicBezTo>
                    <a:pt x="434458" y="598661"/>
                    <a:pt x="476100" y="510653"/>
                    <a:pt x="473953" y="438101"/>
                  </a:cubicBezTo>
                  <a:close/>
                  <a:moveTo>
                    <a:pt x="444331" y="425221"/>
                  </a:moveTo>
                  <a:cubicBezTo>
                    <a:pt x="417365" y="457420"/>
                    <a:pt x="365446" y="490423"/>
                    <a:pt x="342908" y="490423"/>
                  </a:cubicBezTo>
                  <a:cubicBezTo>
                    <a:pt x="312722" y="489752"/>
                    <a:pt x="309100" y="473787"/>
                    <a:pt x="292196" y="465469"/>
                  </a:cubicBezTo>
                  <a:cubicBezTo>
                    <a:pt x="308026" y="468152"/>
                    <a:pt x="323455" y="474056"/>
                    <a:pt x="339687" y="473519"/>
                  </a:cubicBezTo>
                  <a:cubicBezTo>
                    <a:pt x="376180" y="473116"/>
                    <a:pt x="416695" y="446955"/>
                    <a:pt x="444331" y="425221"/>
                  </a:cubicBezTo>
                  <a:close/>
                  <a:moveTo>
                    <a:pt x="488121" y="409767"/>
                  </a:moveTo>
                  <a:cubicBezTo>
                    <a:pt x="533198" y="465576"/>
                    <a:pt x="410846" y="692681"/>
                    <a:pt x="376072" y="855388"/>
                  </a:cubicBezTo>
                  <a:cubicBezTo>
                    <a:pt x="489409" y="838216"/>
                    <a:pt x="600169" y="850665"/>
                    <a:pt x="716082" y="803871"/>
                  </a:cubicBezTo>
                  <a:cubicBezTo>
                    <a:pt x="761588" y="800437"/>
                    <a:pt x="808382" y="816321"/>
                    <a:pt x="852601" y="793568"/>
                  </a:cubicBezTo>
                  <a:cubicBezTo>
                    <a:pt x="845303" y="743338"/>
                    <a:pt x="867627" y="646745"/>
                    <a:pt x="772750" y="588788"/>
                  </a:cubicBezTo>
                  <a:cubicBezTo>
                    <a:pt x="729391" y="552726"/>
                    <a:pt x="648681" y="519241"/>
                    <a:pt x="565395" y="492193"/>
                  </a:cubicBezTo>
                  <a:cubicBezTo>
                    <a:pt x="534486" y="468582"/>
                    <a:pt x="515167" y="433379"/>
                    <a:pt x="488121" y="409767"/>
                  </a:cubicBezTo>
                  <a:close/>
                  <a:moveTo>
                    <a:pt x="314467" y="207"/>
                  </a:moveTo>
                  <a:cubicBezTo>
                    <a:pt x="302302" y="922"/>
                    <a:pt x="297652" y="4142"/>
                    <a:pt x="285488" y="8794"/>
                  </a:cubicBezTo>
                  <a:cubicBezTo>
                    <a:pt x="273325" y="13444"/>
                    <a:pt x="253826" y="20241"/>
                    <a:pt x="241485" y="28112"/>
                  </a:cubicBezTo>
                  <a:cubicBezTo>
                    <a:pt x="229142" y="35983"/>
                    <a:pt x="220377" y="43853"/>
                    <a:pt x="211433" y="56017"/>
                  </a:cubicBezTo>
                  <a:cubicBezTo>
                    <a:pt x="202489" y="68180"/>
                    <a:pt x="193724" y="87320"/>
                    <a:pt x="187821" y="101095"/>
                  </a:cubicBezTo>
                  <a:cubicBezTo>
                    <a:pt x="181919" y="114868"/>
                    <a:pt x="176194" y="121665"/>
                    <a:pt x="176015" y="138658"/>
                  </a:cubicBezTo>
                  <a:cubicBezTo>
                    <a:pt x="175837" y="155652"/>
                    <a:pt x="182813" y="191249"/>
                    <a:pt x="186748" y="203055"/>
                  </a:cubicBezTo>
                  <a:lnTo>
                    <a:pt x="187520" y="204007"/>
                  </a:lnTo>
                  <a:lnTo>
                    <a:pt x="191027" y="223887"/>
                  </a:lnTo>
                  <a:cubicBezTo>
                    <a:pt x="185407" y="222374"/>
                    <a:pt x="182724" y="232570"/>
                    <a:pt x="184333" y="241693"/>
                  </a:cubicBezTo>
                  <a:cubicBezTo>
                    <a:pt x="185943" y="250815"/>
                    <a:pt x="196139" y="265841"/>
                    <a:pt x="198822" y="277111"/>
                  </a:cubicBezTo>
                  <a:cubicBezTo>
                    <a:pt x="201505" y="288380"/>
                    <a:pt x="200298" y="299113"/>
                    <a:pt x="200432" y="309308"/>
                  </a:cubicBezTo>
                  <a:cubicBezTo>
                    <a:pt x="200566" y="319505"/>
                    <a:pt x="198285" y="331579"/>
                    <a:pt x="199627" y="338286"/>
                  </a:cubicBezTo>
                  <a:cubicBezTo>
                    <a:pt x="200969" y="344995"/>
                    <a:pt x="205128" y="346739"/>
                    <a:pt x="208482" y="349556"/>
                  </a:cubicBezTo>
                  <a:cubicBezTo>
                    <a:pt x="211836" y="352373"/>
                    <a:pt x="218275" y="343385"/>
                    <a:pt x="219751" y="355191"/>
                  </a:cubicBezTo>
                  <a:cubicBezTo>
                    <a:pt x="221227" y="366997"/>
                    <a:pt x="229008" y="395036"/>
                    <a:pt x="236655" y="410733"/>
                  </a:cubicBezTo>
                  <a:cubicBezTo>
                    <a:pt x="244301" y="426429"/>
                    <a:pt x="259999" y="439845"/>
                    <a:pt x="265633" y="449370"/>
                  </a:cubicBezTo>
                  <a:cubicBezTo>
                    <a:pt x="271268" y="458895"/>
                    <a:pt x="266438" y="460372"/>
                    <a:pt x="270463" y="467884"/>
                  </a:cubicBezTo>
                  <a:cubicBezTo>
                    <a:pt x="274487" y="475397"/>
                    <a:pt x="281330" y="484118"/>
                    <a:pt x="289781" y="494447"/>
                  </a:cubicBezTo>
                  <a:cubicBezTo>
                    <a:pt x="298233" y="504778"/>
                    <a:pt x="311246" y="524097"/>
                    <a:pt x="321175" y="529866"/>
                  </a:cubicBezTo>
                  <a:cubicBezTo>
                    <a:pt x="331102" y="535634"/>
                    <a:pt x="333383" y="536305"/>
                    <a:pt x="349348" y="529061"/>
                  </a:cubicBezTo>
                  <a:cubicBezTo>
                    <a:pt x="365312" y="521816"/>
                    <a:pt x="399657" y="499680"/>
                    <a:pt x="416963" y="486398"/>
                  </a:cubicBezTo>
                  <a:cubicBezTo>
                    <a:pt x="434270" y="473116"/>
                    <a:pt x="444331" y="459298"/>
                    <a:pt x="453186" y="449370"/>
                  </a:cubicBezTo>
                  <a:cubicBezTo>
                    <a:pt x="462041" y="439443"/>
                    <a:pt x="466601" y="434746"/>
                    <a:pt x="470089" y="426831"/>
                  </a:cubicBezTo>
                  <a:cubicBezTo>
                    <a:pt x="473577" y="418917"/>
                    <a:pt x="471968" y="409526"/>
                    <a:pt x="474115" y="401878"/>
                  </a:cubicBezTo>
                  <a:cubicBezTo>
                    <a:pt x="476261" y="394231"/>
                    <a:pt x="480688" y="390341"/>
                    <a:pt x="482969" y="380949"/>
                  </a:cubicBezTo>
                  <a:cubicBezTo>
                    <a:pt x="485249" y="371558"/>
                    <a:pt x="484847" y="352373"/>
                    <a:pt x="487799" y="345532"/>
                  </a:cubicBezTo>
                  <a:cubicBezTo>
                    <a:pt x="490750" y="338689"/>
                    <a:pt x="496788" y="343787"/>
                    <a:pt x="500678" y="339897"/>
                  </a:cubicBezTo>
                  <a:cubicBezTo>
                    <a:pt x="504569" y="336006"/>
                    <a:pt x="508996" y="331177"/>
                    <a:pt x="511142" y="322188"/>
                  </a:cubicBezTo>
                  <a:cubicBezTo>
                    <a:pt x="513289" y="313199"/>
                    <a:pt x="511947" y="299515"/>
                    <a:pt x="513557" y="285965"/>
                  </a:cubicBezTo>
                  <a:cubicBezTo>
                    <a:pt x="515167" y="272415"/>
                    <a:pt x="520131" y="252425"/>
                    <a:pt x="520801" y="240888"/>
                  </a:cubicBezTo>
                  <a:cubicBezTo>
                    <a:pt x="521473" y="229350"/>
                    <a:pt x="520131" y="222508"/>
                    <a:pt x="517582" y="216739"/>
                  </a:cubicBezTo>
                  <a:lnTo>
                    <a:pt x="505508" y="206274"/>
                  </a:lnTo>
                  <a:cubicBezTo>
                    <a:pt x="501482" y="205872"/>
                    <a:pt x="496788" y="209897"/>
                    <a:pt x="493433" y="214324"/>
                  </a:cubicBezTo>
                  <a:cubicBezTo>
                    <a:pt x="490893" y="217677"/>
                    <a:pt x="489661" y="229032"/>
                    <a:pt x="487525" y="232413"/>
                  </a:cubicBezTo>
                  <a:lnTo>
                    <a:pt x="486770" y="223363"/>
                  </a:lnTo>
                  <a:lnTo>
                    <a:pt x="488165" y="195462"/>
                  </a:lnTo>
                  <a:lnTo>
                    <a:pt x="490482" y="198762"/>
                  </a:lnTo>
                  <a:cubicBezTo>
                    <a:pt x="492986" y="200550"/>
                    <a:pt x="494238" y="195185"/>
                    <a:pt x="496921" y="194469"/>
                  </a:cubicBezTo>
                  <a:cubicBezTo>
                    <a:pt x="499604" y="193754"/>
                    <a:pt x="503002" y="193217"/>
                    <a:pt x="506581" y="194469"/>
                  </a:cubicBezTo>
                  <a:cubicBezTo>
                    <a:pt x="510158" y="195721"/>
                    <a:pt x="516419" y="202876"/>
                    <a:pt x="518386" y="201981"/>
                  </a:cubicBezTo>
                  <a:cubicBezTo>
                    <a:pt x="519370" y="201534"/>
                    <a:pt x="519370" y="200774"/>
                    <a:pt x="519124" y="198896"/>
                  </a:cubicBezTo>
                  <a:lnTo>
                    <a:pt x="518386" y="189102"/>
                  </a:lnTo>
                  <a:cubicBezTo>
                    <a:pt x="518391" y="189053"/>
                    <a:pt x="521603" y="159753"/>
                    <a:pt x="518386" y="142952"/>
                  </a:cubicBezTo>
                  <a:cubicBezTo>
                    <a:pt x="515167" y="126137"/>
                    <a:pt x="506760" y="103778"/>
                    <a:pt x="499068" y="88215"/>
                  </a:cubicBezTo>
                  <a:cubicBezTo>
                    <a:pt x="491376" y="72652"/>
                    <a:pt x="479213" y="57627"/>
                    <a:pt x="472236" y="49577"/>
                  </a:cubicBezTo>
                  <a:cubicBezTo>
                    <a:pt x="465260" y="41528"/>
                    <a:pt x="466154" y="44211"/>
                    <a:pt x="457210" y="39918"/>
                  </a:cubicBezTo>
                  <a:cubicBezTo>
                    <a:pt x="448266" y="35625"/>
                    <a:pt x="435030" y="29722"/>
                    <a:pt x="418572" y="23818"/>
                  </a:cubicBezTo>
                  <a:cubicBezTo>
                    <a:pt x="402117" y="17916"/>
                    <a:pt x="375821" y="8435"/>
                    <a:pt x="358470" y="4500"/>
                  </a:cubicBezTo>
                  <a:cubicBezTo>
                    <a:pt x="341118" y="564"/>
                    <a:pt x="326630" y="-509"/>
                    <a:pt x="314467" y="20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1439" tIns="25720" rIns="51439" bIns="25720" rtlCol="0" anchor="ctr"/>
            <a:p>
              <a:pPr algn="ctr" defTabSz="685800"/>
              <a:endParaRPr lang="en-US" sz="1350" dirty="0">
                <a:solidFill>
                  <a:schemeClr val="tx1"/>
                </a:solidFill>
                <a:latin typeface="微软雅黑" panose="020B0503020204020204" charset="-122"/>
              </a:endParaRPr>
            </a:p>
          </p:txBody>
        </p:sp>
      </p:grpSp>
      <p:sp>
        <p:nvSpPr>
          <p:cNvPr id="1048604" name="文本框 44"/>
          <p:cNvSpPr txBox="1"/>
          <p:nvPr/>
        </p:nvSpPr>
        <p:spPr>
          <a:xfrm>
            <a:off x="2720277" y="4404332"/>
            <a:ext cx="2031337" cy="299085"/>
          </a:xfrm>
          <a:prstGeom prst="rect">
            <a:avLst/>
          </a:prstGeom>
          <a:noFill/>
        </p:spPr>
        <p:txBody>
          <a:bodyPr wrap="square" rtlCol="0">
            <a:spAutoFit/>
          </a:bodyPr>
          <a:p>
            <a:r>
              <a:rPr lang="zh-CN" altLang="en-US" sz="1350" spc="300" dirty="0">
                <a:latin typeface="微软雅黑" panose="020B0503020204020204" charset="-122"/>
                <a:ea typeface="微软雅黑" panose="020B0503020204020204" charset="-122"/>
              </a:rPr>
              <a:t>指导</a:t>
            </a:r>
            <a:r>
              <a:rPr lang="zh-CN" altLang="en-US" sz="1350" spc="300" dirty="0" smtClean="0">
                <a:latin typeface="微软雅黑" panose="020B0503020204020204" charset="-122"/>
                <a:ea typeface="微软雅黑" panose="020B0503020204020204" charset="-122"/>
              </a:rPr>
              <a:t>老师：</a:t>
            </a:r>
            <a:r>
              <a:rPr lang="zh-CN" sz="1350" spc="300" dirty="0" smtClean="0">
                <a:latin typeface="微软雅黑" panose="020B0503020204020204" charset="-122"/>
                <a:ea typeface="微软雅黑" panose="020B0503020204020204" charset="-122"/>
              </a:rPr>
              <a:t>董俊</a:t>
            </a:r>
            <a:endParaRPr lang="zh-CN" sz="1350" spc="300" dirty="0">
              <a:latin typeface="微软雅黑" panose="020B0503020204020204" charset="-122"/>
              <a:ea typeface="微软雅黑" panose="020B0503020204020204" charset="-122"/>
            </a:endParaRPr>
          </a:p>
        </p:txBody>
      </p:sp>
      <p:grpSp>
        <p:nvGrpSpPr>
          <p:cNvPr id="27" name="组合 1"/>
          <p:cNvGrpSpPr/>
          <p:nvPr/>
        </p:nvGrpSpPr>
        <p:grpSpPr>
          <a:xfrm>
            <a:off x="5032756" y="4268975"/>
            <a:ext cx="546607" cy="546607"/>
            <a:chOff x="7100160" y="5717396"/>
            <a:chExt cx="919280" cy="919280"/>
          </a:xfrm>
        </p:grpSpPr>
        <p:sp>
          <p:nvSpPr>
            <p:cNvPr id="1048605" name="椭圆 46"/>
            <p:cNvSpPr/>
            <p:nvPr/>
          </p:nvSpPr>
          <p:spPr>
            <a:xfrm>
              <a:off x="7100160" y="5717396"/>
              <a:ext cx="919280" cy="91928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grpSp>
          <p:nvGrpSpPr>
            <p:cNvPr id="28" name="Group 38"/>
            <p:cNvGrpSpPr/>
            <p:nvPr/>
          </p:nvGrpSpPr>
          <p:grpSpPr>
            <a:xfrm>
              <a:off x="7336507" y="5962213"/>
              <a:ext cx="446956" cy="382451"/>
              <a:chOff x="5326857" y="2779521"/>
              <a:chExt cx="2283619" cy="2167129"/>
            </a:xfrm>
            <a:solidFill>
              <a:schemeClr val="bg1"/>
            </a:solidFill>
          </p:grpSpPr>
          <p:sp>
            <p:nvSpPr>
              <p:cNvPr id="1048606" name="Freeform 45"/>
              <p:cNvSpPr/>
              <p:nvPr/>
            </p:nvSpPr>
            <p:spPr>
              <a:xfrm>
                <a:off x="5326857" y="3228975"/>
                <a:ext cx="1147085" cy="1083469"/>
              </a:xfrm>
              <a:custGeom>
                <a:avLst/>
                <a:gdLst>
                  <a:gd name="connsiteX0" fmla="*/ 1090612 w 1147085"/>
                  <a:gd name="connsiteY0" fmla="*/ 0 h 1083469"/>
                  <a:gd name="connsiteX1" fmla="*/ 1147085 w 1147085"/>
                  <a:gd name="connsiteY1" fmla="*/ 460567 h 1083469"/>
                  <a:gd name="connsiteX2" fmla="*/ 1078295 w 1147085"/>
                  <a:gd name="connsiteY2" fmla="*/ 504743 h 1083469"/>
                  <a:gd name="connsiteX3" fmla="*/ 1025237 w 1147085"/>
                  <a:gd name="connsiteY3" fmla="*/ 72025 h 1083469"/>
                  <a:gd name="connsiteX4" fmla="*/ 79622 w 1147085"/>
                  <a:gd name="connsiteY4" fmla="*/ 171129 h 1083469"/>
                  <a:gd name="connsiteX5" fmla="*/ 186985 w 1147085"/>
                  <a:gd name="connsiteY5" fmla="*/ 990798 h 1083469"/>
                  <a:gd name="connsiteX6" fmla="*/ 186985 w 1147085"/>
                  <a:gd name="connsiteY6" fmla="*/ 1011445 h 1083469"/>
                  <a:gd name="connsiteX7" fmla="*/ 977729 w 1147085"/>
                  <a:gd name="connsiteY7" fmla="*/ 857154 h 1083469"/>
                  <a:gd name="connsiteX8" fmla="*/ 977729 w 1147085"/>
                  <a:gd name="connsiteY8" fmla="*/ 916854 h 1083469"/>
                  <a:gd name="connsiteX9" fmla="*/ 123825 w 1147085"/>
                  <a:gd name="connsiteY9" fmla="*/ 1083469 h 1083469"/>
                  <a:gd name="connsiteX10" fmla="*/ 0 w 1147085"/>
                  <a:gd name="connsiteY10" fmla="*/ 114300 h 1083469"/>
                  <a:gd name="connsiteX11" fmla="*/ 1090612 w 1147085"/>
                  <a:gd name="connsiteY11" fmla="*/ 0 h 1083469"/>
                  <a:gd name="connsiteX0-1" fmla="*/ 1090612 w 1147085"/>
                  <a:gd name="connsiteY0-2" fmla="*/ 0 h 1083469"/>
                  <a:gd name="connsiteX1-3" fmla="*/ 1147085 w 1147085"/>
                  <a:gd name="connsiteY1-4" fmla="*/ 460567 h 1083469"/>
                  <a:gd name="connsiteX2-5" fmla="*/ 1078295 w 1147085"/>
                  <a:gd name="connsiteY2-6" fmla="*/ 504743 h 1083469"/>
                  <a:gd name="connsiteX3-7" fmla="*/ 1025237 w 1147085"/>
                  <a:gd name="connsiteY3-8" fmla="*/ 72025 h 1083469"/>
                  <a:gd name="connsiteX4-9" fmla="*/ 79622 w 1147085"/>
                  <a:gd name="connsiteY4-10" fmla="*/ 171129 h 1083469"/>
                  <a:gd name="connsiteX5-11" fmla="*/ 186985 w 1147085"/>
                  <a:gd name="connsiteY5-12" fmla="*/ 1011445 h 1083469"/>
                  <a:gd name="connsiteX6-13" fmla="*/ 977729 w 1147085"/>
                  <a:gd name="connsiteY6-14" fmla="*/ 857154 h 1083469"/>
                  <a:gd name="connsiteX7-15" fmla="*/ 977729 w 1147085"/>
                  <a:gd name="connsiteY7-16" fmla="*/ 916854 h 1083469"/>
                  <a:gd name="connsiteX8-17" fmla="*/ 123825 w 1147085"/>
                  <a:gd name="connsiteY8-18" fmla="*/ 1083469 h 1083469"/>
                  <a:gd name="connsiteX9-19" fmla="*/ 0 w 1147085"/>
                  <a:gd name="connsiteY9-20" fmla="*/ 114300 h 1083469"/>
                  <a:gd name="connsiteX10-21" fmla="*/ 1090612 w 1147085"/>
                  <a:gd name="connsiteY10-22" fmla="*/ 0 h 10834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147085" h="1083469">
                    <a:moveTo>
                      <a:pt x="1090612" y="0"/>
                    </a:moveTo>
                    <a:lnTo>
                      <a:pt x="1147085" y="460567"/>
                    </a:lnTo>
                    <a:cubicBezTo>
                      <a:pt x="1121629" y="471368"/>
                      <a:pt x="1098257" y="486098"/>
                      <a:pt x="1078295" y="504743"/>
                    </a:cubicBezTo>
                    <a:lnTo>
                      <a:pt x="1025237" y="72025"/>
                    </a:lnTo>
                    <a:lnTo>
                      <a:pt x="79622" y="171129"/>
                    </a:lnTo>
                    <a:lnTo>
                      <a:pt x="186985" y="1011445"/>
                    </a:lnTo>
                    <a:lnTo>
                      <a:pt x="977729" y="857154"/>
                    </a:lnTo>
                    <a:lnTo>
                      <a:pt x="977729" y="916854"/>
                    </a:lnTo>
                    <a:lnTo>
                      <a:pt x="123825" y="1083469"/>
                    </a:lnTo>
                    <a:lnTo>
                      <a:pt x="0" y="114300"/>
                    </a:lnTo>
                    <a:lnTo>
                      <a:pt x="1090612"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8" rIns="68577" bIns="34288" numCol="1" rtlCol="0" anchor="ctr" anchorCtr="0" compatLnSpc="1"/>
              <a:p>
                <a:pPr algn="ctr" defTabSz="685165" fontAlgn="base">
                  <a:spcBef>
                    <a:spcPct val="0"/>
                  </a:spcBef>
                  <a:spcAft>
                    <a:spcPct val="0"/>
                  </a:spcAft>
                </a:pPr>
                <a:endParaRPr lang="en-US" sz="1275" dirty="0">
                  <a:gradFill>
                    <a:gsLst>
                      <a:gs pos="0">
                        <a:srgbClr val="FFFFFF"/>
                      </a:gs>
                      <a:gs pos="100000">
                        <a:srgbClr val="FFFFFF"/>
                      </a:gs>
                    </a:gsLst>
                    <a:lin ang="5400000" scaled="0"/>
                  </a:gradFill>
                </a:endParaRPr>
              </a:p>
            </p:txBody>
          </p:sp>
          <p:sp>
            <p:nvSpPr>
              <p:cNvPr id="1048607" name="Oval 23"/>
              <p:cNvSpPr/>
              <p:nvPr/>
            </p:nvSpPr>
            <p:spPr bwMode="auto">
              <a:xfrm>
                <a:off x="5472973" y="4217016"/>
                <a:ext cx="831613" cy="515322"/>
              </a:xfrm>
              <a:custGeom>
                <a:avLst/>
                <a:gdLst/>
                <a:ahLst/>
                <a:cxnLst/>
                <a:rect l="l" t="t" r="r" b="b"/>
                <a:pathLst>
                  <a:path w="831613" h="515322">
                    <a:moveTo>
                      <a:pt x="656506" y="0"/>
                    </a:moveTo>
                    <a:cubicBezTo>
                      <a:pt x="722980" y="12459"/>
                      <a:pt x="782484" y="33487"/>
                      <a:pt x="831613" y="60220"/>
                    </a:cubicBezTo>
                    <a:lnTo>
                      <a:pt x="831613" y="156807"/>
                    </a:lnTo>
                    <a:lnTo>
                      <a:pt x="790343" y="156807"/>
                    </a:lnTo>
                    <a:cubicBezTo>
                      <a:pt x="689578" y="156807"/>
                      <a:pt x="607892" y="247187"/>
                      <a:pt x="607892" y="358678"/>
                    </a:cubicBezTo>
                    <a:cubicBezTo>
                      <a:pt x="607892" y="412735"/>
                      <a:pt x="627095" y="461830"/>
                      <a:pt x="658968" y="497546"/>
                    </a:cubicBezTo>
                    <a:cubicBezTo>
                      <a:pt x="605816" y="509342"/>
                      <a:pt x="548050" y="515322"/>
                      <a:pt x="487726" y="515322"/>
                    </a:cubicBezTo>
                    <a:cubicBezTo>
                      <a:pt x="218362" y="515322"/>
                      <a:pt x="0" y="396081"/>
                      <a:pt x="0" y="248990"/>
                    </a:cubicBezTo>
                    <a:cubicBezTo>
                      <a:pt x="0" y="198934"/>
                      <a:pt x="25288" y="152104"/>
                      <a:pt x="70263" y="113194"/>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8" rIns="68577" bIns="34288" numCol="1" rtlCol="0" anchor="ctr" anchorCtr="0" compatLnSpc="1"/>
              <a:p>
                <a:pPr algn="ctr" defTabSz="685165" fontAlgn="base">
                  <a:spcBef>
                    <a:spcPct val="0"/>
                  </a:spcBef>
                  <a:spcAft>
                    <a:spcPct val="0"/>
                  </a:spcAft>
                </a:pPr>
                <a:endParaRPr lang="en-US" sz="1275" dirty="0">
                  <a:gradFill>
                    <a:gsLst>
                      <a:gs pos="0">
                        <a:srgbClr val="FFFFFF"/>
                      </a:gs>
                      <a:gs pos="100000">
                        <a:srgbClr val="FFFFFF"/>
                      </a:gs>
                    </a:gsLst>
                    <a:lin ang="5400000" scaled="0"/>
                  </a:gradFill>
                </a:endParaRPr>
              </a:p>
            </p:txBody>
          </p:sp>
          <p:sp>
            <p:nvSpPr>
              <p:cNvPr id="1048608" name="Rounded Rectangle 13"/>
              <p:cNvSpPr/>
              <p:nvPr/>
            </p:nvSpPr>
            <p:spPr bwMode="auto">
              <a:xfrm>
                <a:off x="6127748" y="3705225"/>
                <a:ext cx="1375518" cy="1241425"/>
              </a:xfrm>
              <a:custGeom>
                <a:avLst/>
                <a:gdLst/>
                <a:ahLst/>
                <a:cxnLst/>
                <a:rect l="l" t="t" r="r" b="b"/>
                <a:pathLst>
                  <a:path w="1375518" h="1241425">
                    <a:moveTo>
                      <a:pt x="880211" y="0"/>
                    </a:moveTo>
                    <a:lnTo>
                      <a:pt x="1125002" y="0"/>
                    </a:lnTo>
                    <a:cubicBezTo>
                      <a:pt x="1202113" y="0"/>
                      <a:pt x="1271265" y="34077"/>
                      <a:pt x="1317403" y="88704"/>
                    </a:cubicBezTo>
                    <a:cubicBezTo>
                      <a:pt x="1244331" y="103169"/>
                      <a:pt x="1190628" y="168346"/>
                      <a:pt x="1190628" y="246066"/>
                    </a:cubicBezTo>
                    <a:lnTo>
                      <a:pt x="1190628" y="708029"/>
                    </a:lnTo>
                    <a:lnTo>
                      <a:pt x="929175" y="708029"/>
                    </a:lnTo>
                    <a:lnTo>
                      <a:pt x="803618" y="172438"/>
                    </a:lnTo>
                    <a:close/>
                    <a:moveTo>
                      <a:pt x="481554" y="0"/>
                    </a:moveTo>
                    <a:lnTo>
                      <a:pt x="726347" y="0"/>
                    </a:lnTo>
                    <a:lnTo>
                      <a:pt x="802940" y="172436"/>
                    </a:lnTo>
                    <a:lnTo>
                      <a:pt x="674361" y="720915"/>
                    </a:lnTo>
                    <a:cubicBezTo>
                      <a:pt x="614856" y="745801"/>
                      <a:pt x="573090" y="804586"/>
                      <a:pt x="573090" y="873128"/>
                    </a:cubicBezTo>
                    <a:cubicBezTo>
                      <a:pt x="573090" y="964310"/>
                      <a:pt x="647007" y="1038227"/>
                      <a:pt x="738189" y="1038227"/>
                    </a:cubicBezTo>
                    <a:lnTo>
                      <a:pt x="1375518" y="1038227"/>
                    </a:lnTo>
                    <a:cubicBezTo>
                      <a:pt x="1351252" y="1154299"/>
                      <a:pt x="1248302" y="1241425"/>
                      <a:pt x="1125002" y="1241425"/>
                    </a:cubicBezTo>
                    <a:lnTo>
                      <a:pt x="481554" y="1241425"/>
                    </a:lnTo>
                    <a:cubicBezTo>
                      <a:pt x="358254" y="1241425"/>
                      <a:pt x="255302" y="1154298"/>
                      <a:pt x="231037" y="1038224"/>
                    </a:cubicBezTo>
                    <a:lnTo>
                      <a:pt x="165099" y="1038224"/>
                    </a:lnTo>
                    <a:cubicBezTo>
                      <a:pt x="73917" y="1038224"/>
                      <a:pt x="0" y="964307"/>
                      <a:pt x="0" y="873125"/>
                    </a:cubicBezTo>
                    <a:cubicBezTo>
                      <a:pt x="0" y="781943"/>
                      <a:pt x="73917" y="708026"/>
                      <a:pt x="165099" y="708026"/>
                    </a:cubicBezTo>
                    <a:lnTo>
                      <a:pt x="225428" y="708026"/>
                    </a:lnTo>
                    <a:lnTo>
                      <a:pt x="225428" y="256126"/>
                    </a:lnTo>
                    <a:cubicBezTo>
                      <a:pt x="225428" y="114672"/>
                      <a:pt x="340100" y="0"/>
                      <a:pt x="481554"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8" rIns="68577" bIns="34288" numCol="1" rtlCol="0" anchor="ctr" anchorCtr="0" compatLnSpc="1"/>
              <a:p>
                <a:pPr algn="ctr" defTabSz="685165" fontAlgn="base">
                  <a:spcBef>
                    <a:spcPct val="0"/>
                  </a:spcBef>
                  <a:spcAft>
                    <a:spcPct val="0"/>
                  </a:spcAft>
                </a:pPr>
                <a:endParaRPr lang="en-US" sz="1275" dirty="0">
                  <a:gradFill>
                    <a:gsLst>
                      <a:gs pos="0">
                        <a:srgbClr val="FFFFFF"/>
                      </a:gs>
                      <a:gs pos="100000">
                        <a:srgbClr val="FFFFFF"/>
                      </a:gs>
                    </a:gsLst>
                    <a:lin ang="5400000" scaled="0"/>
                  </a:gradFill>
                </a:endParaRPr>
              </a:p>
            </p:txBody>
          </p:sp>
          <p:sp>
            <p:nvSpPr>
              <p:cNvPr id="1048609" name="Oval 57"/>
              <p:cNvSpPr/>
              <p:nvPr/>
            </p:nvSpPr>
            <p:spPr bwMode="auto">
              <a:xfrm>
                <a:off x="6524624" y="2779521"/>
                <a:ext cx="835025" cy="83502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8" rIns="68577" bIns="34288" numCol="1" rtlCol="0" anchor="ctr" anchorCtr="0" compatLnSpc="1"/>
              <a:p>
                <a:pPr algn="ctr" defTabSz="685165" fontAlgn="base">
                  <a:spcBef>
                    <a:spcPct val="0"/>
                  </a:spcBef>
                  <a:spcAft>
                    <a:spcPct val="0"/>
                  </a:spcAft>
                </a:pPr>
                <a:endParaRPr lang="en-US" sz="1275" dirty="0">
                  <a:gradFill>
                    <a:gsLst>
                      <a:gs pos="0">
                        <a:srgbClr val="FFFFFF"/>
                      </a:gs>
                      <a:gs pos="100000">
                        <a:srgbClr val="FFFFFF"/>
                      </a:gs>
                    </a:gsLst>
                    <a:lin ang="5400000" scaled="0"/>
                  </a:gradFill>
                </a:endParaRPr>
              </a:p>
            </p:txBody>
          </p:sp>
          <p:sp>
            <p:nvSpPr>
              <p:cNvPr id="1048610" name="Rounded Rectangle 14"/>
              <p:cNvSpPr/>
              <p:nvPr/>
            </p:nvSpPr>
            <p:spPr bwMode="auto">
              <a:xfrm>
                <a:off x="6740522" y="3829050"/>
                <a:ext cx="869954" cy="874713"/>
              </a:xfrm>
              <a:custGeom>
                <a:avLst/>
                <a:gdLst>
                  <a:gd name="connsiteX0" fmla="*/ 744540 w 869954"/>
                  <a:gd name="connsiteY0" fmla="*/ 0 h 874713"/>
                  <a:gd name="connsiteX1" fmla="*/ 869954 w 869954"/>
                  <a:gd name="connsiteY1" fmla="*/ 125414 h 874713"/>
                  <a:gd name="connsiteX2" fmla="*/ 869953 w 869954"/>
                  <a:gd name="connsiteY2" fmla="*/ 706437 h 874713"/>
                  <a:gd name="connsiteX3" fmla="*/ 869952 w 869954"/>
                  <a:gd name="connsiteY3" fmla="*/ 749299 h 874713"/>
                  <a:gd name="connsiteX4" fmla="*/ 744538 w 869954"/>
                  <a:gd name="connsiteY4" fmla="*/ 874713 h 874713"/>
                  <a:gd name="connsiteX5" fmla="*/ 125414 w 869954"/>
                  <a:gd name="connsiteY5" fmla="*/ 874712 h 874713"/>
                  <a:gd name="connsiteX6" fmla="*/ 0 w 869954"/>
                  <a:gd name="connsiteY6" fmla="*/ 749298 h 874713"/>
                  <a:gd name="connsiteX7" fmla="*/ 1 w 869954"/>
                  <a:gd name="connsiteY7" fmla="*/ 749299 h 874713"/>
                  <a:gd name="connsiteX8" fmla="*/ 125415 w 869954"/>
                  <a:gd name="connsiteY8" fmla="*/ 623885 h 874713"/>
                  <a:gd name="connsiteX9" fmla="*/ 619126 w 869954"/>
                  <a:gd name="connsiteY9" fmla="*/ 623885 h 874713"/>
                  <a:gd name="connsiteX10" fmla="*/ 619126 w 869954"/>
                  <a:gd name="connsiteY10" fmla="*/ 125414 h 874713"/>
                  <a:gd name="connsiteX11" fmla="*/ 744540 w 869954"/>
                  <a:gd name="connsiteY11" fmla="*/ 0 h 874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9954" h="874713">
                    <a:moveTo>
                      <a:pt x="744540" y="0"/>
                    </a:moveTo>
                    <a:cubicBezTo>
                      <a:pt x="813804" y="0"/>
                      <a:pt x="869954" y="56150"/>
                      <a:pt x="869954" y="125414"/>
                    </a:cubicBezTo>
                    <a:cubicBezTo>
                      <a:pt x="869954" y="319088"/>
                      <a:pt x="869953" y="512763"/>
                      <a:pt x="869953" y="706437"/>
                    </a:cubicBezTo>
                    <a:cubicBezTo>
                      <a:pt x="869953" y="720724"/>
                      <a:pt x="869952" y="735012"/>
                      <a:pt x="869952" y="749299"/>
                    </a:cubicBezTo>
                    <a:cubicBezTo>
                      <a:pt x="869952" y="818563"/>
                      <a:pt x="813802" y="874713"/>
                      <a:pt x="744538" y="874713"/>
                    </a:cubicBezTo>
                    <a:lnTo>
                      <a:pt x="125414" y="874712"/>
                    </a:lnTo>
                    <a:cubicBezTo>
                      <a:pt x="56150" y="874712"/>
                      <a:pt x="0" y="818562"/>
                      <a:pt x="0" y="749298"/>
                    </a:cubicBezTo>
                    <a:lnTo>
                      <a:pt x="1" y="749299"/>
                    </a:lnTo>
                    <a:cubicBezTo>
                      <a:pt x="1" y="680035"/>
                      <a:pt x="56151" y="623885"/>
                      <a:pt x="125415" y="623885"/>
                    </a:cubicBezTo>
                    <a:lnTo>
                      <a:pt x="619126" y="623885"/>
                    </a:lnTo>
                    <a:lnTo>
                      <a:pt x="619126" y="125414"/>
                    </a:lnTo>
                    <a:cubicBezTo>
                      <a:pt x="619126" y="56150"/>
                      <a:pt x="675276" y="0"/>
                      <a:pt x="744540"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77" tIns="34288" rIns="68577" bIns="34288" numCol="1" rtlCol="0" anchor="ctr" anchorCtr="0" compatLnSpc="1"/>
              <a:p>
                <a:pPr algn="ctr" defTabSz="685165" fontAlgn="base">
                  <a:spcBef>
                    <a:spcPct val="0"/>
                  </a:spcBef>
                  <a:spcAft>
                    <a:spcPct val="0"/>
                  </a:spcAft>
                </a:pPr>
                <a:endParaRPr lang="en-US" sz="1275" dirty="0">
                  <a:gradFill>
                    <a:gsLst>
                      <a:gs pos="0">
                        <a:srgbClr val="FFFFFF"/>
                      </a:gs>
                      <a:gs pos="100000">
                        <a:srgbClr val="FFFFFF"/>
                      </a:gs>
                    </a:gsLst>
                    <a:lin ang="5400000" scaled="0"/>
                  </a:gradFill>
                </a:endParaRPr>
              </a:p>
            </p:txBody>
          </p:sp>
        </p:grpSp>
      </p:grpSp>
      <p:sp>
        <p:nvSpPr>
          <p:cNvPr id="1048611" name="文本框 53"/>
          <p:cNvSpPr txBox="1"/>
          <p:nvPr/>
        </p:nvSpPr>
        <p:spPr>
          <a:xfrm>
            <a:off x="6171883" y="3893503"/>
            <a:ext cx="3116104" cy="1129665"/>
          </a:xfrm>
          <a:prstGeom prst="rect">
            <a:avLst/>
          </a:prstGeom>
          <a:noFill/>
        </p:spPr>
        <p:txBody>
          <a:bodyPr wrap="square" rtlCol="0">
            <a:spAutoFit/>
          </a:bodyPr>
          <a:p>
            <a:r>
              <a:rPr lang="zh-CN" altLang="en-US" sz="1350" spc="300" dirty="0">
                <a:latin typeface="微软雅黑" panose="020B0503020204020204" charset="-122"/>
                <a:ea typeface="微软雅黑" panose="020B0503020204020204" charset="-122"/>
              </a:rPr>
              <a:t>讲解学生</a:t>
            </a:r>
            <a:r>
              <a:rPr lang="zh-CN" altLang="en-US" sz="1350" spc="300" dirty="0" smtClean="0">
                <a:latin typeface="微软雅黑" panose="020B0503020204020204" charset="-122"/>
                <a:ea typeface="微软雅黑" panose="020B0503020204020204" charset="-122"/>
              </a:rPr>
              <a:t>：</a:t>
            </a:r>
            <a:r>
              <a:rPr lang="zh-CN" sz="1350" spc="300" dirty="0" smtClean="0">
                <a:latin typeface="微软雅黑" panose="020B0503020204020204" charset="-122"/>
                <a:ea typeface="微软雅黑" panose="020B0503020204020204" charset="-122"/>
              </a:rPr>
              <a:t>第</a:t>
            </a:r>
            <a:r>
              <a:rPr lang="en-US" altLang="zh-CN" sz="1350" spc="300" dirty="0" smtClean="0">
                <a:latin typeface="微软雅黑" panose="020B0503020204020204" charset="-122"/>
                <a:ea typeface="微软雅黑" panose="020B0503020204020204" charset="-122"/>
              </a:rPr>
              <a:t>11</a:t>
            </a:r>
            <a:r>
              <a:rPr lang="zh-CN" sz="1350" spc="300" dirty="0" smtClean="0">
                <a:latin typeface="微软雅黑" panose="020B0503020204020204" charset="-122"/>
                <a:ea typeface="微软雅黑" panose="020B0503020204020204" charset="-122"/>
              </a:rPr>
              <a:t>组</a:t>
            </a:r>
            <a:endParaRPr lang="zh-CN" sz="1350" spc="300" dirty="0" smtClean="0">
              <a:latin typeface="微软雅黑" panose="020B0503020204020204" charset="-122"/>
              <a:ea typeface="微软雅黑" panose="020B0503020204020204" charset="-122"/>
            </a:endParaRPr>
          </a:p>
          <a:p>
            <a:r>
              <a:rPr lang="zh-CN" sz="1350" spc="300" dirty="0">
                <a:latin typeface="微软雅黑" panose="020B0503020204020204" charset="-122"/>
                <a:ea typeface="微软雅黑" panose="020B0503020204020204" charset="-122"/>
              </a:rPr>
              <a:t>黄为涛 </a:t>
            </a:r>
            <a:endParaRPr lang="zh-CN" sz="1350" spc="300" dirty="0">
              <a:latin typeface="微软雅黑" panose="020B0503020204020204" charset="-122"/>
              <a:ea typeface="微软雅黑" panose="020B0503020204020204" charset="-122"/>
            </a:endParaRPr>
          </a:p>
          <a:p>
            <a:r>
              <a:rPr lang="zh-CN" sz="1350" spc="300" dirty="0">
                <a:latin typeface="微软雅黑" panose="020B0503020204020204" charset="-122"/>
                <a:ea typeface="微软雅黑" panose="020B0503020204020204" charset="-122"/>
              </a:rPr>
              <a:t>张萌  </a:t>
            </a:r>
            <a:endParaRPr lang="zh-CN" sz="1350" spc="300" dirty="0">
              <a:latin typeface="微软雅黑" panose="020B0503020204020204" charset="-122"/>
              <a:ea typeface="微软雅黑" panose="020B0503020204020204" charset="-122"/>
            </a:endParaRPr>
          </a:p>
          <a:p>
            <a:r>
              <a:rPr lang="zh-CN" altLang="en-US" sz="1350" spc="300" dirty="0">
                <a:latin typeface="微软雅黑" panose="020B0503020204020204" charset="-122"/>
                <a:ea typeface="微软雅黑" panose="020B0503020204020204" charset="-122"/>
              </a:rPr>
              <a:t>刘兆 </a:t>
            </a:r>
            <a:endParaRPr lang="zh-CN" altLang="en-US" sz="1350" spc="300" dirty="0">
              <a:latin typeface="微软雅黑" panose="020B0503020204020204" charset="-122"/>
              <a:ea typeface="微软雅黑" panose="020B0503020204020204" charset="-122"/>
            </a:endParaRPr>
          </a:p>
          <a:p>
            <a:r>
              <a:rPr lang="zh-CN" altLang="en-US" sz="1350" spc="300" dirty="0">
                <a:latin typeface="微软雅黑" panose="020B0503020204020204" charset="-122"/>
                <a:ea typeface="微软雅黑" panose="020B0503020204020204" charset="-122"/>
              </a:rPr>
              <a:t>金艳冬 </a:t>
            </a:r>
            <a:endParaRPr lang="en-US" altLang="zh-CN" sz="1350" spc="300" dirty="0">
              <a:latin typeface="微软雅黑" panose="020B0503020204020204" charset="-122"/>
              <a:ea typeface="微软雅黑" panose="020B0503020204020204" charset="-122"/>
            </a:endParaRPr>
          </a:p>
        </p:txBody>
      </p:sp>
      <p:sp>
        <p:nvSpPr>
          <p:cNvPr id="1" name="椭圆 15"/>
          <p:cNvSpPr/>
          <p:nvPr/>
        </p:nvSpPr>
        <p:spPr>
          <a:xfrm>
            <a:off x="983413" y="741626"/>
            <a:ext cx="267453" cy="26745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67" name=""/>
        <p:cNvGrpSpPr/>
        <p:nvPr/>
      </p:nvGrpSpPr>
      <p:grpSpPr>
        <a:xfrm>
          <a:off x="0" y="0"/>
          <a:ext cx="0" cy="0"/>
          <a:chOff x="0" y="0"/>
          <a:chExt cx="0" cy="0"/>
        </a:xfrm>
      </p:grpSpPr>
      <p:sp>
        <p:nvSpPr>
          <p:cNvPr id="1048653" name="椭圆 2"/>
          <p:cNvSpPr/>
          <p:nvPr/>
        </p:nvSpPr>
        <p:spPr>
          <a:xfrm>
            <a:off x="3159760" y="1102360"/>
            <a:ext cx="2856865" cy="288163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4" name="文本框 6"/>
          <p:cNvSpPr txBox="1"/>
          <p:nvPr/>
        </p:nvSpPr>
        <p:spPr>
          <a:xfrm>
            <a:off x="3261360" y="1493520"/>
            <a:ext cx="2684780" cy="1337945"/>
          </a:xfrm>
          <a:prstGeom prst="rect">
            <a:avLst/>
          </a:prstGeom>
          <a:noFill/>
        </p:spPr>
        <p:txBody>
          <a:bodyPr wrap="square" rtlCol="0">
            <a:spAutoFit/>
          </a:bodyPr>
          <a:p>
            <a:pPr algn="ctr"/>
            <a:endParaRPr lang="en-US" altLang="zh-CN" sz="2700" b="1" spc="300" dirty="0" smtClean="0">
              <a:solidFill>
                <a:schemeClr val="bg1"/>
              </a:solidFill>
              <a:latin typeface="微软雅黑" panose="020B0503020204020204" charset="-122"/>
              <a:ea typeface="微软雅黑" panose="020B0503020204020204" charset="-122"/>
            </a:endParaRPr>
          </a:p>
          <a:p>
            <a:pPr algn="ctr"/>
            <a:r>
              <a:rPr lang="en-US" altLang="zh-CN" sz="2700" b="1" spc="300" dirty="0" smtClean="0">
                <a:solidFill>
                  <a:schemeClr val="bg1"/>
                </a:solidFill>
                <a:latin typeface="微软雅黑" panose="020B0503020204020204" charset="-122"/>
                <a:ea typeface="微软雅黑" panose="020B0503020204020204" charset="-122"/>
              </a:rPr>
              <a:t>12.7.2</a:t>
            </a:r>
            <a:endParaRPr lang="en-US" altLang="zh-CN" sz="2700" b="1" spc="300" dirty="0" smtClean="0">
              <a:solidFill>
                <a:schemeClr val="bg1"/>
              </a:solidFill>
              <a:latin typeface="微软雅黑" panose="020B0503020204020204" charset="-122"/>
              <a:ea typeface="微软雅黑" panose="020B0503020204020204" charset="-122"/>
            </a:endParaRPr>
          </a:p>
          <a:p>
            <a:pPr algn="ctr"/>
            <a:r>
              <a:rPr lang="zh-CN" altLang="en-US" sz="2700" b="1" spc="300" dirty="0" smtClean="0">
                <a:solidFill>
                  <a:schemeClr val="bg1"/>
                </a:solidFill>
                <a:latin typeface="微软雅黑" panose="020B0503020204020204" charset="-122"/>
                <a:ea typeface="微软雅黑" panose="020B0503020204020204" charset="-122"/>
              </a:rPr>
              <a:t>测试周期特性</a:t>
            </a:r>
            <a:endParaRPr lang="zh-CN" altLang="en-US" sz="2700" b="1" spc="300" dirty="0" smtClean="0">
              <a:solidFill>
                <a:schemeClr val="bg1"/>
              </a:solidFill>
              <a:latin typeface="微软雅黑" panose="020B0503020204020204" charset="-122"/>
              <a:ea typeface="微软雅黑" panose="020B0503020204020204" charset="-122"/>
            </a:endParaRPr>
          </a:p>
        </p:txBody>
      </p:sp>
      <p:sp>
        <p:nvSpPr>
          <p:cNvPr id="1048655" name="椭圆 9"/>
          <p:cNvSpPr/>
          <p:nvPr/>
        </p:nvSpPr>
        <p:spPr>
          <a:xfrm>
            <a:off x="915708" y="3675929"/>
            <a:ext cx="150019" cy="18969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6" name="椭圆 11"/>
          <p:cNvSpPr/>
          <p:nvPr/>
        </p:nvSpPr>
        <p:spPr>
          <a:xfrm>
            <a:off x="1320758" y="3090375"/>
            <a:ext cx="388460" cy="3884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7" name="椭圆 12"/>
          <p:cNvSpPr/>
          <p:nvPr/>
        </p:nvSpPr>
        <p:spPr>
          <a:xfrm>
            <a:off x="2387557" y="2891545"/>
            <a:ext cx="483409" cy="48340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8" name="椭圆 13"/>
          <p:cNvSpPr/>
          <p:nvPr/>
        </p:nvSpPr>
        <p:spPr>
          <a:xfrm>
            <a:off x="495189" y="2082095"/>
            <a:ext cx="160100" cy="160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9" name="椭圆 14"/>
          <p:cNvSpPr/>
          <p:nvPr/>
        </p:nvSpPr>
        <p:spPr>
          <a:xfrm>
            <a:off x="2146113" y="2132920"/>
            <a:ext cx="356221" cy="35622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0" name="椭圆 15"/>
          <p:cNvSpPr/>
          <p:nvPr/>
        </p:nvSpPr>
        <p:spPr>
          <a:xfrm>
            <a:off x="1709218" y="1699269"/>
            <a:ext cx="267453" cy="2674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1" name="椭圆 16"/>
          <p:cNvSpPr/>
          <p:nvPr/>
        </p:nvSpPr>
        <p:spPr>
          <a:xfrm>
            <a:off x="6087242" y="2641543"/>
            <a:ext cx="165932" cy="16593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2" name="椭圆 17"/>
          <p:cNvSpPr/>
          <p:nvPr/>
        </p:nvSpPr>
        <p:spPr>
          <a:xfrm>
            <a:off x="7335435" y="1219157"/>
            <a:ext cx="480112" cy="48011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3" name="椭圆 18"/>
          <p:cNvSpPr/>
          <p:nvPr/>
        </p:nvSpPr>
        <p:spPr>
          <a:xfrm>
            <a:off x="5596373" y="3979714"/>
            <a:ext cx="237818" cy="23781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4" name="椭圆 19"/>
          <p:cNvSpPr/>
          <p:nvPr/>
        </p:nvSpPr>
        <p:spPr>
          <a:xfrm flipH="1" flipV="1">
            <a:off x="5393991" y="3489918"/>
            <a:ext cx="237549" cy="25625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5" name="椭圆 20"/>
          <p:cNvSpPr/>
          <p:nvPr/>
        </p:nvSpPr>
        <p:spPr>
          <a:xfrm>
            <a:off x="6702862" y="1907693"/>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6" name="椭圆 21"/>
          <p:cNvSpPr/>
          <p:nvPr/>
        </p:nvSpPr>
        <p:spPr>
          <a:xfrm>
            <a:off x="6313298" y="3007625"/>
            <a:ext cx="622690" cy="62269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7" name="椭圆 22"/>
          <p:cNvSpPr/>
          <p:nvPr/>
        </p:nvSpPr>
        <p:spPr>
          <a:xfrm>
            <a:off x="6452579" y="927449"/>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8" name="椭圆 23"/>
          <p:cNvSpPr/>
          <p:nvPr/>
        </p:nvSpPr>
        <p:spPr>
          <a:xfrm>
            <a:off x="7736521" y="2878091"/>
            <a:ext cx="311345" cy="31134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9" name="椭圆 24"/>
          <p:cNvSpPr/>
          <p:nvPr/>
        </p:nvSpPr>
        <p:spPr>
          <a:xfrm flipH="1">
            <a:off x="6923030" y="3865624"/>
            <a:ext cx="364687" cy="3646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cxnSp>
        <p:nvCxnSpPr>
          <p:cNvPr id="3145734" name="直接连接符 26"/>
          <p:cNvCxnSpPr/>
          <p:nvPr/>
        </p:nvCxnSpPr>
        <p:spPr>
          <a:xfrm flipH="1">
            <a:off x="5057752" y="378155"/>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5" name="直接连接符 27"/>
          <p:cNvCxnSpPr/>
          <p:nvPr/>
        </p:nvCxnSpPr>
        <p:spPr>
          <a:xfrm flipH="1">
            <a:off x="5753055" y="184214"/>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6" name="直接连接符 28"/>
          <p:cNvCxnSpPr/>
          <p:nvPr/>
        </p:nvCxnSpPr>
        <p:spPr>
          <a:xfrm flipH="1">
            <a:off x="2497698" y="4106682"/>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7" name="直接连接符 29"/>
          <p:cNvCxnSpPr/>
          <p:nvPr/>
        </p:nvCxnSpPr>
        <p:spPr>
          <a:xfrm flipH="1">
            <a:off x="5377504" y="1275951"/>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8" name="直接连接符 31"/>
          <p:cNvCxnSpPr/>
          <p:nvPr/>
        </p:nvCxnSpPr>
        <p:spPr>
          <a:xfrm flipH="1">
            <a:off x="3298174" y="3853493"/>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9" name="直接连接符 33"/>
          <p:cNvCxnSpPr/>
          <p:nvPr/>
        </p:nvCxnSpPr>
        <p:spPr>
          <a:xfrm flipH="1">
            <a:off x="2978422" y="3230446"/>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5626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22960" y="523875"/>
            <a:ext cx="2675255" cy="398780"/>
          </a:xfrm>
          <a:prstGeom prst="rect">
            <a:avLst/>
          </a:prstGeom>
          <a:noFill/>
        </p:spPr>
        <p:txBody>
          <a:bodyPr wrap="square" rtlCol="0">
            <a:spAutoFit/>
          </a:bodyPr>
          <a:p>
            <a:r>
              <a:rPr lang="en-US" altLang="zh-CN" sz="2000" b="1">
                <a:sym typeface="+mn-ea"/>
              </a:rPr>
              <a:t>12.7.2</a:t>
            </a:r>
            <a:r>
              <a:rPr lang="zh-CN" altLang="en-US" sz="2000" b="1">
                <a:sym typeface="+mn-ea"/>
              </a:rPr>
              <a:t>测试周期特性</a:t>
            </a:r>
            <a:endParaRPr lang="zh-CN" altLang="en-US" sz="2000" b="1"/>
          </a:p>
        </p:txBody>
      </p:sp>
      <p:sp>
        <p:nvSpPr>
          <p:cNvPr id="12" name="文本框 11"/>
          <p:cNvSpPr txBox="1"/>
          <p:nvPr/>
        </p:nvSpPr>
        <p:spPr>
          <a:xfrm>
            <a:off x="7253605" y="76200"/>
            <a:ext cx="1748155" cy="368300"/>
          </a:xfrm>
          <a:prstGeom prst="rect">
            <a:avLst/>
          </a:prstGeom>
          <a:noFill/>
        </p:spPr>
        <p:txBody>
          <a:bodyPr wrap="square" rtlCol="0">
            <a:spAutoFit/>
          </a:bodyPr>
          <a:p>
            <a:r>
              <a:rPr lang="zh-CN" altLang="en-US" b="1"/>
              <a:t>测试执行策略</a:t>
            </a:r>
            <a:endParaRPr lang="zh-CN" altLang="en-US" b="1"/>
          </a:p>
        </p:txBody>
      </p:sp>
      <p:sp>
        <p:nvSpPr>
          <p:cNvPr id="13" name="文本框 12"/>
          <p:cNvSpPr txBox="1"/>
          <p:nvPr/>
        </p:nvSpPr>
        <p:spPr>
          <a:xfrm>
            <a:off x="1155700" y="1482090"/>
            <a:ext cx="7574280" cy="2999740"/>
          </a:xfrm>
          <a:prstGeom prst="rect">
            <a:avLst/>
          </a:prstGeom>
          <a:noFill/>
        </p:spPr>
        <p:txBody>
          <a:bodyPr wrap="square" rtlCol="0">
            <a:spAutoFit/>
          </a:bodyPr>
          <a:p>
            <a:pPr fontAlgn="auto">
              <a:lnSpc>
                <a:spcPct val="150000"/>
              </a:lnSpc>
            </a:pPr>
            <a:r>
              <a:rPr lang="en-US" altLang="zh-CN" b="1"/>
              <a:t>1.</a:t>
            </a:r>
            <a:r>
              <a:rPr lang="zh-CN" altLang="en-US" b="1"/>
              <a:t>目标：系统测试团队在每个测试周期中</a:t>
            </a:r>
            <a:r>
              <a:rPr lang="zh-CN" altLang="en-US" b="1">
                <a:solidFill>
                  <a:srgbClr val="FF0000"/>
                </a:solidFill>
              </a:rPr>
              <a:t>设置</a:t>
            </a:r>
            <a:r>
              <a:rPr lang="zh-CN" altLang="en-US" b="1"/>
              <a:t>自己要实现的</a:t>
            </a:r>
            <a:r>
              <a:rPr lang="zh-CN" altLang="en-US" b="1">
                <a:solidFill>
                  <a:srgbClr val="FF0000"/>
                </a:solidFill>
              </a:rPr>
              <a:t>目标</a:t>
            </a:r>
            <a:endParaRPr lang="zh-CN" altLang="en-US" b="1">
              <a:solidFill>
                <a:srgbClr val="FF0000"/>
              </a:solidFill>
            </a:endParaRPr>
          </a:p>
          <a:p>
            <a:pPr fontAlgn="auto">
              <a:lnSpc>
                <a:spcPct val="150000"/>
              </a:lnSpc>
            </a:pPr>
            <a:r>
              <a:rPr lang="en-US" altLang="zh-CN" b="1"/>
              <a:t>2.</a:t>
            </a:r>
            <a:r>
              <a:rPr lang="zh-CN" altLang="en-US" b="1"/>
              <a:t>假设：为达到目标必须做出</a:t>
            </a:r>
            <a:r>
              <a:rPr lang="zh-CN" altLang="en-US" b="1">
                <a:solidFill>
                  <a:srgbClr val="FF0000"/>
                </a:solidFill>
              </a:rPr>
              <a:t>适当假设</a:t>
            </a:r>
            <a:endParaRPr lang="zh-CN" altLang="en-US" b="1">
              <a:solidFill>
                <a:srgbClr val="FF0000"/>
              </a:solidFill>
            </a:endParaRPr>
          </a:p>
          <a:p>
            <a:pPr fontAlgn="auto">
              <a:lnSpc>
                <a:spcPct val="150000"/>
              </a:lnSpc>
            </a:pPr>
            <a:r>
              <a:rPr lang="en-US" altLang="zh-CN" b="1"/>
              <a:t>3.</a:t>
            </a:r>
            <a:r>
              <a:rPr lang="zh-CN" altLang="en-US" b="1"/>
              <a:t>测试执行：通过使用</a:t>
            </a:r>
            <a:r>
              <a:rPr lang="zh-CN" altLang="en-US" b="1">
                <a:solidFill>
                  <a:srgbClr val="FF0000"/>
                </a:solidFill>
              </a:rPr>
              <a:t>系统优先级</a:t>
            </a:r>
            <a:r>
              <a:rPr lang="zh-CN" altLang="en-US" b="1"/>
              <a:t>的概念，测试用例在多个测试环境中执行</a:t>
            </a:r>
            <a:endParaRPr lang="zh-CN" altLang="en-US" b="1"/>
          </a:p>
          <a:p>
            <a:pPr fontAlgn="auto">
              <a:lnSpc>
                <a:spcPct val="150000"/>
              </a:lnSpc>
            </a:pPr>
            <a:r>
              <a:rPr lang="en-US" altLang="zh-CN" b="1"/>
              <a:t>4.</a:t>
            </a:r>
            <a:r>
              <a:rPr lang="zh-CN" altLang="en-US" b="1"/>
              <a:t>重做和延长标准：每个测试周期必须</a:t>
            </a:r>
            <a:r>
              <a:rPr lang="zh-CN" altLang="en-US" b="1">
                <a:solidFill>
                  <a:srgbClr val="FF0000"/>
                </a:solidFill>
              </a:rPr>
              <a:t>在规定的时间内完成</a:t>
            </a:r>
            <a:endParaRPr lang="zh-CN" altLang="en-US" b="1"/>
          </a:p>
          <a:p>
            <a:pPr fontAlgn="auto">
              <a:lnSpc>
                <a:spcPct val="150000"/>
              </a:lnSpc>
            </a:pPr>
            <a:r>
              <a:rPr lang="en-US" altLang="zh-CN" b="1"/>
              <a:t>5.</a:t>
            </a:r>
            <a:r>
              <a:rPr lang="zh-CN" altLang="en-US" b="1"/>
              <a:t>行动：测试用例数量达到事先定义的等级，进行</a:t>
            </a:r>
            <a:r>
              <a:rPr lang="zh-CN" altLang="en-US" b="1">
                <a:solidFill>
                  <a:srgbClr val="FF0000"/>
                </a:solidFill>
              </a:rPr>
              <a:t>根本原因分析（</a:t>
            </a:r>
            <a:r>
              <a:rPr lang="en-US" altLang="zh-CN" b="1">
                <a:solidFill>
                  <a:srgbClr val="FF0000"/>
                </a:solidFill>
              </a:rPr>
              <a:t>RAC</a:t>
            </a:r>
            <a:r>
              <a:rPr lang="zh-CN" altLang="en-US" b="1">
                <a:solidFill>
                  <a:srgbClr val="FF0000"/>
                </a:solidFill>
              </a:rPr>
              <a:t>）</a:t>
            </a:r>
            <a:endParaRPr lang="zh-CN" altLang="en-US" b="1"/>
          </a:p>
          <a:p>
            <a:pPr fontAlgn="auto">
              <a:lnSpc>
                <a:spcPct val="150000"/>
              </a:lnSpc>
            </a:pPr>
            <a:r>
              <a:rPr lang="en-US" altLang="zh-CN" b="1"/>
              <a:t>6.</a:t>
            </a:r>
            <a:r>
              <a:rPr lang="zh-CN" altLang="en-US" b="1"/>
              <a:t>退出条件：测试周期什么时候</a:t>
            </a:r>
            <a:r>
              <a:rPr lang="zh-CN" altLang="en-US" b="1">
                <a:solidFill>
                  <a:srgbClr val="FF0000"/>
                </a:solidFill>
              </a:rPr>
              <a:t>结束</a:t>
            </a:r>
            <a:endParaRPr lang="zh-CN" altLang="en-US" b="1">
              <a:solidFill>
                <a:srgbClr val="FF0000"/>
              </a:solidFill>
            </a:endParaRPr>
          </a:p>
        </p:txBody>
      </p:sp>
      <p:sp>
        <p:nvSpPr>
          <p:cNvPr id="3" name="文本框 2"/>
          <p:cNvSpPr txBox="1"/>
          <p:nvPr/>
        </p:nvSpPr>
        <p:spPr>
          <a:xfrm>
            <a:off x="971550" y="1033780"/>
            <a:ext cx="1539875" cy="368300"/>
          </a:xfrm>
          <a:prstGeom prst="rect">
            <a:avLst/>
          </a:prstGeom>
          <a:noFill/>
        </p:spPr>
        <p:txBody>
          <a:bodyPr wrap="square" rtlCol="0">
            <a:spAutoFit/>
          </a:bodyPr>
          <a:p>
            <a:r>
              <a:rPr lang="zh-CN" altLang="en-US" b="1"/>
              <a:t>周期参数：</a:t>
            </a:r>
            <a:endParaRPr lang="zh-CN" altLang="en-US" b="1"/>
          </a:p>
        </p:txBody>
      </p:sp>
      <p:sp>
        <p:nvSpPr>
          <p:cNvPr id="5" name="灯片编号占位符 4"/>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431405" y="76200"/>
            <a:ext cx="1654810" cy="368300"/>
          </a:xfrm>
          <a:prstGeom prst="rect">
            <a:avLst/>
          </a:prstGeom>
          <a:noFill/>
        </p:spPr>
        <p:txBody>
          <a:bodyPr wrap="square" rtlCol="0">
            <a:spAutoFit/>
          </a:bodyPr>
          <a:p>
            <a:r>
              <a:rPr lang="zh-CN" altLang="en-US" b="1">
                <a:sym typeface="+mn-ea"/>
              </a:rPr>
              <a:t>测试执行策略</a:t>
            </a:r>
            <a:endParaRPr lang="zh-CN" altLang="en-US" b="1"/>
          </a:p>
        </p:txBody>
      </p:sp>
      <p:sp>
        <p:nvSpPr>
          <p:cNvPr id="3" name="矩形 2"/>
          <p:cNvSpPr/>
          <p:nvPr/>
        </p:nvSpPr>
        <p:spPr>
          <a:xfrm>
            <a:off x="809625" y="553085"/>
            <a:ext cx="3238500" cy="398780"/>
          </a:xfrm>
          <a:prstGeom prst="rect">
            <a:avLst/>
          </a:prstGeom>
        </p:spPr>
        <p:txBody>
          <a:bodyPr wrap="square">
            <a:spAutoFit/>
          </a:bodyPr>
          <a:p>
            <a:pPr algn="ctr"/>
            <a:r>
              <a:rPr lang="en-US" altLang="zh-CN" sz="2000" b="1" dirty="0">
                <a:latin typeface="黑体" panose="02010609060101010101" pitchFamily="49" charset="-122"/>
                <a:ea typeface="黑体" panose="02010609060101010101" pitchFamily="49" charset="-122"/>
              </a:rPr>
              <a:t>12.7.3</a:t>
            </a:r>
            <a:r>
              <a:rPr lang="zh-CN" altLang="en-US" sz="2000" b="1" dirty="0">
                <a:latin typeface="黑体" panose="02010609060101010101" pitchFamily="49" charset="-122"/>
                <a:ea typeface="黑体" panose="02010609060101010101" pitchFamily="49" charset="-122"/>
              </a:rPr>
              <a:t>首次测试周期准备</a:t>
            </a:r>
            <a:endParaRPr lang="zh-CN" altLang="en-US" sz="2000" b="1" dirty="0">
              <a:latin typeface="黑体" panose="02010609060101010101" pitchFamily="49" charset="-122"/>
              <a:ea typeface="黑体" panose="02010609060101010101" pitchFamily="49" charset="-122"/>
            </a:endParaRPr>
          </a:p>
        </p:txBody>
      </p:sp>
      <p:sp>
        <p:nvSpPr>
          <p:cNvPr id="4" name="正五边形 3"/>
          <p:cNvSpPr/>
          <p:nvPr/>
        </p:nvSpPr>
        <p:spPr>
          <a:xfrm>
            <a:off x="4479290" y="848360"/>
            <a:ext cx="647700" cy="790575"/>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bg1"/>
                </a:solidFill>
              </a:rPr>
              <a:t>生成</a:t>
            </a:r>
            <a:endParaRPr lang="zh-CN" altLang="en-US" b="1">
              <a:solidFill>
                <a:schemeClr val="bg1"/>
              </a:solidFill>
            </a:endParaRPr>
          </a:p>
        </p:txBody>
      </p:sp>
      <p:sp>
        <p:nvSpPr>
          <p:cNvPr id="5" name="正五边形 4"/>
          <p:cNvSpPr/>
          <p:nvPr/>
        </p:nvSpPr>
        <p:spPr>
          <a:xfrm rot="12900000">
            <a:off x="3647440" y="3496310"/>
            <a:ext cx="647700" cy="81661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bg1"/>
                </a:solidFill>
              </a:rPr>
              <a:t>开启</a:t>
            </a:r>
            <a:endParaRPr lang="zh-CN" altLang="en-US" b="1">
              <a:solidFill>
                <a:schemeClr val="bg1"/>
              </a:solidFill>
            </a:endParaRPr>
          </a:p>
        </p:txBody>
      </p:sp>
      <p:sp>
        <p:nvSpPr>
          <p:cNvPr id="6" name="正五边形 5"/>
          <p:cNvSpPr/>
          <p:nvPr/>
        </p:nvSpPr>
        <p:spPr>
          <a:xfrm rot="15960000">
            <a:off x="2995930" y="1911985"/>
            <a:ext cx="647700" cy="724535"/>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bg1"/>
                </a:solidFill>
              </a:rPr>
              <a:t>指派</a:t>
            </a:r>
            <a:endParaRPr lang="zh-CN" altLang="en-US" b="1">
              <a:solidFill>
                <a:schemeClr val="bg1"/>
              </a:solidFill>
            </a:endParaRPr>
          </a:p>
        </p:txBody>
      </p:sp>
      <p:sp>
        <p:nvSpPr>
          <p:cNvPr id="7" name="正五边形 6"/>
          <p:cNvSpPr/>
          <p:nvPr/>
        </p:nvSpPr>
        <p:spPr>
          <a:xfrm rot="8520000">
            <a:off x="5502275" y="3492500"/>
            <a:ext cx="647700" cy="82804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bg1"/>
                </a:solidFill>
              </a:rPr>
              <a:t>解决</a:t>
            </a:r>
            <a:endParaRPr lang="zh-CN" altLang="en-US" b="1">
              <a:solidFill>
                <a:schemeClr val="bg1"/>
              </a:solidFill>
            </a:endParaRPr>
          </a:p>
        </p:txBody>
      </p:sp>
      <p:sp>
        <p:nvSpPr>
          <p:cNvPr id="8" name="正五边形 7"/>
          <p:cNvSpPr/>
          <p:nvPr/>
        </p:nvSpPr>
        <p:spPr>
          <a:xfrm rot="4500000">
            <a:off x="5896610" y="1894840"/>
            <a:ext cx="647700" cy="71755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chemeClr val="bg1"/>
                </a:solidFill>
              </a:rPr>
              <a:t>关闭</a:t>
            </a:r>
            <a:endParaRPr lang="zh-CN" altLang="en-US" sz="2000" b="1">
              <a:solidFill>
                <a:schemeClr val="bg1"/>
              </a:solidFill>
            </a:endParaRPr>
          </a:p>
        </p:txBody>
      </p:sp>
      <p:sp>
        <p:nvSpPr>
          <p:cNvPr id="9" name="文本框 8"/>
          <p:cNvSpPr txBox="1"/>
          <p:nvPr/>
        </p:nvSpPr>
        <p:spPr>
          <a:xfrm>
            <a:off x="4204335" y="2081530"/>
            <a:ext cx="1297940" cy="1014730"/>
          </a:xfrm>
          <a:prstGeom prst="rect">
            <a:avLst/>
          </a:prstGeom>
          <a:solidFill>
            <a:schemeClr val="accent1"/>
          </a:solidFill>
        </p:spPr>
        <p:txBody>
          <a:bodyPr wrap="square" rtlCol="0">
            <a:spAutoFit/>
          </a:bodyPr>
          <a:p>
            <a:r>
              <a:rPr lang="zh-CN" altLang="en-US" sz="2000" b="1">
                <a:solidFill>
                  <a:schemeClr val="bg1"/>
                </a:solidFill>
              </a:rPr>
              <a:t>缺陷的生命周期状态图</a:t>
            </a:r>
            <a:endParaRPr lang="zh-CN" altLang="en-US" sz="2000" b="1">
              <a:solidFill>
                <a:schemeClr val="bg1"/>
              </a:solidFill>
            </a:endParaRPr>
          </a:p>
        </p:txBody>
      </p:sp>
      <p:sp>
        <p:nvSpPr>
          <p:cNvPr id="10" name=" 10"/>
          <p:cNvSpPr/>
          <p:nvPr/>
        </p:nvSpPr>
        <p:spPr>
          <a:xfrm rot="11940000">
            <a:off x="3939540" y="1381125"/>
            <a:ext cx="432435" cy="6477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0"/>
          <p:cNvSpPr/>
          <p:nvPr/>
        </p:nvSpPr>
        <p:spPr>
          <a:xfrm rot="8400000">
            <a:off x="3326130" y="2670175"/>
            <a:ext cx="432435" cy="6477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0"/>
          <p:cNvSpPr/>
          <p:nvPr/>
        </p:nvSpPr>
        <p:spPr>
          <a:xfrm rot="3180000">
            <a:off x="4775835" y="3580130"/>
            <a:ext cx="432435" cy="6477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0"/>
          <p:cNvSpPr/>
          <p:nvPr/>
        </p:nvSpPr>
        <p:spPr>
          <a:xfrm rot="21360000">
            <a:off x="6003290" y="2669540"/>
            <a:ext cx="432435" cy="6477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0"/>
          <p:cNvSpPr/>
          <p:nvPr/>
        </p:nvSpPr>
        <p:spPr>
          <a:xfrm rot="18720000">
            <a:off x="5088890" y="1338580"/>
            <a:ext cx="432435" cy="6477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灯片编号占位符 15"/>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431405" y="76200"/>
            <a:ext cx="1654810" cy="368300"/>
          </a:xfrm>
          <a:prstGeom prst="rect">
            <a:avLst/>
          </a:prstGeom>
          <a:noFill/>
        </p:spPr>
        <p:txBody>
          <a:bodyPr wrap="square" rtlCol="0">
            <a:spAutoFit/>
          </a:bodyPr>
          <a:p>
            <a:r>
              <a:rPr lang="zh-CN" altLang="en-US" b="1">
                <a:sym typeface="+mn-ea"/>
              </a:rPr>
              <a:t>测试执行策略</a:t>
            </a:r>
            <a:endParaRPr lang="zh-CN" altLang="en-US" b="1"/>
          </a:p>
        </p:txBody>
      </p:sp>
      <p:sp>
        <p:nvSpPr>
          <p:cNvPr id="3" name="矩形 2"/>
          <p:cNvSpPr/>
          <p:nvPr/>
        </p:nvSpPr>
        <p:spPr>
          <a:xfrm>
            <a:off x="809625" y="553085"/>
            <a:ext cx="3238500" cy="398780"/>
          </a:xfrm>
          <a:prstGeom prst="rect">
            <a:avLst/>
          </a:prstGeom>
        </p:spPr>
        <p:txBody>
          <a:bodyPr wrap="square">
            <a:spAutoFit/>
          </a:bodyPr>
          <a:p>
            <a:pPr algn="ctr"/>
            <a:r>
              <a:rPr lang="en-US" altLang="zh-CN" sz="2000" b="1" dirty="0">
                <a:latin typeface="黑体" panose="02010609060101010101" pitchFamily="49" charset="-122"/>
                <a:ea typeface="黑体" panose="02010609060101010101" pitchFamily="49" charset="-122"/>
              </a:rPr>
              <a:t>12.7.3</a:t>
            </a:r>
            <a:r>
              <a:rPr lang="zh-CN" altLang="en-US" sz="2000" b="1" dirty="0">
                <a:latin typeface="黑体" panose="02010609060101010101" pitchFamily="49" charset="-122"/>
                <a:ea typeface="黑体" panose="02010609060101010101" pitchFamily="49" charset="-122"/>
              </a:rPr>
              <a:t>首次测试周期准备</a:t>
            </a:r>
            <a:endParaRPr lang="zh-CN" altLang="en-US" sz="2000" b="1" dirty="0">
              <a:latin typeface="黑体" panose="02010609060101010101" pitchFamily="49" charset="-122"/>
              <a:ea typeface="黑体" panose="02010609060101010101" pitchFamily="49" charset="-122"/>
            </a:endParaRPr>
          </a:p>
        </p:txBody>
      </p:sp>
      <p:sp>
        <p:nvSpPr>
          <p:cNvPr id="16386" name="五边形 1"/>
          <p:cNvSpPr/>
          <p:nvPr/>
        </p:nvSpPr>
        <p:spPr>
          <a:xfrm rot="5400000">
            <a:off x="3988435" y="2347595"/>
            <a:ext cx="1925320" cy="1616075"/>
          </a:xfrm>
          <a:prstGeom prst="homePlate">
            <a:avLst>
              <a:gd name="adj" fmla="val 50002"/>
            </a:avLst>
          </a:prstGeom>
          <a:solidFill>
            <a:schemeClr val="accent1"/>
          </a:solidFill>
          <a:ln w="9525">
            <a:noFill/>
          </a:ln>
        </p:spPr>
        <p:txBody>
          <a:bodyPr anchor="ctr"/>
          <a:p>
            <a:pPr algn="ctr"/>
            <a:endParaRPr lang="zh-CN" altLang="en-US" dirty="0">
              <a:solidFill>
                <a:srgbClr val="FFFFFF"/>
              </a:solidFill>
              <a:latin typeface="Calibri" panose="020F0502020204030204" charset="0"/>
            </a:endParaRPr>
          </a:p>
        </p:txBody>
      </p:sp>
      <p:sp>
        <p:nvSpPr>
          <p:cNvPr id="16387" name="五边形 2"/>
          <p:cNvSpPr/>
          <p:nvPr/>
        </p:nvSpPr>
        <p:spPr>
          <a:xfrm rot="5400000">
            <a:off x="5822315" y="2430145"/>
            <a:ext cx="1845945" cy="1372235"/>
          </a:xfrm>
          <a:prstGeom prst="homePlate">
            <a:avLst>
              <a:gd name="adj" fmla="val 50002"/>
            </a:avLst>
          </a:prstGeom>
          <a:solidFill>
            <a:schemeClr val="accent1"/>
          </a:solidFill>
          <a:ln w="9525">
            <a:noFill/>
          </a:ln>
        </p:spPr>
        <p:txBody>
          <a:bodyPr anchor="ctr"/>
          <a:p>
            <a:pPr algn="ctr"/>
            <a:endParaRPr lang="zh-CN" altLang="en-US" dirty="0">
              <a:solidFill>
                <a:srgbClr val="FFFFFF"/>
              </a:solidFill>
              <a:latin typeface="Calibri" panose="020F0502020204030204" charset="0"/>
            </a:endParaRPr>
          </a:p>
        </p:txBody>
      </p:sp>
      <p:sp>
        <p:nvSpPr>
          <p:cNvPr id="16388" name="五边形 3"/>
          <p:cNvSpPr/>
          <p:nvPr/>
        </p:nvSpPr>
        <p:spPr>
          <a:xfrm rot="5400000">
            <a:off x="2034540" y="2386965"/>
            <a:ext cx="1844675" cy="1457960"/>
          </a:xfrm>
          <a:prstGeom prst="homePlate">
            <a:avLst>
              <a:gd name="adj" fmla="val 50001"/>
            </a:avLst>
          </a:prstGeom>
          <a:solidFill>
            <a:schemeClr val="accent1"/>
          </a:solidFill>
          <a:ln w="9525">
            <a:noFill/>
          </a:ln>
        </p:spPr>
        <p:txBody>
          <a:bodyPr anchor="ctr"/>
          <a:p>
            <a:pPr algn="ctr"/>
            <a:endParaRPr lang="zh-CN" altLang="en-US" dirty="0">
              <a:solidFill>
                <a:srgbClr val="FFFFFF"/>
              </a:solidFill>
              <a:latin typeface="Calibri" panose="020F0502020204030204" charset="0"/>
            </a:endParaRPr>
          </a:p>
        </p:txBody>
      </p:sp>
      <p:sp>
        <p:nvSpPr>
          <p:cNvPr id="16391" name="TextBox 7"/>
          <p:cNvSpPr txBox="1"/>
          <p:nvPr/>
        </p:nvSpPr>
        <p:spPr>
          <a:xfrm>
            <a:off x="2265680" y="2216785"/>
            <a:ext cx="1383030" cy="1630045"/>
          </a:xfrm>
          <a:prstGeom prst="rect">
            <a:avLst/>
          </a:prstGeom>
          <a:noFill/>
          <a:ln w="9525">
            <a:noFill/>
          </a:ln>
        </p:spPr>
        <p:txBody>
          <a:bodyPr wrap="square">
            <a:spAutoFit/>
          </a:bodyPr>
          <a:p>
            <a:pPr marL="0" lvl="1" algn="ctr"/>
            <a:r>
              <a:rPr lang="zh-CN" altLang="en-US" sz="2000" b="1" dirty="0">
                <a:solidFill>
                  <a:schemeClr val="bg1"/>
                </a:solidFill>
                <a:latin typeface="Arial" panose="020B0604020202020204" pitchFamily="34" charset="0"/>
                <a:sym typeface="+mn-ea"/>
              </a:rPr>
              <a:t>不同测试工程师分配不同的  用例</a:t>
            </a:r>
            <a:endParaRPr lang="en-US" altLang="zh-CN" sz="2000" b="1" dirty="0">
              <a:solidFill>
                <a:schemeClr val="bg1"/>
              </a:solidFill>
              <a:latin typeface="Arial" panose="020B0604020202020204" pitchFamily="34" charset="0"/>
            </a:endParaRPr>
          </a:p>
          <a:p>
            <a:r>
              <a:rPr lang="en-US" altLang="zh-CN" sz="2000" b="1" dirty="0">
                <a:solidFill>
                  <a:schemeClr val="bg1"/>
                </a:solidFill>
                <a:latin typeface="Calibri" panose="020F0502020204030204" charset="0"/>
              </a:rPr>
              <a:t>1</a:t>
            </a:r>
            <a:endParaRPr lang="en-US" altLang="zh-CN" sz="2000" b="1" dirty="0">
              <a:solidFill>
                <a:schemeClr val="bg1"/>
              </a:solidFill>
              <a:latin typeface="Calibri" panose="020F0502020204030204" charset="0"/>
            </a:endParaRPr>
          </a:p>
        </p:txBody>
      </p:sp>
      <p:sp>
        <p:nvSpPr>
          <p:cNvPr id="16393" name="TextBox 9"/>
          <p:cNvSpPr txBox="1"/>
          <p:nvPr/>
        </p:nvSpPr>
        <p:spPr>
          <a:xfrm>
            <a:off x="4142740" y="2216785"/>
            <a:ext cx="1514475" cy="1322070"/>
          </a:xfrm>
          <a:prstGeom prst="rect">
            <a:avLst/>
          </a:prstGeom>
          <a:noFill/>
          <a:ln w="9525">
            <a:noFill/>
          </a:ln>
        </p:spPr>
        <p:txBody>
          <a:bodyPr wrap="square">
            <a:spAutoFit/>
          </a:bodyPr>
          <a:p>
            <a:pPr marL="0" lvl="1" algn="ctr"/>
            <a:r>
              <a:rPr lang="zh-CN" altLang="en-US" sz="2000" b="1" dirty="0">
                <a:solidFill>
                  <a:schemeClr val="bg1"/>
                </a:solidFill>
                <a:latin typeface="Arial" panose="020B0604020202020204" pitchFamily="34" charset="0"/>
                <a:sym typeface="+mn-ea"/>
              </a:rPr>
              <a:t>让测试工程师感觉有新东西可学</a:t>
            </a:r>
            <a:endParaRPr lang="en-US" altLang="zh-CN" sz="2000" b="1" dirty="0">
              <a:solidFill>
                <a:schemeClr val="bg1"/>
              </a:solidFill>
              <a:latin typeface="Arial" panose="020B0604020202020204" pitchFamily="34" charset="0"/>
            </a:endParaRPr>
          </a:p>
          <a:p>
            <a:pPr marL="0" lvl="1" algn="ctr"/>
            <a:endParaRPr lang="en-US" altLang="zh-CN" sz="2000" b="1" dirty="0">
              <a:solidFill>
                <a:schemeClr val="bg1"/>
              </a:solidFill>
              <a:latin typeface="Arial" panose="020B0604020202020204" pitchFamily="34" charset="0"/>
            </a:endParaRPr>
          </a:p>
        </p:txBody>
      </p:sp>
      <p:sp>
        <p:nvSpPr>
          <p:cNvPr id="4" name="文本框 3"/>
          <p:cNvSpPr txBox="1"/>
          <p:nvPr/>
        </p:nvSpPr>
        <p:spPr>
          <a:xfrm>
            <a:off x="706755" y="1388745"/>
            <a:ext cx="2019300" cy="368300"/>
          </a:xfrm>
          <a:prstGeom prst="rect">
            <a:avLst/>
          </a:prstGeom>
          <a:noFill/>
        </p:spPr>
        <p:txBody>
          <a:bodyPr wrap="none" rtlCol="0" anchor="t">
            <a:spAutoFit/>
          </a:bodyPr>
          <a:p>
            <a:pPr lvl="1" indent="0" eaLnBrk="1" hangingPunct="1">
              <a:buFont typeface="Wingdings" panose="05000000000000000000" pitchFamily="2" charset="2"/>
              <a:buNone/>
            </a:pPr>
            <a:r>
              <a:rPr lang="zh-CN" altLang="en-US" b="1">
                <a:solidFill>
                  <a:schemeClr val="tx1"/>
                </a:solidFill>
              </a:rPr>
              <a:t>测试用例分配</a:t>
            </a:r>
            <a:endParaRPr lang="zh-CN" altLang="en-US" b="1">
              <a:solidFill>
                <a:schemeClr val="tx1"/>
              </a:solidFill>
            </a:endParaRPr>
          </a:p>
        </p:txBody>
      </p:sp>
      <p:sp>
        <p:nvSpPr>
          <p:cNvPr id="6" name="TextBox 7"/>
          <p:cNvSpPr txBox="1"/>
          <p:nvPr/>
        </p:nvSpPr>
        <p:spPr>
          <a:xfrm>
            <a:off x="6059170" y="2216785"/>
            <a:ext cx="1383030" cy="706755"/>
          </a:xfrm>
          <a:prstGeom prst="rect">
            <a:avLst/>
          </a:prstGeom>
          <a:noFill/>
          <a:ln w="9525">
            <a:noFill/>
          </a:ln>
        </p:spPr>
        <p:txBody>
          <a:bodyPr wrap="square">
            <a:spAutoFit/>
          </a:bodyPr>
          <a:p>
            <a:r>
              <a:rPr lang="zh-CN" altLang="en-US" sz="2000" b="1" dirty="0">
                <a:solidFill>
                  <a:schemeClr val="bg1"/>
                </a:solidFill>
                <a:latin typeface="Arial" panose="020B0604020202020204" pitchFamily="34" charset="0"/>
                <a:sym typeface="+mn-ea"/>
              </a:rPr>
              <a:t>测试用例可以共享</a:t>
            </a:r>
            <a:endParaRPr lang="zh-CN" altLang="en-US" sz="2000" b="1" dirty="0">
              <a:solidFill>
                <a:schemeClr val="bg1"/>
              </a:solidFill>
              <a:latin typeface="Arial" panose="020B0604020202020204" pitchFamily="34" charset="0"/>
              <a:sym typeface="+mn-ea"/>
            </a:endParaRPr>
          </a:p>
        </p:txBody>
      </p:sp>
      <p:sp>
        <p:nvSpPr>
          <p:cNvPr id="7" name="灯片编号占位符 6"/>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dirty="0">
                <a:latin typeface="黑体" panose="02010609060101010101" pitchFamily="49" charset="-122"/>
                <a:ea typeface="黑体" panose="02010609060101010101" pitchFamily="49" charset="-122"/>
              </a:rPr>
              <a:t>软件测试与质量保证</a:t>
            </a:r>
            <a:endParaRPr lang="zh-CN" altLang="en-US"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431405" y="76200"/>
            <a:ext cx="1654810" cy="368300"/>
          </a:xfrm>
          <a:prstGeom prst="rect">
            <a:avLst/>
          </a:prstGeom>
          <a:noFill/>
        </p:spPr>
        <p:txBody>
          <a:bodyPr wrap="square" rtlCol="0">
            <a:spAutoFit/>
          </a:bodyPr>
          <a:p>
            <a:r>
              <a:rPr lang="zh-CN" altLang="en-US" b="1">
                <a:sym typeface="+mn-ea"/>
              </a:rPr>
              <a:t>测试执行策略</a:t>
            </a:r>
            <a:endParaRPr lang="zh-CN" altLang="en-US" b="1"/>
          </a:p>
        </p:txBody>
      </p:sp>
      <p:sp>
        <p:nvSpPr>
          <p:cNvPr id="3" name="矩形 2"/>
          <p:cNvSpPr/>
          <p:nvPr/>
        </p:nvSpPr>
        <p:spPr>
          <a:xfrm>
            <a:off x="809625" y="553085"/>
            <a:ext cx="3238500" cy="398780"/>
          </a:xfrm>
          <a:prstGeom prst="rect">
            <a:avLst/>
          </a:prstGeom>
        </p:spPr>
        <p:txBody>
          <a:bodyPr wrap="square">
            <a:spAutoFit/>
          </a:bodyPr>
          <a:p>
            <a:pPr algn="ctr"/>
            <a:r>
              <a:rPr lang="en-US" altLang="zh-CN" sz="2000" b="1" dirty="0">
                <a:latin typeface="黑体" panose="02010609060101010101" pitchFamily="49" charset="-122"/>
                <a:ea typeface="黑体" panose="02010609060101010101" pitchFamily="49" charset="-122"/>
              </a:rPr>
              <a:t>12.7.3</a:t>
            </a:r>
            <a:r>
              <a:rPr lang="zh-CN" altLang="en-US" sz="2000" b="1" dirty="0">
                <a:latin typeface="黑体" panose="02010609060101010101" pitchFamily="49" charset="-122"/>
                <a:ea typeface="黑体" panose="02010609060101010101" pitchFamily="49" charset="-122"/>
              </a:rPr>
              <a:t>首次测试周期准备</a:t>
            </a:r>
            <a:endParaRPr lang="zh-CN" altLang="en-US" sz="2000" b="1" dirty="0">
              <a:latin typeface="黑体" panose="02010609060101010101" pitchFamily="49" charset="-122"/>
              <a:ea typeface="黑体" panose="02010609060101010101" pitchFamily="49" charset="-122"/>
            </a:endParaRPr>
          </a:p>
        </p:txBody>
      </p:sp>
      <p:sp>
        <p:nvSpPr>
          <p:cNvPr id="4" name="文本框 3"/>
          <p:cNvSpPr txBox="1"/>
          <p:nvPr/>
        </p:nvSpPr>
        <p:spPr>
          <a:xfrm>
            <a:off x="729615" y="1101725"/>
            <a:ext cx="3168650" cy="368300"/>
          </a:xfrm>
          <a:prstGeom prst="rect">
            <a:avLst/>
          </a:prstGeom>
          <a:noFill/>
        </p:spPr>
        <p:txBody>
          <a:bodyPr wrap="none" rtlCol="0" anchor="t">
            <a:spAutoFit/>
          </a:bodyPr>
          <a:p>
            <a:pPr lvl="1" indent="0" eaLnBrk="1" hangingPunct="1">
              <a:buFont typeface="Wingdings" panose="05000000000000000000" pitchFamily="2" charset="2"/>
              <a:buNone/>
            </a:pPr>
            <a:r>
              <a:rPr lang="zh-CN" altLang="en-US" b="1">
                <a:solidFill>
                  <a:schemeClr val="tx1"/>
                </a:solidFill>
              </a:rPr>
              <a:t>首次测试周期的进入标准</a:t>
            </a:r>
            <a:endParaRPr lang="zh-CN" altLang="en-US" b="1">
              <a:solidFill>
                <a:schemeClr val="tx1"/>
              </a:solidFill>
            </a:endParaRPr>
          </a:p>
        </p:txBody>
      </p:sp>
      <p:graphicFrame>
        <p:nvGraphicFramePr>
          <p:cNvPr id="5" name="表格 4"/>
          <p:cNvGraphicFramePr/>
          <p:nvPr/>
        </p:nvGraphicFramePr>
        <p:xfrm>
          <a:off x="1372235" y="1727200"/>
          <a:ext cx="6594475" cy="2286000"/>
        </p:xfrm>
        <a:graphic>
          <a:graphicData uri="http://schemas.openxmlformats.org/drawingml/2006/table">
            <a:tbl>
              <a:tblPr firstRow="1" bandRow="1">
                <a:tableStyleId>{5C22544A-7EE6-4342-B048-85BDC9FD1C3A}</a:tableStyleId>
              </a:tblPr>
              <a:tblGrid>
                <a:gridCol w="1346835"/>
                <a:gridCol w="5247640"/>
              </a:tblGrid>
              <a:tr h="381000">
                <a:tc>
                  <a:txBody>
                    <a:bodyPr/>
                    <a:p>
                      <a:pPr algn="ctr">
                        <a:buNone/>
                      </a:pPr>
                      <a:r>
                        <a:rPr lang="zh-CN" altLang="en-US">
                          <a:solidFill>
                            <a:schemeClr val="tx1"/>
                          </a:solidFill>
                        </a:rPr>
                        <a:t>组</a:t>
                      </a:r>
                      <a:endParaRPr lang="zh-CN" altLang="en-US">
                        <a:solidFill>
                          <a:schemeClr val="tx1"/>
                        </a:solidFill>
                      </a:endParaRPr>
                    </a:p>
                  </a:txBody>
                  <a:tcPr/>
                </a:tc>
                <a:tc>
                  <a:txBody>
                    <a:bodyPr/>
                    <a:p>
                      <a:pPr algn="ctr">
                        <a:buNone/>
                      </a:pPr>
                      <a:r>
                        <a:rPr lang="zh-CN" altLang="en-US">
                          <a:solidFill>
                            <a:schemeClr val="tx1"/>
                          </a:solidFill>
                        </a:rPr>
                        <a:t>标准</a:t>
                      </a:r>
                      <a:endParaRPr lang="zh-CN" altLang="en-US">
                        <a:solidFill>
                          <a:schemeClr val="tx1"/>
                        </a:solidFill>
                      </a:endParaRPr>
                    </a:p>
                  </a:txBody>
                  <a:tcPr/>
                </a:tc>
              </a:tr>
              <a:tr h="381000">
                <a:tc>
                  <a:txBody>
                    <a:bodyPr/>
                    <a:p>
                      <a:pPr>
                        <a:buNone/>
                      </a:pPr>
                      <a:r>
                        <a:rPr lang="en-US" altLang="zh-CN" b="1"/>
                        <a:t>1.</a:t>
                      </a:r>
                      <a:r>
                        <a:rPr lang="zh-CN" altLang="en-US" b="1"/>
                        <a:t>营销</a:t>
                      </a:r>
                      <a:endParaRPr lang="zh-CN" altLang="en-US" b="1"/>
                    </a:p>
                  </a:txBody>
                  <a:tcPr/>
                </a:tc>
                <a:tc>
                  <a:txBody>
                    <a:bodyPr/>
                    <a:p>
                      <a:pPr>
                        <a:buNone/>
                      </a:pPr>
                      <a:r>
                        <a:rPr lang="zh-CN" altLang="en-US" b="1"/>
                        <a:t>项目计划的完成</a:t>
                      </a:r>
                      <a:endParaRPr lang="zh-CN" altLang="en-US" b="1"/>
                    </a:p>
                  </a:txBody>
                  <a:tcPr/>
                </a:tc>
              </a:tr>
              <a:tr h="381000">
                <a:tc>
                  <a:txBody>
                    <a:bodyPr/>
                    <a:p>
                      <a:pPr>
                        <a:buNone/>
                      </a:pPr>
                      <a:r>
                        <a:rPr lang="en-US" altLang="zh-CN" b="1"/>
                        <a:t>2.</a:t>
                      </a:r>
                      <a:r>
                        <a:rPr lang="zh-CN" altLang="en-US" b="1"/>
                        <a:t>硬件</a:t>
                      </a:r>
                      <a:endParaRPr lang="zh-CN" altLang="en-US" b="1"/>
                    </a:p>
                  </a:txBody>
                  <a:tcPr/>
                </a:tc>
                <a:tc>
                  <a:txBody>
                    <a:bodyPr/>
                    <a:p>
                      <a:pPr>
                        <a:buNone/>
                      </a:pPr>
                      <a:r>
                        <a:rPr lang="zh-CN" altLang="en-US" b="1"/>
                        <a:t>软件系统使用的任何新硬件系统或子系统充分测试</a:t>
                      </a:r>
                      <a:endParaRPr lang="zh-CN" altLang="en-US" b="1"/>
                    </a:p>
                  </a:txBody>
                  <a:tcPr/>
                </a:tc>
              </a:tr>
              <a:tr h="381000">
                <a:tc>
                  <a:txBody>
                    <a:bodyPr/>
                    <a:p>
                      <a:pPr>
                        <a:buNone/>
                      </a:pPr>
                      <a:r>
                        <a:rPr lang="en-US" altLang="zh-CN" b="1"/>
                        <a:t>3.</a:t>
                      </a:r>
                      <a:r>
                        <a:rPr lang="zh-CN" altLang="en-US" b="1"/>
                        <a:t>软件</a:t>
                      </a:r>
                      <a:endParaRPr lang="zh-CN" altLang="en-US" b="1"/>
                    </a:p>
                  </a:txBody>
                  <a:tcPr/>
                </a:tc>
                <a:tc>
                  <a:txBody>
                    <a:bodyPr/>
                    <a:p>
                      <a:pPr>
                        <a:buNone/>
                      </a:pPr>
                      <a:r>
                        <a:rPr lang="zh-CN" altLang="en-US" b="1"/>
                        <a:t>软件开发组的开发与测试工作的完成</a:t>
                      </a:r>
                      <a:endParaRPr lang="zh-CN" altLang="en-US" b="1"/>
                    </a:p>
                  </a:txBody>
                  <a:tcPr/>
                </a:tc>
              </a:tr>
              <a:tr h="381000">
                <a:tc>
                  <a:txBody>
                    <a:bodyPr/>
                    <a:p>
                      <a:pPr>
                        <a:buNone/>
                      </a:pPr>
                      <a:r>
                        <a:rPr lang="en-US" altLang="zh-CN" b="1"/>
                        <a:t>4.</a:t>
                      </a:r>
                      <a:r>
                        <a:rPr lang="zh-CN" altLang="en-US" b="1"/>
                        <a:t>技术发布</a:t>
                      </a:r>
                      <a:endParaRPr lang="zh-CN" altLang="en-US" b="1"/>
                    </a:p>
                  </a:txBody>
                  <a:tcPr/>
                </a:tc>
                <a:tc>
                  <a:txBody>
                    <a:bodyPr/>
                    <a:p>
                      <a:pPr>
                        <a:buNone/>
                      </a:pPr>
                      <a:r>
                        <a:rPr lang="zh-CN" altLang="en-US" b="1"/>
                        <a:t>技术文档撰写人所编写的用户手册的完成状态</a:t>
                      </a:r>
                      <a:endParaRPr lang="zh-CN" altLang="en-US" b="1"/>
                    </a:p>
                  </a:txBody>
                  <a:tcPr/>
                </a:tc>
              </a:tr>
              <a:tr h="381000">
                <a:tc>
                  <a:txBody>
                    <a:bodyPr/>
                    <a:p>
                      <a:pPr>
                        <a:buNone/>
                      </a:pPr>
                      <a:r>
                        <a:rPr lang="en-US" altLang="zh-CN" b="1"/>
                        <a:t>5.</a:t>
                      </a:r>
                      <a:r>
                        <a:rPr lang="zh-CN" altLang="en-US" b="1"/>
                        <a:t>系统测试</a:t>
                      </a:r>
                      <a:endParaRPr lang="zh-CN" altLang="en-US" b="1"/>
                    </a:p>
                  </a:txBody>
                  <a:tcPr/>
                </a:tc>
                <a:tc>
                  <a:txBody>
                    <a:bodyPr/>
                    <a:p>
                      <a:pPr>
                        <a:buNone/>
                      </a:pPr>
                      <a:r>
                        <a:rPr lang="zh-CN" altLang="en-US" b="1"/>
                        <a:t>系统测试计划</a:t>
                      </a:r>
                      <a:endParaRPr lang="zh-CN" altLang="en-US" b="1"/>
                    </a:p>
                  </a:txBody>
                  <a:tcPr/>
                </a:tc>
              </a:tr>
            </a:tbl>
          </a:graphicData>
        </a:graphic>
      </p:graphicFrame>
      <p:sp>
        <p:nvSpPr>
          <p:cNvPr id="7" name="灯片编号占位符 6"/>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67" name=""/>
        <p:cNvGrpSpPr/>
        <p:nvPr/>
      </p:nvGrpSpPr>
      <p:grpSpPr>
        <a:xfrm>
          <a:off x="0" y="0"/>
          <a:ext cx="0" cy="0"/>
          <a:chOff x="0" y="0"/>
          <a:chExt cx="0" cy="0"/>
        </a:xfrm>
      </p:grpSpPr>
      <p:sp>
        <p:nvSpPr>
          <p:cNvPr id="1048653" name="椭圆 2"/>
          <p:cNvSpPr/>
          <p:nvPr/>
        </p:nvSpPr>
        <p:spPr>
          <a:xfrm>
            <a:off x="3159760" y="1102360"/>
            <a:ext cx="2856865" cy="288163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4" name="文本框 6"/>
          <p:cNvSpPr txBox="1"/>
          <p:nvPr/>
        </p:nvSpPr>
        <p:spPr>
          <a:xfrm>
            <a:off x="3261360" y="1493520"/>
            <a:ext cx="2684780" cy="2168525"/>
          </a:xfrm>
          <a:prstGeom prst="rect">
            <a:avLst/>
          </a:prstGeom>
          <a:noFill/>
        </p:spPr>
        <p:txBody>
          <a:bodyPr wrap="square" rtlCol="0">
            <a:spAutoFit/>
          </a:bodyPr>
          <a:p>
            <a:pPr algn="ctr"/>
            <a:endParaRPr lang="en-US" altLang="zh-CN" sz="2700" b="1" spc="300" dirty="0" smtClean="0">
              <a:solidFill>
                <a:schemeClr val="bg1"/>
              </a:solidFill>
              <a:latin typeface="微软雅黑" panose="020B0503020204020204" charset="-122"/>
              <a:ea typeface="微软雅黑" panose="020B0503020204020204" charset="-122"/>
            </a:endParaRPr>
          </a:p>
          <a:p>
            <a:pPr algn="ctr"/>
            <a:r>
              <a:rPr lang="en-US" altLang="zh-CN" sz="2700" b="1" spc="300" dirty="0" smtClean="0">
                <a:solidFill>
                  <a:schemeClr val="bg1"/>
                </a:solidFill>
                <a:latin typeface="微软雅黑" panose="020B0503020204020204" charset="-122"/>
                <a:ea typeface="微软雅黑" panose="020B0503020204020204" charset="-122"/>
              </a:rPr>
              <a:t>12.7.4</a:t>
            </a:r>
            <a:endParaRPr lang="en-US" altLang="zh-CN" sz="2700" b="1" spc="300" dirty="0" smtClean="0">
              <a:solidFill>
                <a:schemeClr val="bg1"/>
              </a:solidFill>
              <a:latin typeface="微软雅黑" panose="020B0503020204020204" charset="-122"/>
              <a:ea typeface="微软雅黑" panose="020B0503020204020204" charset="-122"/>
            </a:endParaRPr>
          </a:p>
          <a:p>
            <a:pPr algn="ctr"/>
            <a:r>
              <a:rPr lang="zh-CN" altLang="en-US" sz="2700" b="1" spc="300" dirty="0" smtClean="0">
                <a:solidFill>
                  <a:schemeClr val="bg1"/>
                </a:solidFill>
                <a:latin typeface="微软雅黑" panose="020B0503020204020204" charset="-122"/>
                <a:ea typeface="微软雅黑" panose="020B0503020204020204" charset="-122"/>
              </a:rPr>
              <a:t>最终测试周期的测试用例的选择</a:t>
            </a:r>
            <a:endParaRPr lang="zh-CN" altLang="en-US" sz="2700" b="1" spc="300" dirty="0" smtClean="0">
              <a:solidFill>
                <a:schemeClr val="bg1"/>
              </a:solidFill>
              <a:latin typeface="微软雅黑" panose="020B0503020204020204" charset="-122"/>
              <a:ea typeface="微软雅黑" panose="020B0503020204020204" charset="-122"/>
            </a:endParaRPr>
          </a:p>
        </p:txBody>
      </p:sp>
      <p:sp>
        <p:nvSpPr>
          <p:cNvPr id="1048655" name="椭圆 9"/>
          <p:cNvSpPr/>
          <p:nvPr/>
        </p:nvSpPr>
        <p:spPr>
          <a:xfrm>
            <a:off x="915708" y="3675929"/>
            <a:ext cx="150019" cy="18969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6" name="椭圆 11"/>
          <p:cNvSpPr/>
          <p:nvPr/>
        </p:nvSpPr>
        <p:spPr>
          <a:xfrm>
            <a:off x="1320758" y="3090375"/>
            <a:ext cx="388460" cy="3884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7" name="椭圆 12"/>
          <p:cNvSpPr/>
          <p:nvPr/>
        </p:nvSpPr>
        <p:spPr>
          <a:xfrm>
            <a:off x="2387557" y="2891545"/>
            <a:ext cx="483409" cy="48340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8" name="椭圆 13"/>
          <p:cNvSpPr/>
          <p:nvPr/>
        </p:nvSpPr>
        <p:spPr>
          <a:xfrm>
            <a:off x="495189" y="2082095"/>
            <a:ext cx="160100" cy="160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9" name="椭圆 14"/>
          <p:cNvSpPr/>
          <p:nvPr/>
        </p:nvSpPr>
        <p:spPr>
          <a:xfrm>
            <a:off x="2146113" y="2132920"/>
            <a:ext cx="356221" cy="35622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0" name="椭圆 15"/>
          <p:cNvSpPr/>
          <p:nvPr/>
        </p:nvSpPr>
        <p:spPr>
          <a:xfrm>
            <a:off x="1709218" y="1699269"/>
            <a:ext cx="267453" cy="2674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1" name="椭圆 16"/>
          <p:cNvSpPr/>
          <p:nvPr/>
        </p:nvSpPr>
        <p:spPr>
          <a:xfrm>
            <a:off x="6087242" y="2641543"/>
            <a:ext cx="165932" cy="16593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2" name="椭圆 17"/>
          <p:cNvSpPr/>
          <p:nvPr/>
        </p:nvSpPr>
        <p:spPr>
          <a:xfrm>
            <a:off x="7335435" y="1219157"/>
            <a:ext cx="480112" cy="48011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3" name="椭圆 18"/>
          <p:cNvSpPr/>
          <p:nvPr/>
        </p:nvSpPr>
        <p:spPr>
          <a:xfrm>
            <a:off x="5596373" y="3979714"/>
            <a:ext cx="237818" cy="23781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4" name="椭圆 19"/>
          <p:cNvSpPr/>
          <p:nvPr/>
        </p:nvSpPr>
        <p:spPr>
          <a:xfrm flipH="1" flipV="1">
            <a:off x="5393991" y="3489918"/>
            <a:ext cx="237549" cy="25625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5" name="椭圆 20"/>
          <p:cNvSpPr/>
          <p:nvPr/>
        </p:nvSpPr>
        <p:spPr>
          <a:xfrm>
            <a:off x="6702862" y="1907693"/>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6" name="椭圆 21"/>
          <p:cNvSpPr/>
          <p:nvPr/>
        </p:nvSpPr>
        <p:spPr>
          <a:xfrm>
            <a:off x="6313298" y="3007625"/>
            <a:ext cx="622690" cy="62269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7" name="椭圆 22"/>
          <p:cNvSpPr/>
          <p:nvPr/>
        </p:nvSpPr>
        <p:spPr>
          <a:xfrm>
            <a:off x="6452579" y="927449"/>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8" name="椭圆 23"/>
          <p:cNvSpPr/>
          <p:nvPr/>
        </p:nvSpPr>
        <p:spPr>
          <a:xfrm>
            <a:off x="7736521" y="2878091"/>
            <a:ext cx="311345" cy="31134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9" name="椭圆 24"/>
          <p:cNvSpPr/>
          <p:nvPr/>
        </p:nvSpPr>
        <p:spPr>
          <a:xfrm flipH="1">
            <a:off x="6923030" y="3865624"/>
            <a:ext cx="364687" cy="3646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cxnSp>
        <p:nvCxnSpPr>
          <p:cNvPr id="3145734" name="直接连接符 26"/>
          <p:cNvCxnSpPr/>
          <p:nvPr/>
        </p:nvCxnSpPr>
        <p:spPr>
          <a:xfrm flipH="1">
            <a:off x="5057752" y="378155"/>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5" name="直接连接符 27"/>
          <p:cNvCxnSpPr/>
          <p:nvPr/>
        </p:nvCxnSpPr>
        <p:spPr>
          <a:xfrm flipH="1">
            <a:off x="5753055" y="184214"/>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6" name="直接连接符 28"/>
          <p:cNvCxnSpPr/>
          <p:nvPr/>
        </p:nvCxnSpPr>
        <p:spPr>
          <a:xfrm flipH="1">
            <a:off x="2497698" y="4106682"/>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7" name="直接连接符 29"/>
          <p:cNvCxnSpPr/>
          <p:nvPr/>
        </p:nvCxnSpPr>
        <p:spPr>
          <a:xfrm flipH="1">
            <a:off x="5377504" y="1275951"/>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8" name="直接连接符 31"/>
          <p:cNvCxnSpPr/>
          <p:nvPr/>
        </p:nvCxnSpPr>
        <p:spPr>
          <a:xfrm flipH="1">
            <a:off x="3298174" y="3853493"/>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9" name="直接连接符 33"/>
          <p:cNvCxnSpPr/>
          <p:nvPr/>
        </p:nvCxnSpPr>
        <p:spPr>
          <a:xfrm flipH="1">
            <a:off x="2978422" y="3230446"/>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93825"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109335" y="59690"/>
            <a:ext cx="3459480" cy="368300"/>
          </a:xfrm>
          <a:prstGeom prst="rect">
            <a:avLst/>
          </a:prstGeom>
          <a:noFill/>
        </p:spPr>
        <p:txBody>
          <a:bodyPr wrap="square" rtlCol="0">
            <a:spAutoFit/>
          </a:bodyPr>
          <a:p>
            <a:r>
              <a:rPr lang="zh-CN" altLang="en-US" b="1"/>
              <a:t>测试执行策略</a:t>
            </a:r>
            <a:endParaRPr lang="zh-CN" altLang="en-US" b="1"/>
          </a:p>
        </p:txBody>
      </p:sp>
      <p:sp>
        <p:nvSpPr>
          <p:cNvPr id="15" name="文本框 14"/>
          <p:cNvSpPr txBox="1"/>
          <p:nvPr/>
        </p:nvSpPr>
        <p:spPr>
          <a:xfrm>
            <a:off x="832485" y="555625"/>
            <a:ext cx="6624320" cy="368300"/>
          </a:xfrm>
          <a:prstGeom prst="rect">
            <a:avLst/>
          </a:prstGeom>
          <a:noFill/>
        </p:spPr>
        <p:txBody>
          <a:bodyPr wrap="square" rtlCol="0">
            <a:spAutoFit/>
          </a:bodyPr>
          <a:p>
            <a:r>
              <a:rPr lang="en-US" altLang="zh-CN" b="1">
                <a:latin typeface="黑体" panose="02010609060101010101" pitchFamily="49" charset="-122"/>
                <a:ea typeface="黑体" panose="02010609060101010101" pitchFamily="49" charset="-122"/>
              </a:rPr>
              <a:t>12.7.4 </a:t>
            </a:r>
            <a:r>
              <a:rPr lang="zh-CN" altLang="en-US" b="1">
                <a:latin typeface="黑体" panose="02010609060101010101" pitchFamily="49" charset="-122"/>
                <a:ea typeface="黑体" panose="02010609060101010101" pitchFamily="49" charset="-122"/>
              </a:rPr>
              <a:t>最终测试周期的测试用例的选择</a:t>
            </a:r>
            <a:endParaRPr lang="zh-CN" altLang="en-US" b="1">
              <a:latin typeface="黑体" panose="02010609060101010101" pitchFamily="49" charset="-122"/>
              <a:ea typeface="黑体" panose="02010609060101010101" pitchFamily="49" charset="-122"/>
            </a:endParaRPr>
          </a:p>
        </p:txBody>
      </p:sp>
      <p:sp>
        <p:nvSpPr>
          <p:cNvPr id="4" name="文本框 3"/>
          <p:cNvSpPr txBox="1"/>
          <p:nvPr/>
        </p:nvSpPr>
        <p:spPr>
          <a:xfrm>
            <a:off x="1153795" y="1364615"/>
            <a:ext cx="1906270" cy="645160"/>
          </a:xfrm>
          <a:prstGeom prst="rect">
            <a:avLst/>
          </a:prstGeom>
          <a:noFill/>
        </p:spPr>
        <p:txBody>
          <a:bodyPr wrap="square" rtlCol="0">
            <a:spAutoFit/>
          </a:bodyPr>
          <a:p>
            <a:r>
              <a:rPr lang="zh-CN" altLang="en-US" b="1"/>
              <a:t>执行所有的测试用例</a:t>
            </a:r>
            <a:endParaRPr lang="zh-CN" altLang="en-US" b="1"/>
          </a:p>
        </p:txBody>
      </p:sp>
      <p:sp>
        <p:nvSpPr>
          <p:cNvPr id="6" name="乘号 5"/>
          <p:cNvSpPr/>
          <p:nvPr/>
        </p:nvSpPr>
        <p:spPr>
          <a:xfrm>
            <a:off x="1316990" y="923925"/>
            <a:ext cx="1408430" cy="1525905"/>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7" name="下箭头 6"/>
          <p:cNvSpPr/>
          <p:nvPr/>
        </p:nvSpPr>
        <p:spPr>
          <a:xfrm>
            <a:off x="1732915" y="2496820"/>
            <a:ext cx="575945" cy="64833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8" name="文本框 7"/>
          <p:cNvSpPr txBox="1"/>
          <p:nvPr/>
        </p:nvSpPr>
        <p:spPr>
          <a:xfrm>
            <a:off x="1316990" y="3497580"/>
            <a:ext cx="2208530" cy="460375"/>
          </a:xfrm>
          <a:prstGeom prst="rect">
            <a:avLst/>
          </a:prstGeom>
          <a:noFill/>
        </p:spPr>
        <p:txBody>
          <a:bodyPr wrap="square" rtlCol="0">
            <a:spAutoFit/>
          </a:bodyPr>
          <a:p>
            <a:r>
              <a:rPr lang="zh-CN" altLang="en-US" sz="2400" b="1"/>
              <a:t>回归测试</a:t>
            </a:r>
            <a:endParaRPr lang="zh-CN" altLang="en-US" sz="2400" b="1"/>
          </a:p>
        </p:txBody>
      </p:sp>
      <p:pic>
        <p:nvPicPr>
          <p:cNvPr id="9" name="图片 8"/>
          <p:cNvPicPr>
            <a:picLocks noChangeAspect="1"/>
          </p:cNvPicPr>
          <p:nvPr/>
        </p:nvPicPr>
        <p:blipFill>
          <a:blip r:embed="rId2"/>
          <a:stretch>
            <a:fillRect/>
          </a:stretch>
        </p:blipFill>
        <p:spPr>
          <a:xfrm>
            <a:off x="7992745" y="1485900"/>
            <a:ext cx="937895" cy="1146175"/>
          </a:xfrm>
          <a:prstGeom prst="rect">
            <a:avLst/>
          </a:prstGeom>
        </p:spPr>
      </p:pic>
      <p:sp>
        <p:nvSpPr>
          <p:cNvPr id="10" name="文本框 9"/>
          <p:cNvSpPr txBox="1"/>
          <p:nvPr/>
        </p:nvSpPr>
        <p:spPr>
          <a:xfrm>
            <a:off x="5483860" y="1859915"/>
            <a:ext cx="3931285" cy="398780"/>
          </a:xfrm>
          <a:prstGeom prst="rect">
            <a:avLst/>
          </a:prstGeom>
          <a:noFill/>
        </p:spPr>
        <p:txBody>
          <a:bodyPr wrap="square" rtlCol="0">
            <a:spAutoFit/>
          </a:bodyPr>
          <a:p>
            <a:r>
              <a:rPr lang="zh-CN" altLang="en-US" sz="2000" b="1"/>
              <a:t>如何选择测试用例</a:t>
            </a:r>
            <a:endParaRPr lang="zh-CN" altLang="en-US" sz="2000" b="1"/>
          </a:p>
        </p:txBody>
      </p:sp>
      <p:sp>
        <p:nvSpPr>
          <p:cNvPr id="11" name="上箭头 10"/>
          <p:cNvSpPr/>
          <p:nvPr/>
        </p:nvSpPr>
        <p:spPr>
          <a:xfrm rot="3360000">
            <a:off x="4157345" y="2733675"/>
            <a:ext cx="657860" cy="775335"/>
          </a:xfrm>
          <a:prstGeom prs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 name="文本框 2"/>
          <p:cNvSpPr txBox="1"/>
          <p:nvPr/>
        </p:nvSpPr>
        <p:spPr>
          <a:xfrm>
            <a:off x="3980815" y="1363980"/>
            <a:ext cx="737235" cy="645160"/>
          </a:xfrm>
          <a:prstGeom prst="rect">
            <a:avLst/>
          </a:prstGeom>
          <a:noFill/>
        </p:spPr>
        <p:txBody>
          <a:bodyPr wrap="square" rtlCol="0">
            <a:spAutoFit/>
          </a:bodyPr>
          <a:p>
            <a:r>
              <a:rPr lang="zh-CN" altLang="en-US" b="1"/>
              <a:t>时间</a:t>
            </a:r>
            <a:endParaRPr lang="zh-CN" altLang="en-US" b="1"/>
          </a:p>
          <a:p>
            <a:r>
              <a:rPr lang="zh-CN" altLang="en-US" b="1"/>
              <a:t>经费</a:t>
            </a:r>
            <a:endParaRPr lang="zh-CN" altLang="en-US" b="1"/>
          </a:p>
        </p:txBody>
      </p:sp>
      <p:cxnSp>
        <p:nvCxnSpPr>
          <p:cNvPr id="12" name="直接箭头连接符 11"/>
          <p:cNvCxnSpPr/>
          <p:nvPr/>
        </p:nvCxnSpPr>
        <p:spPr>
          <a:xfrm>
            <a:off x="3060065" y="1686560"/>
            <a:ext cx="935990" cy="0"/>
          </a:xfrm>
          <a:prstGeom prst="straightConnector1">
            <a:avLst/>
          </a:prstGeom>
          <a:ln>
            <a:tailEnd type="arrow" w="med" len="med"/>
          </a:ln>
        </p:spPr>
        <p:style>
          <a:lnRef idx="2">
            <a:schemeClr val="accent3"/>
          </a:lnRef>
          <a:fillRef idx="0">
            <a:schemeClr val="accent3"/>
          </a:fillRef>
          <a:effectRef idx="1">
            <a:schemeClr val="accent3"/>
          </a:effectRef>
          <a:fontRef idx="minor">
            <a:schemeClr val="tx1"/>
          </a:fontRef>
        </p:style>
      </p:cxnSp>
      <p:sp>
        <p:nvSpPr>
          <p:cNvPr id="14" name="文本框 13"/>
          <p:cNvSpPr txBox="1"/>
          <p:nvPr/>
        </p:nvSpPr>
        <p:spPr>
          <a:xfrm>
            <a:off x="3220085" y="1117600"/>
            <a:ext cx="775970" cy="368300"/>
          </a:xfrm>
          <a:prstGeom prst="rect">
            <a:avLst/>
          </a:prstGeom>
          <a:noFill/>
        </p:spPr>
        <p:txBody>
          <a:bodyPr wrap="square" rtlCol="0">
            <a:spAutoFit/>
          </a:bodyPr>
          <a:p>
            <a:r>
              <a:rPr lang="zh-CN" altLang="en-US" b="1"/>
              <a:t>浪费</a:t>
            </a:r>
            <a:endParaRPr lang="zh-CN" altLang="en-US" b="1"/>
          </a:p>
        </p:txBody>
      </p:sp>
      <p:sp>
        <p:nvSpPr>
          <p:cNvPr id="16" name="灯片编号占位符 15"/>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p:bldP spid="10" grpId="0"/>
      <p:bldP spid="1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93825"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035800" y="59690"/>
            <a:ext cx="3459480" cy="368300"/>
          </a:xfrm>
          <a:prstGeom prst="rect">
            <a:avLst/>
          </a:prstGeom>
          <a:noFill/>
        </p:spPr>
        <p:txBody>
          <a:bodyPr wrap="square" rtlCol="0">
            <a:spAutoFit/>
          </a:bodyPr>
          <a:p>
            <a:r>
              <a:rPr lang="zh-CN" altLang="en-US" b="1"/>
              <a:t>测试执行策略</a:t>
            </a:r>
            <a:endParaRPr lang="zh-CN" altLang="en-US" b="1"/>
          </a:p>
        </p:txBody>
      </p:sp>
      <p:sp>
        <p:nvSpPr>
          <p:cNvPr id="3" name="文本框 2"/>
          <p:cNvSpPr txBox="1"/>
          <p:nvPr/>
        </p:nvSpPr>
        <p:spPr>
          <a:xfrm>
            <a:off x="915670" y="812800"/>
            <a:ext cx="2752725" cy="398780"/>
          </a:xfrm>
          <a:prstGeom prst="rect">
            <a:avLst/>
          </a:prstGeom>
          <a:noFill/>
        </p:spPr>
        <p:txBody>
          <a:bodyPr wrap="square" rtlCol="0">
            <a:spAutoFit/>
          </a:bodyPr>
          <a:p>
            <a:r>
              <a:rPr lang="zh-CN" altLang="en-US" sz="2000" b="1">
                <a:solidFill>
                  <a:srgbClr val="FF0000"/>
                </a:solidFill>
              </a:rPr>
              <a:t>测试用例选择的标准</a:t>
            </a:r>
            <a:endParaRPr lang="zh-CN" altLang="en-US" sz="2000" b="1">
              <a:solidFill>
                <a:srgbClr val="FF0000"/>
              </a:solidFill>
            </a:endParaRPr>
          </a:p>
        </p:txBody>
      </p:sp>
      <p:sp>
        <p:nvSpPr>
          <p:cNvPr id="5" name="文本框 4"/>
          <p:cNvSpPr txBox="1"/>
          <p:nvPr/>
        </p:nvSpPr>
        <p:spPr>
          <a:xfrm>
            <a:off x="993775" y="1536700"/>
            <a:ext cx="4225925" cy="2214880"/>
          </a:xfrm>
          <a:prstGeom prst="rect">
            <a:avLst/>
          </a:prstGeom>
          <a:noFill/>
        </p:spPr>
        <p:txBody>
          <a:bodyPr wrap="square" rtlCol="0">
            <a:spAutoFit/>
          </a:bodyPr>
          <a:p>
            <a:pPr marL="514350" indent="-514350">
              <a:buFont typeface="+mj-lt"/>
              <a:buAutoNum type="romanUcPeriod"/>
            </a:pPr>
            <a:r>
              <a:rPr lang="zh-CN" altLang="en-US" sz="2000" b="1"/>
              <a:t>测试用例之前执行的结果</a:t>
            </a:r>
            <a:endParaRPr lang="zh-CN" altLang="en-US" sz="2000" b="1"/>
          </a:p>
          <a:p>
            <a:pPr marL="514350" indent="-514350">
              <a:buFont typeface="+mj-lt"/>
              <a:buAutoNum type="romanUcPeriod"/>
            </a:pPr>
            <a:endParaRPr lang="zh-CN" altLang="en-US" sz="2000" b="1"/>
          </a:p>
          <a:p>
            <a:pPr marL="514350" indent="-514350">
              <a:buFont typeface="+mj-lt"/>
              <a:buAutoNum type="romanUcPeriod"/>
            </a:pPr>
            <a:r>
              <a:rPr lang="zh-CN" altLang="en-US" sz="2000" b="1"/>
              <a:t>特定测试组中测试的成员属性</a:t>
            </a:r>
            <a:endParaRPr lang="zh-CN" altLang="en-US" sz="2000" b="1"/>
          </a:p>
          <a:p>
            <a:pPr marL="514350" indent="-514350">
              <a:buFont typeface="+mj-lt"/>
              <a:buAutoNum type="romanUcPeriod"/>
            </a:pPr>
            <a:endParaRPr lang="zh-CN" altLang="en-US" sz="2000" b="1"/>
          </a:p>
          <a:p>
            <a:pPr marL="514350" indent="-514350">
              <a:buFont typeface="+mj-lt"/>
              <a:buAutoNum type="romanUcPeriod"/>
            </a:pPr>
            <a:r>
              <a:rPr lang="zh-CN" altLang="en-US" sz="2000" b="1"/>
              <a:t>测试用例和已经修改的软件组件的关联性</a:t>
            </a:r>
            <a:endParaRPr lang="zh-CN" altLang="en-US"/>
          </a:p>
          <a:p>
            <a:endParaRPr lang="zh-CN" altLang="en-US"/>
          </a:p>
        </p:txBody>
      </p:sp>
      <p:sp>
        <p:nvSpPr>
          <p:cNvPr id="12" name="文本框 11"/>
          <p:cNvSpPr txBox="1"/>
          <p:nvPr/>
        </p:nvSpPr>
        <p:spPr>
          <a:xfrm>
            <a:off x="821055" y="444500"/>
            <a:ext cx="6624320" cy="368300"/>
          </a:xfrm>
          <a:prstGeom prst="rect">
            <a:avLst/>
          </a:prstGeom>
          <a:noFill/>
        </p:spPr>
        <p:txBody>
          <a:bodyPr wrap="square" rtlCol="0">
            <a:spAutoFit/>
          </a:bodyPr>
          <a:p>
            <a:r>
              <a:rPr lang="en-US" altLang="zh-CN" b="1">
                <a:latin typeface="黑体" panose="02010609060101010101" pitchFamily="49" charset="-122"/>
                <a:ea typeface="黑体" panose="02010609060101010101" pitchFamily="49" charset="-122"/>
              </a:rPr>
              <a:t>12.7.4 </a:t>
            </a:r>
            <a:r>
              <a:rPr lang="zh-CN" altLang="en-US" b="1">
                <a:latin typeface="黑体" panose="02010609060101010101" pitchFamily="49" charset="-122"/>
                <a:ea typeface="黑体" panose="02010609060101010101" pitchFamily="49" charset="-122"/>
              </a:rPr>
              <a:t>最终测试周期的测试用例的选择</a:t>
            </a:r>
            <a:endParaRPr lang="zh-CN" altLang="en-US" b="1">
              <a:latin typeface="黑体" panose="02010609060101010101" pitchFamily="49" charset="-122"/>
              <a:ea typeface="黑体" panose="02010609060101010101" pitchFamily="49" charset="-122"/>
            </a:endParaRPr>
          </a:p>
        </p:txBody>
      </p:sp>
      <p:sp>
        <p:nvSpPr>
          <p:cNvPr id="16" name="左大括号 15"/>
          <p:cNvSpPr/>
          <p:nvPr/>
        </p:nvSpPr>
        <p:spPr>
          <a:xfrm>
            <a:off x="4906010" y="1090295"/>
            <a:ext cx="581025" cy="2509520"/>
          </a:xfrm>
          <a:prstGeom prst="leftBrac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文本框 16"/>
          <p:cNvSpPr txBox="1"/>
          <p:nvPr/>
        </p:nvSpPr>
        <p:spPr>
          <a:xfrm>
            <a:off x="5487035" y="885190"/>
            <a:ext cx="1446530" cy="2526665"/>
          </a:xfrm>
          <a:prstGeom prst="rect">
            <a:avLst/>
          </a:prstGeom>
          <a:noFill/>
        </p:spPr>
        <p:txBody>
          <a:bodyPr wrap="square" rtlCol="0">
            <a:spAutoFit/>
          </a:bodyPr>
          <a:p>
            <a:pPr>
              <a:lnSpc>
                <a:spcPct val="130000"/>
              </a:lnSpc>
            </a:pPr>
            <a:r>
              <a:rPr lang="zh-CN" altLang="en-US" b="1"/>
              <a:t>基本要素</a:t>
            </a:r>
            <a:endParaRPr lang="zh-CN" altLang="en-US" b="1"/>
          </a:p>
          <a:p>
            <a:pPr>
              <a:lnSpc>
                <a:spcPct val="130000"/>
              </a:lnSpc>
            </a:pPr>
            <a:r>
              <a:rPr lang="zh-CN" altLang="en-US" b="1"/>
              <a:t>功能性</a:t>
            </a:r>
            <a:endParaRPr lang="zh-CN" altLang="en-US" b="1"/>
          </a:p>
          <a:p>
            <a:pPr>
              <a:lnSpc>
                <a:spcPct val="130000"/>
              </a:lnSpc>
            </a:pPr>
            <a:r>
              <a:rPr lang="zh-CN" altLang="en-US" b="1"/>
              <a:t>健壮性</a:t>
            </a:r>
            <a:endParaRPr lang="zh-CN" altLang="en-US" b="1"/>
          </a:p>
          <a:p>
            <a:pPr>
              <a:lnSpc>
                <a:spcPct val="130000"/>
              </a:lnSpc>
            </a:pPr>
            <a:r>
              <a:rPr lang="zh-CN" altLang="en-US" b="1"/>
              <a:t>互操作性</a:t>
            </a:r>
            <a:endParaRPr lang="zh-CN" altLang="en-US" b="1"/>
          </a:p>
          <a:p>
            <a:pPr>
              <a:lnSpc>
                <a:spcPct val="130000"/>
              </a:lnSpc>
            </a:pPr>
            <a:r>
              <a:rPr lang="zh-CN" altLang="en-US" b="1"/>
              <a:t>可拓展性</a:t>
            </a:r>
            <a:endParaRPr lang="zh-CN" altLang="en-US" b="1"/>
          </a:p>
          <a:p>
            <a:pPr>
              <a:lnSpc>
                <a:spcPct val="130000"/>
              </a:lnSpc>
            </a:pPr>
            <a:endParaRPr lang="zh-CN" altLang="en-US"/>
          </a:p>
          <a:p>
            <a:endParaRPr lang="zh-CN" altLang="en-US"/>
          </a:p>
        </p:txBody>
      </p:sp>
      <p:sp>
        <p:nvSpPr>
          <p:cNvPr id="18" name="文本框 17"/>
          <p:cNvSpPr txBox="1"/>
          <p:nvPr/>
        </p:nvSpPr>
        <p:spPr>
          <a:xfrm>
            <a:off x="5651500" y="2940050"/>
            <a:ext cx="1116965" cy="368300"/>
          </a:xfrm>
          <a:prstGeom prst="rect">
            <a:avLst/>
          </a:prstGeom>
          <a:noFill/>
        </p:spPr>
        <p:txBody>
          <a:bodyPr wrap="square" rtlCol="0">
            <a:spAutoFit/>
          </a:bodyPr>
          <a:p>
            <a:r>
              <a:rPr lang="en-US" altLang="zh-CN" b="1"/>
              <a:t>..........</a:t>
            </a:r>
            <a:endParaRPr lang="en-US" altLang="zh-CN" b="1"/>
          </a:p>
        </p:txBody>
      </p:sp>
      <p:sp>
        <p:nvSpPr>
          <p:cNvPr id="7" name="灯片编号占位符 6"/>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93825"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035800" y="59690"/>
            <a:ext cx="3459480" cy="368300"/>
          </a:xfrm>
          <a:prstGeom prst="rect">
            <a:avLst/>
          </a:prstGeom>
          <a:noFill/>
        </p:spPr>
        <p:txBody>
          <a:bodyPr wrap="square" rtlCol="0">
            <a:spAutoFit/>
          </a:bodyPr>
          <a:p>
            <a:r>
              <a:rPr lang="zh-CN" altLang="en-US" b="1"/>
              <a:t>测试执行策略</a:t>
            </a:r>
            <a:endParaRPr lang="zh-CN" altLang="en-US" b="1"/>
          </a:p>
        </p:txBody>
      </p:sp>
      <p:sp>
        <p:nvSpPr>
          <p:cNvPr id="3" name="文本框 2"/>
          <p:cNvSpPr txBox="1"/>
          <p:nvPr/>
        </p:nvSpPr>
        <p:spPr>
          <a:xfrm>
            <a:off x="915670" y="812800"/>
            <a:ext cx="2752725" cy="398780"/>
          </a:xfrm>
          <a:prstGeom prst="rect">
            <a:avLst/>
          </a:prstGeom>
          <a:noFill/>
        </p:spPr>
        <p:txBody>
          <a:bodyPr wrap="square" rtlCol="0">
            <a:spAutoFit/>
          </a:bodyPr>
          <a:p>
            <a:r>
              <a:rPr lang="zh-CN" altLang="en-US" sz="2000" b="1">
                <a:solidFill>
                  <a:srgbClr val="FF0000"/>
                </a:solidFill>
              </a:rPr>
              <a:t>测试用例选择的步骤</a:t>
            </a:r>
            <a:endParaRPr lang="zh-CN" altLang="en-US" sz="2000" b="1">
              <a:solidFill>
                <a:srgbClr val="FF0000"/>
              </a:solidFill>
            </a:endParaRPr>
          </a:p>
        </p:txBody>
      </p:sp>
      <p:sp>
        <p:nvSpPr>
          <p:cNvPr id="12" name="文本框 11"/>
          <p:cNvSpPr txBox="1"/>
          <p:nvPr/>
        </p:nvSpPr>
        <p:spPr>
          <a:xfrm>
            <a:off x="821055" y="444500"/>
            <a:ext cx="6624320" cy="368300"/>
          </a:xfrm>
          <a:prstGeom prst="rect">
            <a:avLst/>
          </a:prstGeom>
          <a:noFill/>
        </p:spPr>
        <p:txBody>
          <a:bodyPr wrap="square" rtlCol="0">
            <a:spAutoFit/>
          </a:bodyPr>
          <a:p>
            <a:r>
              <a:rPr lang="en-US" altLang="zh-CN" b="1">
                <a:latin typeface="黑体" panose="02010609060101010101" pitchFamily="49" charset="-122"/>
                <a:ea typeface="黑体" panose="02010609060101010101" pitchFamily="49" charset="-122"/>
              </a:rPr>
              <a:t>12.7.4 </a:t>
            </a:r>
            <a:r>
              <a:rPr lang="zh-CN" altLang="en-US" b="1">
                <a:latin typeface="黑体" panose="02010609060101010101" pitchFamily="49" charset="-122"/>
                <a:ea typeface="黑体" panose="02010609060101010101" pitchFamily="49" charset="-122"/>
              </a:rPr>
              <a:t>最终测试周期的测试用例的选择</a:t>
            </a:r>
            <a:endParaRPr lang="zh-CN" altLang="en-US" b="1">
              <a:latin typeface="黑体" panose="02010609060101010101" pitchFamily="49" charset="-122"/>
              <a:ea typeface="黑体" panose="02010609060101010101" pitchFamily="49" charset="-122"/>
            </a:endParaRPr>
          </a:p>
        </p:txBody>
      </p:sp>
      <p:sp>
        <p:nvSpPr>
          <p:cNvPr id="6" name="流程图: 手动操作 5"/>
          <p:cNvSpPr/>
          <p:nvPr/>
        </p:nvSpPr>
        <p:spPr>
          <a:xfrm>
            <a:off x="3482975" y="2467610"/>
            <a:ext cx="720090" cy="575945"/>
          </a:xfrm>
          <a:prstGeom prst="flowChartManualOperation">
            <a:avLst/>
          </a:prstGeom>
          <a:gradFill>
            <a:gsLst>
              <a:gs pos="100000">
                <a:srgbClr val="FBFB11"/>
              </a:gs>
              <a:gs pos="100000">
                <a:srgbClr val="838309"/>
              </a:gs>
            </a:gsLst>
            <a:lin ang="16200000" scaled="0"/>
          </a:gra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7" name="流程图: 手动操作 6"/>
          <p:cNvSpPr/>
          <p:nvPr/>
        </p:nvSpPr>
        <p:spPr>
          <a:xfrm>
            <a:off x="1795780" y="2467610"/>
            <a:ext cx="720090" cy="575945"/>
          </a:xfrm>
          <a:prstGeom prst="flowChartManualOperation">
            <a:avLst/>
          </a:prstGeom>
          <a:solidFill>
            <a:schemeClr val="accent2">
              <a:lumMod val="75000"/>
            </a:schemeClr>
          </a:soli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8" name="流程图: 手动操作 7"/>
          <p:cNvSpPr/>
          <p:nvPr/>
        </p:nvSpPr>
        <p:spPr>
          <a:xfrm>
            <a:off x="5154930" y="2467610"/>
            <a:ext cx="720090" cy="575945"/>
          </a:xfrm>
          <a:prstGeom prst="flowChartManualOperation">
            <a:avLst/>
          </a:prstGeom>
          <a:solidFill>
            <a:schemeClr val="accent3">
              <a:lumMod val="75000"/>
            </a:schemeClr>
          </a:soli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9" name="流程图: 手动操作 8"/>
          <p:cNvSpPr/>
          <p:nvPr/>
        </p:nvSpPr>
        <p:spPr>
          <a:xfrm>
            <a:off x="6932930" y="2467610"/>
            <a:ext cx="720090" cy="575945"/>
          </a:xfrm>
          <a:prstGeom prst="flowChartManualOperation">
            <a:avLst/>
          </a:prstGeom>
          <a:solidFill>
            <a:schemeClr val="bg1"/>
          </a:soli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4" name="文本框 3"/>
          <p:cNvSpPr txBox="1"/>
          <p:nvPr/>
        </p:nvSpPr>
        <p:spPr>
          <a:xfrm>
            <a:off x="1910715" y="3326130"/>
            <a:ext cx="490220" cy="1456055"/>
          </a:xfrm>
          <a:prstGeom prst="rect">
            <a:avLst/>
          </a:prstGeom>
          <a:noFill/>
        </p:spPr>
        <p:txBody>
          <a:bodyPr vert="eaVert" wrap="square" rtlCol="0">
            <a:spAutoFit/>
          </a:bodyPr>
          <a:p>
            <a:r>
              <a:rPr lang="zh-CN" altLang="en-US" sz="2000" b="1"/>
              <a:t>必须测试的</a:t>
            </a:r>
            <a:endParaRPr lang="zh-CN" altLang="en-US" sz="2000" b="1"/>
          </a:p>
        </p:txBody>
      </p:sp>
      <p:sp>
        <p:nvSpPr>
          <p:cNvPr id="5" name="文本框 4"/>
          <p:cNvSpPr txBox="1"/>
          <p:nvPr/>
        </p:nvSpPr>
        <p:spPr>
          <a:xfrm>
            <a:off x="3597910" y="3326130"/>
            <a:ext cx="490220" cy="1456055"/>
          </a:xfrm>
          <a:prstGeom prst="rect">
            <a:avLst/>
          </a:prstGeom>
          <a:noFill/>
        </p:spPr>
        <p:txBody>
          <a:bodyPr vert="eaVert" wrap="square" rtlCol="0">
            <a:spAutoFit/>
          </a:bodyPr>
          <a:p>
            <a:r>
              <a:rPr lang="zh-CN" altLang="en-US" sz="2000" b="1"/>
              <a:t>有帮助的</a:t>
            </a:r>
            <a:endParaRPr lang="zh-CN" altLang="en-US" sz="2000" b="1"/>
          </a:p>
        </p:txBody>
      </p:sp>
      <p:sp>
        <p:nvSpPr>
          <p:cNvPr id="10" name="文本框 9"/>
          <p:cNvSpPr txBox="1"/>
          <p:nvPr/>
        </p:nvSpPr>
        <p:spPr>
          <a:xfrm>
            <a:off x="5154930" y="3326130"/>
            <a:ext cx="490220" cy="1456055"/>
          </a:xfrm>
          <a:prstGeom prst="rect">
            <a:avLst/>
          </a:prstGeom>
          <a:noFill/>
        </p:spPr>
        <p:txBody>
          <a:bodyPr vert="eaVert" wrap="square" rtlCol="0">
            <a:spAutoFit/>
          </a:bodyPr>
          <a:p>
            <a:r>
              <a:rPr lang="zh-CN" altLang="en-US" sz="2000" b="1"/>
              <a:t>对回归测试</a:t>
            </a:r>
            <a:endParaRPr lang="zh-CN" altLang="en-US" sz="2000" b="1"/>
          </a:p>
        </p:txBody>
      </p:sp>
      <p:sp>
        <p:nvSpPr>
          <p:cNvPr id="11" name="文本框 10"/>
          <p:cNvSpPr txBox="1"/>
          <p:nvPr/>
        </p:nvSpPr>
        <p:spPr>
          <a:xfrm>
            <a:off x="5519420" y="3326130"/>
            <a:ext cx="490220" cy="1456055"/>
          </a:xfrm>
          <a:prstGeom prst="rect">
            <a:avLst/>
          </a:prstGeom>
          <a:noFill/>
        </p:spPr>
        <p:txBody>
          <a:bodyPr vert="eaVert" wrap="square" rtlCol="0">
            <a:spAutoFit/>
          </a:bodyPr>
          <a:p>
            <a:r>
              <a:rPr lang="zh-CN" altLang="en-US" sz="2000" b="1"/>
              <a:t>没影响的</a:t>
            </a:r>
            <a:endParaRPr lang="zh-CN" altLang="en-US" sz="2000" b="1"/>
          </a:p>
        </p:txBody>
      </p:sp>
      <p:sp>
        <p:nvSpPr>
          <p:cNvPr id="13" name="文本框 12"/>
          <p:cNvSpPr txBox="1"/>
          <p:nvPr/>
        </p:nvSpPr>
        <p:spPr>
          <a:xfrm>
            <a:off x="7018020" y="3326130"/>
            <a:ext cx="490220" cy="1456055"/>
          </a:xfrm>
          <a:prstGeom prst="rect">
            <a:avLst/>
          </a:prstGeom>
          <a:noFill/>
        </p:spPr>
        <p:txBody>
          <a:bodyPr vert="eaVert" wrap="square" rtlCol="0">
            <a:spAutoFit/>
          </a:bodyPr>
          <a:p>
            <a:r>
              <a:rPr lang="zh-CN" altLang="en-US" sz="2000" b="1"/>
              <a:t>剩下的</a:t>
            </a:r>
            <a:endParaRPr lang="zh-CN" altLang="en-US" sz="2000" b="1"/>
          </a:p>
        </p:txBody>
      </p:sp>
      <p:sp>
        <p:nvSpPr>
          <p:cNvPr id="15" name="文本框 14"/>
          <p:cNvSpPr txBox="1"/>
          <p:nvPr/>
        </p:nvSpPr>
        <p:spPr>
          <a:xfrm>
            <a:off x="5961380" y="843280"/>
            <a:ext cx="2561590" cy="368300"/>
          </a:xfrm>
          <a:prstGeom prst="rect">
            <a:avLst/>
          </a:prstGeom>
          <a:noFill/>
        </p:spPr>
        <p:txBody>
          <a:bodyPr wrap="square" rtlCol="0">
            <a:spAutoFit/>
          </a:bodyPr>
          <a:p>
            <a:r>
              <a:rPr lang="zh-CN" altLang="en-US" b="1">
                <a:solidFill>
                  <a:srgbClr val="FF0000"/>
                </a:solidFill>
              </a:rPr>
              <a:t>步骤</a:t>
            </a:r>
            <a:r>
              <a:rPr lang="en-US" altLang="zh-CN" b="1">
                <a:solidFill>
                  <a:srgbClr val="FF0000"/>
                </a:solidFill>
              </a:rPr>
              <a:t>1: </a:t>
            </a:r>
            <a:r>
              <a:rPr lang="zh-CN" altLang="en-US" b="1">
                <a:solidFill>
                  <a:srgbClr val="FF0000"/>
                </a:solidFill>
              </a:rPr>
              <a:t>划分测试套件</a:t>
            </a:r>
            <a:endParaRPr lang="zh-CN" altLang="en-US" b="1">
              <a:solidFill>
                <a:srgbClr val="FF0000"/>
              </a:solidFill>
            </a:endParaRPr>
          </a:p>
        </p:txBody>
      </p:sp>
      <p:sp>
        <p:nvSpPr>
          <p:cNvPr id="184" name=" 184"/>
          <p:cNvSpPr/>
          <p:nvPr/>
        </p:nvSpPr>
        <p:spPr>
          <a:xfrm>
            <a:off x="4088130" y="1311910"/>
            <a:ext cx="287655" cy="2882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6" name=" 184"/>
          <p:cNvSpPr/>
          <p:nvPr/>
        </p:nvSpPr>
        <p:spPr>
          <a:xfrm>
            <a:off x="4427855" y="1311910"/>
            <a:ext cx="287655" cy="2882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 184"/>
          <p:cNvSpPr/>
          <p:nvPr/>
        </p:nvSpPr>
        <p:spPr>
          <a:xfrm>
            <a:off x="4203065" y="1600200"/>
            <a:ext cx="287655" cy="2882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8" name=" 184"/>
          <p:cNvSpPr/>
          <p:nvPr/>
        </p:nvSpPr>
        <p:spPr>
          <a:xfrm>
            <a:off x="4795520" y="1311910"/>
            <a:ext cx="287655" cy="2882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 name=" 184"/>
          <p:cNvSpPr/>
          <p:nvPr/>
        </p:nvSpPr>
        <p:spPr>
          <a:xfrm>
            <a:off x="4601210" y="1600200"/>
            <a:ext cx="287655" cy="2882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椭圆 19"/>
          <p:cNvSpPr/>
          <p:nvPr/>
        </p:nvSpPr>
        <p:spPr>
          <a:xfrm>
            <a:off x="3672205" y="1097280"/>
            <a:ext cx="1800225" cy="9359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1" name="直接箭头连接符 20"/>
          <p:cNvCxnSpPr/>
          <p:nvPr/>
        </p:nvCxnSpPr>
        <p:spPr>
          <a:xfrm flipH="1">
            <a:off x="2627630" y="1783080"/>
            <a:ext cx="939800" cy="4286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3996055" y="2080260"/>
            <a:ext cx="154305" cy="27559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5219700" y="1968500"/>
            <a:ext cx="360045" cy="38735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507990" y="1707515"/>
            <a:ext cx="1656080" cy="64833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5" name="灯片编号占位符 24"/>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93825"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035800" y="59690"/>
            <a:ext cx="3459480" cy="368300"/>
          </a:xfrm>
          <a:prstGeom prst="rect">
            <a:avLst/>
          </a:prstGeom>
          <a:noFill/>
        </p:spPr>
        <p:txBody>
          <a:bodyPr wrap="square" rtlCol="0">
            <a:spAutoFit/>
          </a:bodyPr>
          <a:p>
            <a:r>
              <a:rPr lang="zh-CN" altLang="en-US" b="1"/>
              <a:t>测试执行策略</a:t>
            </a:r>
            <a:endParaRPr lang="zh-CN" altLang="en-US" b="1"/>
          </a:p>
        </p:txBody>
      </p:sp>
      <p:sp>
        <p:nvSpPr>
          <p:cNvPr id="3" name="文本框 2"/>
          <p:cNvSpPr txBox="1"/>
          <p:nvPr/>
        </p:nvSpPr>
        <p:spPr>
          <a:xfrm>
            <a:off x="905510" y="812800"/>
            <a:ext cx="2752725" cy="398780"/>
          </a:xfrm>
          <a:prstGeom prst="rect">
            <a:avLst/>
          </a:prstGeom>
          <a:noFill/>
        </p:spPr>
        <p:txBody>
          <a:bodyPr wrap="square" rtlCol="0">
            <a:spAutoFit/>
          </a:bodyPr>
          <a:p>
            <a:r>
              <a:rPr lang="zh-CN" altLang="en-US" sz="2000" b="1">
                <a:solidFill>
                  <a:srgbClr val="FF0000"/>
                </a:solidFill>
              </a:rPr>
              <a:t>测试用例选择的步骤</a:t>
            </a:r>
            <a:endParaRPr lang="zh-CN" altLang="en-US" sz="2000" b="1">
              <a:solidFill>
                <a:srgbClr val="FF0000"/>
              </a:solidFill>
            </a:endParaRPr>
          </a:p>
        </p:txBody>
      </p:sp>
      <p:sp>
        <p:nvSpPr>
          <p:cNvPr id="12" name="文本框 11"/>
          <p:cNvSpPr txBox="1"/>
          <p:nvPr/>
        </p:nvSpPr>
        <p:spPr>
          <a:xfrm>
            <a:off x="821055" y="444500"/>
            <a:ext cx="6624320" cy="368300"/>
          </a:xfrm>
          <a:prstGeom prst="rect">
            <a:avLst/>
          </a:prstGeom>
          <a:noFill/>
        </p:spPr>
        <p:txBody>
          <a:bodyPr wrap="square" rtlCol="0">
            <a:spAutoFit/>
          </a:bodyPr>
          <a:p>
            <a:r>
              <a:rPr lang="en-US" altLang="zh-CN" b="1">
                <a:latin typeface="黑体" panose="02010609060101010101" pitchFamily="49" charset="-122"/>
                <a:ea typeface="黑体" panose="02010609060101010101" pitchFamily="49" charset="-122"/>
              </a:rPr>
              <a:t>12.7.4 </a:t>
            </a:r>
            <a:r>
              <a:rPr lang="zh-CN" altLang="en-US" b="1">
                <a:latin typeface="黑体" panose="02010609060101010101" pitchFamily="49" charset="-122"/>
                <a:ea typeface="黑体" panose="02010609060101010101" pitchFamily="49" charset="-122"/>
              </a:rPr>
              <a:t>最终测试周期的测试用例的选择</a:t>
            </a:r>
            <a:endParaRPr lang="zh-CN" altLang="en-US" b="1">
              <a:latin typeface="黑体" panose="02010609060101010101" pitchFamily="49" charset="-122"/>
              <a:ea typeface="黑体" panose="02010609060101010101" pitchFamily="49" charset="-122"/>
            </a:endParaRPr>
          </a:p>
        </p:txBody>
      </p:sp>
      <p:sp>
        <p:nvSpPr>
          <p:cNvPr id="6" name="流程图: 手动操作 5"/>
          <p:cNvSpPr/>
          <p:nvPr/>
        </p:nvSpPr>
        <p:spPr>
          <a:xfrm>
            <a:off x="3619500" y="3465830"/>
            <a:ext cx="720090" cy="575945"/>
          </a:xfrm>
          <a:prstGeom prst="flowChartManualOperation">
            <a:avLst/>
          </a:prstGeom>
          <a:gradFill>
            <a:gsLst>
              <a:gs pos="100000">
                <a:srgbClr val="FBFB11"/>
              </a:gs>
              <a:gs pos="100000">
                <a:srgbClr val="838309"/>
              </a:gs>
            </a:gsLst>
            <a:lin ang="16200000" scaled="0"/>
          </a:gra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7" name="流程图: 手动操作 6"/>
          <p:cNvSpPr/>
          <p:nvPr/>
        </p:nvSpPr>
        <p:spPr>
          <a:xfrm>
            <a:off x="1734820" y="3395345"/>
            <a:ext cx="720090" cy="575945"/>
          </a:xfrm>
          <a:prstGeom prst="flowChartManualOperation">
            <a:avLst/>
          </a:prstGeom>
          <a:solidFill>
            <a:schemeClr val="accent2">
              <a:lumMod val="75000"/>
            </a:schemeClr>
          </a:soli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8" name="流程图: 手动操作 7"/>
          <p:cNvSpPr/>
          <p:nvPr/>
        </p:nvSpPr>
        <p:spPr>
          <a:xfrm>
            <a:off x="5603875" y="3465830"/>
            <a:ext cx="720090" cy="575945"/>
          </a:xfrm>
          <a:prstGeom prst="flowChartManualOperation">
            <a:avLst/>
          </a:prstGeom>
          <a:solidFill>
            <a:schemeClr val="accent3">
              <a:lumMod val="75000"/>
            </a:schemeClr>
          </a:soli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9" name="流程图: 手动操作 8"/>
          <p:cNvSpPr/>
          <p:nvPr/>
        </p:nvSpPr>
        <p:spPr>
          <a:xfrm>
            <a:off x="3575050" y="1511300"/>
            <a:ext cx="720090" cy="575945"/>
          </a:xfrm>
          <a:prstGeom prst="flowChartManualOperation">
            <a:avLst/>
          </a:prstGeom>
          <a:solidFill>
            <a:schemeClr val="bg1"/>
          </a:soli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19" name=" 184"/>
          <p:cNvSpPr/>
          <p:nvPr/>
        </p:nvSpPr>
        <p:spPr>
          <a:xfrm>
            <a:off x="3661410" y="1711960"/>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84"/>
          <p:cNvSpPr/>
          <p:nvPr/>
        </p:nvSpPr>
        <p:spPr>
          <a:xfrm>
            <a:off x="3824605" y="1782445"/>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 184"/>
          <p:cNvSpPr/>
          <p:nvPr/>
        </p:nvSpPr>
        <p:spPr>
          <a:xfrm>
            <a:off x="3987800" y="1735455"/>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 name=" 184"/>
          <p:cNvSpPr/>
          <p:nvPr/>
        </p:nvSpPr>
        <p:spPr>
          <a:xfrm>
            <a:off x="3951605" y="1909445"/>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 name=" 184"/>
          <p:cNvSpPr/>
          <p:nvPr/>
        </p:nvSpPr>
        <p:spPr>
          <a:xfrm>
            <a:off x="3759835" y="1909445"/>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cxnSp>
        <p:nvCxnSpPr>
          <p:cNvPr id="23" name="直接箭头连接符 22"/>
          <p:cNvCxnSpPr/>
          <p:nvPr/>
        </p:nvCxnSpPr>
        <p:spPr>
          <a:xfrm flipH="1">
            <a:off x="2033270" y="1958340"/>
            <a:ext cx="1361440" cy="1283335"/>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cxnSp>
        <p:nvCxnSpPr>
          <p:cNvPr id="24" name="直接箭头连接符 23"/>
          <p:cNvCxnSpPr/>
          <p:nvPr/>
        </p:nvCxnSpPr>
        <p:spPr>
          <a:xfrm>
            <a:off x="3933825" y="2286000"/>
            <a:ext cx="3175" cy="1028065"/>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cxnSp>
        <p:nvCxnSpPr>
          <p:cNvPr id="25" name="直接箭头连接符 24"/>
          <p:cNvCxnSpPr/>
          <p:nvPr/>
        </p:nvCxnSpPr>
        <p:spPr>
          <a:xfrm>
            <a:off x="4410075" y="2017395"/>
            <a:ext cx="1511935" cy="1296670"/>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26" name="文本框 25"/>
          <p:cNvSpPr txBox="1"/>
          <p:nvPr/>
        </p:nvSpPr>
        <p:spPr>
          <a:xfrm>
            <a:off x="2324735" y="2214245"/>
            <a:ext cx="670560" cy="398780"/>
          </a:xfrm>
          <a:prstGeom prst="rect">
            <a:avLst/>
          </a:prstGeom>
          <a:noFill/>
        </p:spPr>
        <p:txBody>
          <a:bodyPr wrap="square" rtlCol="0">
            <a:spAutoFit/>
          </a:bodyPr>
          <a:p>
            <a:r>
              <a:rPr lang="en-US" altLang="zh-CN" sz="2000" b="1"/>
              <a:t>M</a:t>
            </a:r>
            <a:endParaRPr lang="en-US" altLang="zh-CN" sz="2000" b="1"/>
          </a:p>
        </p:txBody>
      </p:sp>
      <p:sp>
        <p:nvSpPr>
          <p:cNvPr id="29" name="文本框 28"/>
          <p:cNvSpPr txBox="1"/>
          <p:nvPr/>
        </p:nvSpPr>
        <p:spPr>
          <a:xfrm>
            <a:off x="3980815" y="2466340"/>
            <a:ext cx="670560" cy="398780"/>
          </a:xfrm>
          <a:prstGeom prst="rect">
            <a:avLst/>
          </a:prstGeom>
          <a:noFill/>
        </p:spPr>
        <p:txBody>
          <a:bodyPr wrap="square" rtlCol="0">
            <a:spAutoFit/>
          </a:bodyPr>
          <a:p>
            <a:r>
              <a:rPr lang="en-US" altLang="zh-CN" sz="2000" b="1"/>
              <a:t>1</a:t>
            </a:r>
            <a:endParaRPr lang="en-US" altLang="zh-CN" sz="2000" b="1"/>
          </a:p>
        </p:txBody>
      </p:sp>
      <p:sp>
        <p:nvSpPr>
          <p:cNvPr id="30" name="文本框 29"/>
          <p:cNvSpPr txBox="1"/>
          <p:nvPr/>
        </p:nvSpPr>
        <p:spPr>
          <a:xfrm>
            <a:off x="4651375" y="1815465"/>
            <a:ext cx="670560" cy="398780"/>
          </a:xfrm>
          <a:prstGeom prst="rect">
            <a:avLst/>
          </a:prstGeom>
          <a:noFill/>
        </p:spPr>
        <p:txBody>
          <a:bodyPr wrap="square" rtlCol="0">
            <a:spAutoFit/>
          </a:bodyPr>
          <a:p>
            <a:r>
              <a:rPr lang="en-US" altLang="zh-CN" sz="2000" b="1"/>
              <a:t>0</a:t>
            </a:r>
            <a:endParaRPr lang="en-US" altLang="zh-CN" sz="2000" b="1"/>
          </a:p>
        </p:txBody>
      </p:sp>
      <p:sp>
        <p:nvSpPr>
          <p:cNvPr id="31" name="文本框 30"/>
          <p:cNvSpPr txBox="1"/>
          <p:nvPr/>
        </p:nvSpPr>
        <p:spPr>
          <a:xfrm>
            <a:off x="5961380" y="843280"/>
            <a:ext cx="2561590" cy="645160"/>
          </a:xfrm>
          <a:prstGeom prst="rect">
            <a:avLst/>
          </a:prstGeom>
          <a:noFill/>
        </p:spPr>
        <p:txBody>
          <a:bodyPr wrap="square" rtlCol="0">
            <a:spAutoFit/>
          </a:bodyPr>
          <a:p>
            <a:r>
              <a:rPr lang="zh-CN" altLang="en-US" b="1">
                <a:solidFill>
                  <a:srgbClr val="FF0000"/>
                </a:solidFill>
              </a:rPr>
              <a:t>步骤</a:t>
            </a:r>
            <a:r>
              <a:rPr lang="en-US" altLang="zh-CN" b="1">
                <a:solidFill>
                  <a:srgbClr val="FF0000"/>
                </a:solidFill>
              </a:rPr>
              <a:t>2: </a:t>
            </a:r>
            <a:r>
              <a:rPr lang="zh-CN" altLang="en-US" b="1">
                <a:solidFill>
                  <a:srgbClr val="FF0000"/>
                </a:solidFill>
              </a:rPr>
              <a:t>划分白桶中的测试用例</a:t>
            </a:r>
            <a:endParaRPr lang="zh-CN" altLang="en-US" b="1">
              <a:solidFill>
                <a:srgbClr val="FF0000"/>
              </a:solidFill>
            </a:endParaRPr>
          </a:p>
        </p:txBody>
      </p:sp>
      <p:sp>
        <p:nvSpPr>
          <p:cNvPr id="32" name="文本框 31"/>
          <p:cNvSpPr txBox="1"/>
          <p:nvPr/>
        </p:nvSpPr>
        <p:spPr>
          <a:xfrm>
            <a:off x="5961380" y="1488440"/>
            <a:ext cx="2240915" cy="645160"/>
          </a:xfrm>
          <a:prstGeom prst="rect">
            <a:avLst/>
          </a:prstGeom>
          <a:noFill/>
        </p:spPr>
        <p:txBody>
          <a:bodyPr wrap="square" rtlCol="0">
            <a:spAutoFit/>
          </a:bodyPr>
          <a:p>
            <a:r>
              <a:rPr lang="zh-CN" altLang="en-US" b="1"/>
              <a:t>划分依据</a:t>
            </a:r>
            <a:r>
              <a:rPr lang="en-US" altLang="zh-CN" b="1"/>
              <a:t>:</a:t>
            </a:r>
            <a:endParaRPr lang="zh-CN" altLang="en-US" b="1"/>
          </a:p>
          <a:p>
            <a:r>
              <a:rPr lang="zh-CN" altLang="en-US" b="1"/>
              <a:t>映射软件组件数量</a:t>
            </a:r>
            <a:endParaRPr lang="zh-CN" altLang="en-US" b="1"/>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431405" y="76200"/>
            <a:ext cx="1654810" cy="368300"/>
          </a:xfrm>
          <a:prstGeom prst="rect">
            <a:avLst/>
          </a:prstGeom>
          <a:noFill/>
        </p:spPr>
        <p:txBody>
          <a:bodyPr wrap="square" rtlCol="0">
            <a:spAutoFit/>
          </a:bodyPr>
          <a:p>
            <a:r>
              <a:rPr lang="zh-CN" altLang="en-US" b="1">
                <a:sym typeface="+mn-ea"/>
              </a:rPr>
              <a:t>测试执行策略</a:t>
            </a:r>
            <a:endParaRPr lang="zh-CN" altLang="en-US" b="1"/>
          </a:p>
        </p:txBody>
      </p:sp>
      <p:sp>
        <p:nvSpPr>
          <p:cNvPr id="15" name="文本框 14"/>
          <p:cNvSpPr txBox="1"/>
          <p:nvPr/>
        </p:nvSpPr>
        <p:spPr>
          <a:xfrm>
            <a:off x="687705" y="517525"/>
            <a:ext cx="1856740" cy="460375"/>
          </a:xfrm>
          <a:prstGeom prst="rect">
            <a:avLst/>
          </a:prstGeom>
          <a:noFill/>
        </p:spPr>
        <p:txBody>
          <a:bodyPr wrap="square" rtlCol="0">
            <a:spAutoFit/>
          </a:bodyPr>
          <a:p>
            <a:r>
              <a:rPr lang="zh-CN" altLang="zh-CN" sz="2400" b="1">
                <a:latin typeface="黑体" panose="02010609060101010101" pitchFamily="49" charset="-122"/>
                <a:ea typeface="黑体" panose="02010609060101010101" pitchFamily="49" charset="-122"/>
              </a:rPr>
              <a:t>回顾</a:t>
            </a:r>
            <a:endParaRPr lang="zh-CN" altLang="zh-CN" sz="2400" b="1">
              <a:latin typeface="黑体" panose="02010609060101010101" pitchFamily="49" charset="-122"/>
              <a:ea typeface="黑体" panose="02010609060101010101" pitchFamily="49" charset="-122"/>
            </a:endParaRPr>
          </a:p>
        </p:txBody>
      </p:sp>
      <p:sp>
        <p:nvSpPr>
          <p:cNvPr id="16" name="文本框 15"/>
          <p:cNvSpPr txBox="1"/>
          <p:nvPr/>
        </p:nvSpPr>
        <p:spPr>
          <a:xfrm>
            <a:off x="687705" y="1285875"/>
            <a:ext cx="7515860" cy="3784600"/>
          </a:xfrm>
          <a:prstGeom prst="rect">
            <a:avLst/>
          </a:prstGeom>
          <a:noFill/>
        </p:spPr>
        <p:txBody>
          <a:bodyPr wrap="square" rtlCol="0">
            <a:spAutoFit/>
          </a:bodyPr>
          <a:p>
            <a:pPr fontAlgn="auto">
              <a:lnSpc>
                <a:spcPct val="125000"/>
              </a:lnSpc>
            </a:pPr>
            <a:r>
              <a:rPr lang="en-US" altLang="zh-CN" sz="2000" b="1"/>
              <a:t>12.1 </a:t>
            </a:r>
            <a:r>
              <a:rPr lang="zh-CN" altLang="en-US" sz="2000" b="1"/>
              <a:t>系统测试计划的结构</a:t>
            </a:r>
            <a:endParaRPr lang="zh-CN" altLang="en-US" sz="2000" b="1"/>
          </a:p>
          <a:p>
            <a:pPr fontAlgn="auto">
              <a:lnSpc>
                <a:spcPct val="125000"/>
              </a:lnSpc>
            </a:pPr>
            <a:r>
              <a:rPr lang="en-US" altLang="zh-CN" sz="2000" b="1"/>
              <a:t>12.2 </a:t>
            </a:r>
            <a:r>
              <a:rPr lang="zh-CN" altLang="en-US" sz="2000" b="1">
                <a:sym typeface="+mn-ea"/>
              </a:rPr>
              <a:t>导言与特征描述</a:t>
            </a:r>
            <a:endParaRPr lang="zh-CN" altLang="en-US" sz="2000" b="1">
              <a:sym typeface="+mn-ea"/>
            </a:endParaRPr>
          </a:p>
          <a:p>
            <a:pPr fontAlgn="auto">
              <a:lnSpc>
                <a:spcPct val="125000"/>
              </a:lnSpc>
            </a:pPr>
            <a:r>
              <a:rPr lang="en-US" altLang="zh-CN" sz="2000" b="1">
                <a:sym typeface="+mn-ea"/>
              </a:rPr>
              <a:t>12.3 </a:t>
            </a:r>
            <a:r>
              <a:rPr lang="zh-CN" altLang="en-US" sz="2000" b="1">
                <a:sym typeface="+mn-ea"/>
              </a:rPr>
              <a:t>假设前提</a:t>
            </a:r>
            <a:endParaRPr lang="zh-CN" altLang="en-US" sz="2000" b="1">
              <a:sym typeface="+mn-ea"/>
            </a:endParaRPr>
          </a:p>
          <a:p>
            <a:pPr fontAlgn="auto">
              <a:lnSpc>
                <a:spcPct val="125000"/>
              </a:lnSpc>
            </a:pPr>
            <a:r>
              <a:rPr lang="en-US" altLang="zh-CN" sz="2000" b="1">
                <a:sym typeface="+mn-ea"/>
              </a:rPr>
              <a:t>12.4 </a:t>
            </a:r>
            <a:r>
              <a:rPr lang="zh-CN" altLang="en-US" sz="2000" b="1">
                <a:sym typeface="+mn-ea"/>
              </a:rPr>
              <a:t>测试方法</a:t>
            </a:r>
            <a:endParaRPr lang="zh-CN" altLang="en-US" sz="2000" b="1">
              <a:sym typeface="+mn-ea"/>
            </a:endParaRPr>
          </a:p>
          <a:p>
            <a:pPr fontAlgn="auto">
              <a:lnSpc>
                <a:spcPct val="125000"/>
              </a:lnSpc>
            </a:pPr>
            <a:r>
              <a:rPr lang="en-US" altLang="zh-CN" sz="2000" b="1">
                <a:sym typeface="+mn-ea"/>
              </a:rPr>
              <a:t>12.5 </a:t>
            </a:r>
            <a:r>
              <a:rPr lang="zh-CN" altLang="en-US" sz="2000" b="1">
                <a:sym typeface="+mn-ea"/>
              </a:rPr>
              <a:t>测试套件结构</a:t>
            </a:r>
            <a:endParaRPr lang="zh-CN" altLang="en-US" sz="2000" b="1">
              <a:sym typeface="+mn-ea"/>
            </a:endParaRPr>
          </a:p>
          <a:p>
            <a:pPr fontAlgn="auto">
              <a:lnSpc>
                <a:spcPct val="125000"/>
              </a:lnSpc>
            </a:pPr>
            <a:r>
              <a:rPr lang="en-US" altLang="zh-CN" sz="2000" b="1">
                <a:sym typeface="+mn-ea"/>
              </a:rPr>
              <a:t>12.6 </a:t>
            </a:r>
            <a:r>
              <a:rPr lang="zh-CN" altLang="en-US" sz="2000" b="1">
                <a:sym typeface="+mn-ea"/>
              </a:rPr>
              <a:t>测试</a:t>
            </a:r>
            <a:r>
              <a:rPr lang="zh-CN" altLang="en-US" sz="2000" b="1">
                <a:solidFill>
                  <a:schemeClr val="tx1"/>
                </a:solidFill>
                <a:sym typeface="+mn-ea"/>
              </a:rPr>
              <a:t>环境</a:t>
            </a:r>
            <a:endParaRPr lang="zh-CN" altLang="en-US" sz="2000" b="1">
              <a:solidFill>
                <a:schemeClr val="tx1"/>
              </a:solidFill>
              <a:sym typeface="+mn-ea"/>
            </a:endParaRPr>
          </a:p>
          <a:p>
            <a:pPr fontAlgn="auto">
              <a:lnSpc>
                <a:spcPct val="125000"/>
              </a:lnSpc>
            </a:pPr>
            <a:r>
              <a:rPr lang="en-US" altLang="zh-CN" sz="2000" b="1">
                <a:sym typeface="+mn-ea"/>
              </a:rPr>
              <a:t>12.8 </a:t>
            </a:r>
            <a:r>
              <a:rPr lang="zh-CN" altLang="en-US" sz="2000" b="1">
                <a:sym typeface="+mn-ea"/>
              </a:rPr>
              <a:t>测试</a:t>
            </a:r>
            <a:r>
              <a:rPr lang="zh-CN" altLang="en-US" sz="2000" b="1">
                <a:solidFill>
                  <a:schemeClr val="tx1"/>
                </a:solidFill>
                <a:sym typeface="+mn-ea"/>
              </a:rPr>
              <a:t>工作量估计</a:t>
            </a:r>
            <a:endParaRPr lang="zh-CN" altLang="en-US" sz="2000" b="1">
              <a:solidFill>
                <a:schemeClr val="tx1"/>
              </a:solidFill>
              <a:sym typeface="+mn-ea"/>
            </a:endParaRPr>
          </a:p>
          <a:p>
            <a:pPr fontAlgn="auto">
              <a:lnSpc>
                <a:spcPct val="125000"/>
              </a:lnSpc>
            </a:pPr>
            <a:r>
              <a:rPr lang="en-US" altLang="zh-CN" sz="2000" b="1">
                <a:sym typeface="+mn-ea"/>
              </a:rPr>
              <a:t>12.9 </a:t>
            </a:r>
            <a:r>
              <a:rPr lang="zh-CN" altLang="en-US" sz="2000" b="1">
                <a:sym typeface="+mn-ea"/>
              </a:rPr>
              <a:t>安排进度与测试里程碑</a:t>
            </a:r>
            <a:endParaRPr lang="zh-CN" altLang="en-US" sz="2000" b="1">
              <a:sym typeface="+mn-ea"/>
            </a:endParaRPr>
          </a:p>
          <a:p>
            <a:endParaRPr lang="zh-CN" altLang="en-US" sz="2000" b="1"/>
          </a:p>
          <a:p>
            <a:endParaRPr lang="zh-CN" altLang="en-US" sz="2000"/>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93825"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035800" y="59690"/>
            <a:ext cx="3459480" cy="368300"/>
          </a:xfrm>
          <a:prstGeom prst="rect">
            <a:avLst/>
          </a:prstGeom>
          <a:noFill/>
        </p:spPr>
        <p:txBody>
          <a:bodyPr wrap="square" rtlCol="0">
            <a:spAutoFit/>
          </a:bodyPr>
          <a:p>
            <a:r>
              <a:rPr lang="zh-CN" altLang="en-US" b="1"/>
              <a:t>测试执行策略</a:t>
            </a:r>
            <a:endParaRPr lang="zh-CN" altLang="en-US" b="1"/>
          </a:p>
        </p:txBody>
      </p:sp>
      <p:sp>
        <p:nvSpPr>
          <p:cNvPr id="3" name="文本框 2"/>
          <p:cNvSpPr txBox="1"/>
          <p:nvPr/>
        </p:nvSpPr>
        <p:spPr>
          <a:xfrm>
            <a:off x="905510" y="812800"/>
            <a:ext cx="2752725" cy="398780"/>
          </a:xfrm>
          <a:prstGeom prst="rect">
            <a:avLst/>
          </a:prstGeom>
          <a:noFill/>
        </p:spPr>
        <p:txBody>
          <a:bodyPr wrap="square" rtlCol="0">
            <a:spAutoFit/>
          </a:bodyPr>
          <a:p>
            <a:r>
              <a:rPr lang="zh-CN" altLang="en-US" sz="2000" b="1">
                <a:solidFill>
                  <a:srgbClr val="FF0000"/>
                </a:solidFill>
              </a:rPr>
              <a:t>测试用例选择的步骤</a:t>
            </a:r>
            <a:endParaRPr lang="zh-CN" altLang="en-US" sz="2000" b="1">
              <a:solidFill>
                <a:srgbClr val="FF0000"/>
              </a:solidFill>
            </a:endParaRPr>
          </a:p>
        </p:txBody>
      </p:sp>
      <p:sp>
        <p:nvSpPr>
          <p:cNvPr id="12" name="文本框 11"/>
          <p:cNvSpPr txBox="1"/>
          <p:nvPr/>
        </p:nvSpPr>
        <p:spPr>
          <a:xfrm>
            <a:off x="821055" y="444500"/>
            <a:ext cx="6624320" cy="368300"/>
          </a:xfrm>
          <a:prstGeom prst="rect">
            <a:avLst/>
          </a:prstGeom>
          <a:noFill/>
        </p:spPr>
        <p:txBody>
          <a:bodyPr wrap="square" rtlCol="0">
            <a:spAutoFit/>
          </a:bodyPr>
          <a:p>
            <a:r>
              <a:rPr lang="en-US" altLang="zh-CN" b="1">
                <a:latin typeface="黑体" panose="02010609060101010101" pitchFamily="49" charset="-122"/>
                <a:ea typeface="黑体" panose="02010609060101010101" pitchFamily="49" charset="-122"/>
              </a:rPr>
              <a:t>12.7.4 </a:t>
            </a:r>
            <a:r>
              <a:rPr lang="zh-CN" altLang="en-US" b="1">
                <a:latin typeface="黑体" panose="02010609060101010101" pitchFamily="49" charset="-122"/>
                <a:ea typeface="黑体" panose="02010609060101010101" pitchFamily="49" charset="-122"/>
              </a:rPr>
              <a:t>最终测试周期的测试用例的选择</a:t>
            </a:r>
            <a:endParaRPr lang="zh-CN" altLang="en-US" b="1">
              <a:latin typeface="黑体" panose="02010609060101010101" pitchFamily="49" charset="-122"/>
              <a:ea typeface="黑体" panose="02010609060101010101" pitchFamily="49" charset="-122"/>
            </a:endParaRPr>
          </a:p>
        </p:txBody>
      </p:sp>
      <p:sp>
        <p:nvSpPr>
          <p:cNvPr id="6" name="流程图: 手动操作 5"/>
          <p:cNvSpPr/>
          <p:nvPr/>
        </p:nvSpPr>
        <p:spPr>
          <a:xfrm>
            <a:off x="5241290" y="1650365"/>
            <a:ext cx="720090" cy="575945"/>
          </a:xfrm>
          <a:prstGeom prst="flowChartManualOperation">
            <a:avLst/>
          </a:prstGeom>
          <a:gradFill>
            <a:gsLst>
              <a:gs pos="100000">
                <a:srgbClr val="FBFB11"/>
              </a:gs>
              <a:gs pos="100000">
                <a:srgbClr val="838309"/>
              </a:gs>
            </a:gsLst>
            <a:lin ang="16200000" scaled="0"/>
          </a:gra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7" name="流程图: 手动操作 6"/>
          <p:cNvSpPr/>
          <p:nvPr/>
        </p:nvSpPr>
        <p:spPr>
          <a:xfrm>
            <a:off x="2679700" y="1649730"/>
            <a:ext cx="720090" cy="575945"/>
          </a:xfrm>
          <a:prstGeom prst="flowChartManualOperation">
            <a:avLst/>
          </a:prstGeom>
          <a:solidFill>
            <a:schemeClr val="accent2">
              <a:lumMod val="75000"/>
            </a:schemeClr>
          </a:soli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22" name=" 184"/>
          <p:cNvSpPr/>
          <p:nvPr/>
        </p:nvSpPr>
        <p:spPr>
          <a:xfrm>
            <a:off x="2994660" y="2051685"/>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文本框 30"/>
          <p:cNvSpPr txBox="1"/>
          <p:nvPr/>
        </p:nvSpPr>
        <p:spPr>
          <a:xfrm>
            <a:off x="5961380" y="843280"/>
            <a:ext cx="2561590" cy="645160"/>
          </a:xfrm>
          <a:prstGeom prst="rect">
            <a:avLst/>
          </a:prstGeom>
          <a:noFill/>
        </p:spPr>
        <p:txBody>
          <a:bodyPr wrap="square" rtlCol="0">
            <a:spAutoFit/>
          </a:bodyPr>
          <a:p>
            <a:r>
              <a:rPr lang="zh-CN" altLang="en-US" b="1">
                <a:solidFill>
                  <a:srgbClr val="FF0000"/>
                </a:solidFill>
              </a:rPr>
              <a:t>步骤</a:t>
            </a:r>
            <a:r>
              <a:rPr lang="en-US" altLang="zh-CN" b="1">
                <a:solidFill>
                  <a:srgbClr val="FF0000"/>
                </a:solidFill>
              </a:rPr>
              <a:t>3: </a:t>
            </a:r>
            <a:r>
              <a:rPr lang="zh-CN" altLang="en-US" b="1">
                <a:solidFill>
                  <a:srgbClr val="FF0000"/>
                </a:solidFill>
              </a:rPr>
              <a:t>从红桶和黄桶中挑选测测试用例</a:t>
            </a:r>
            <a:endParaRPr lang="zh-CN" altLang="en-US" b="1">
              <a:solidFill>
                <a:srgbClr val="FF0000"/>
              </a:solidFill>
            </a:endParaRPr>
          </a:p>
        </p:txBody>
      </p:sp>
      <p:sp>
        <p:nvSpPr>
          <p:cNvPr id="4" name=" 184"/>
          <p:cNvSpPr/>
          <p:nvPr/>
        </p:nvSpPr>
        <p:spPr>
          <a:xfrm>
            <a:off x="2831465" y="1990725"/>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 184"/>
          <p:cNvSpPr/>
          <p:nvPr/>
        </p:nvSpPr>
        <p:spPr>
          <a:xfrm>
            <a:off x="3145790" y="1990725"/>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 184"/>
          <p:cNvSpPr/>
          <p:nvPr/>
        </p:nvSpPr>
        <p:spPr>
          <a:xfrm>
            <a:off x="2831465" y="1851025"/>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84"/>
          <p:cNvSpPr/>
          <p:nvPr/>
        </p:nvSpPr>
        <p:spPr>
          <a:xfrm>
            <a:off x="2982595" y="1877695"/>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b="1">
              <a:solidFill>
                <a:srgbClr val="FFFFFF"/>
              </a:solidFill>
            </a:endParaRPr>
          </a:p>
        </p:txBody>
      </p:sp>
      <p:sp>
        <p:nvSpPr>
          <p:cNvPr id="13" name=" 184"/>
          <p:cNvSpPr/>
          <p:nvPr/>
        </p:nvSpPr>
        <p:spPr>
          <a:xfrm>
            <a:off x="5384165" y="1991360"/>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8" name=" 184"/>
          <p:cNvSpPr/>
          <p:nvPr/>
        </p:nvSpPr>
        <p:spPr>
          <a:xfrm>
            <a:off x="5519420" y="2052320"/>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3" name=" 184"/>
          <p:cNvSpPr/>
          <p:nvPr/>
        </p:nvSpPr>
        <p:spPr>
          <a:xfrm>
            <a:off x="5682615" y="1991360"/>
            <a:ext cx="163195" cy="173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4" name="流程图: 手动操作 33"/>
          <p:cNvSpPr/>
          <p:nvPr/>
        </p:nvSpPr>
        <p:spPr>
          <a:xfrm>
            <a:off x="2927985" y="3344545"/>
            <a:ext cx="3287395" cy="1158240"/>
          </a:xfrm>
          <a:prstGeom prst="flowChartManualOperation">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35" name="文本框 34"/>
          <p:cNvSpPr txBox="1"/>
          <p:nvPr/>
        </p:nvSpPr>
        <p:spPr>
          <a:xfrm>
            <a:off x="3557270" y="3869690"/>
            <a:ext cx="2338705" cy="460375"/>
          </a:xfrm>
          <a:prstGeom prst="rect">
            <a:avLst/>
          </a:prstGeom>
          <a:noFill/>
        </p:spPr>
        <p:txBody>
          <a:bodyPr wrap="square" rtlCol="0">
            <a:spAutoFit/>
          </a:bodyPr>
          <a:p>
            <a:r>
              <a:rPr lang="zh-CN" altLang="en-US" sz="2400" b="1"/>
              <a:t>最终测试用例</a:t>
            </a:r>
            <a:endParaRPr lang="zh-CN" altLang="en-US" sz="2400" b="1"/>
          </a:p>
        </p:txBody>
      </p:sp>
      <p:cxnSp>
        <p:nvCxnSpPr>
          <p:cNvPr id="36" name="直接箭头连接符 35"/>
          <p:cNvCxnSpPr/>
          <p:nvPr/>
        </p:nvCxnSpPr>
        <p:spPr>
          <a:xfrm>
            <a:off x="3131820" y="2355850"/>
            <a:ext cx="648335" cy="935990"/>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cxnSp>
        <p:nvCxnSpPr>
          <p:cNvPr id="37" name="直接箭头连接符 36"/>
          <p:cNvCxnSpPr/>
          <p:nvPr/>
        </p:nvCxnSpPr>
        <p:spPr>
          <a:xfrm flipH="1">
            <a:off x="5147945" y="2355850"/>
            <a:ext cx="453390" cy="935990"/>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38" name="文本框 37"/>
          <p:cNvSpPr txBox="1"/>
          <p:nvPr/>
        </p:nvSpPr>
        <p:spPr>
          <a:xfrm>
            <a:off x="3399790" y="2387600"/>
            <a:ext cx="701675" cy="398780"/>
          </a:xfrm>
          <a:prstGeom prst="rect">
            <a:avLst/>
          </a:prstGeom>
          <a:noFill/>
        </p:spPr>
        <p:txBody>
          <a:bodyPr wrap="square" rtlCol="0">
            <a:spAutoFit/>
          </a:bodyPr>
          <a:p>
            <a:r>
              <a:rPr lang="zh-CN" altLang="en-US" sz="2000" b="1"/>
              <a:t>所有</a:t>
            </a:r>
            <a:endParaRPr lang="zh-CN" altLang="en-US" sz="2000" b="1"/>
          </a:p>
        </p:txBody>
      </p:sp>
      <p:sp>
        <p:nvSpPr>
          <p:cNvPr id="39" name="文本框 38"/>
          <p:cNvSpPr txBox="1"/>
          <p:nvPr/>
        </p:nvSpPr>
        <p:spPr>
          <a:xfrm>
            <a:off x="5513705" y="2514600"/>
            <a:ext cx="701675" cy="398780"/>
          </a:xfrm>
          <a:prstGeom prst="rect">
            <a:avLst/>
          </a:prstGeom>
          <a:noFill/>
        </p:spPr>
        <p:txBody>
          <a:bodyPr wrap="square" rtlCol="0">
            <a:spAutoFit/>
          </a:bodyPr>
          <a:p>
            <a:r>
              <a:rPr lang="zh-CN" altLang="en-US" sz="2000" b="1"/>
              <a:t>部分</a:t>
            </a:r>
            <a:endParaRPr lang="zh-CN" altLang="en-US" sz="2000" b="1"/>
          </a:p>
        </p:txBody>
      </p:sp>
      <p:sp>
        <p:nvSpPr>
          <p:cNvPr id="40" name="文本框 39"/>
          <p:cNvSpPr txBox="1"/>
          <p:nvPr/>
        </p:nvSpPr>
        <p:spPr>
          <a:xfrm>
            <a:off x="7590155" y="2252980"/>
            <a:ext cx="2067560" cy="922020"/>
          </a:xfrm>
          <a:prstGeom prst="rect">
            <a:avLst/>
          </a:prstGeom>
          <a:noFill/>
        </p:spPr>
        <p:txBody>
          <a:bodyPr wrap="square" rtlCol="0">
            <a:spAutoFit/>
          </a:bodyPr>
          <a:p>
            <a:pPr marL="285750" indent="-285750">
              <a:buFont typeface="Arial" panose="020B0604020202020204" pitchFamily="34" charset="0"/>
              <a:buChar char="•"/>
            </a:pPr>
            <a:r>
              <a:rPr lang="zh-CN" altLang="en-US" b="1"/>
              <a:t>进度安排</a:t>
            </a:r>
            <a:endParaRPr lang="zh-CN" altLang="en-US" b="1"/>
          </a:p>
          <a:p>
            <a:pPr marL="285750" indent="-285750">
              <a:buFont typeface="Arial" panose="020B0604020202020204" pitchFamily="34" charset="0"/>
              <a:buChar char="•"/>
            </a:pPr>
            <a:r>
              <a:rPr lang="zh-CN" altLang="en-US" b="1"/>
              <a:t>上市时间</a:t>
            </a:r>
            <a:endParaRPr lang="zh-CN" altLang="en-US" b="1"/>
          </a:p>
          <a:p>
            <a:pPr marL="285750" indent="-285750">
              <a:buFont typeface="Arial" panose="020B0604020202020204" pitchFamily="34" charset="0"/>
              <a:buChar char="•"/>
            </a:pPr>
            <a:r>
              <a:rPr lang="zh-CN" altLang="en-US" b="1"/>
              <a:t>客户要求</a:t>
            </a:r>
            <a:endParaRPr lang="zh-CN" altLang="en-US" b="1"/>
          </a:p>
        </p:txBody>
      </p:sp>
      <p:sp>
        <p:nvSpPr>
          <p:cNvPr id="41" name="右箭头 40"/>
          <p:cNvSpPr/>
          <p:nvPr/>
        </p:nvSpPr>
        <p:spPr>
          <a:xfrm>
            <a:off x="6518275" y="2534285"/>
            <a:ext cx="768985" cy="3600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2" name="文本框 41"/>
          <p:cNvSpPr txBox="1"/>
          <p:nvPr/>
        </p:nvSpPr>
        <p:spPr>
          <a:xfrm>
            <a:off x="6466205" y="2146300"/>
            <a:ext cx="873125" cy="368300"/>
          </a:xfrm>
          <a:prstGeom prst="rect">
            <a:avLst/>
          </a:prstGeom>
          <a:noFill/>
        </p:spPr>
        <p:txBody>
          <a:bodyPr wrap="square" rtlCol="0">
            <a:spAutoFit/>
          </a:bodyPr>
          <a:p>
            <a:r>
              <a:rPr lang="zh-CN" altLang="en-US" b="1"/>
              <a:t>取决于</a:t>
            </a:r>
            <a:endParaRPr lang="zh-CN" altLang="en-US" b="1"/>
          </a:p>
        </p:txBody>
      </p:sp>
      <p:sp>
        <p:nvSpPr>
          <p:cNvPr id="8" name="灯片编号占位符 7"/>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1+#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1+#ppt_w/2"/>
                                          </p:val>
                                        </p:tav>
                                        <p:tav tm="100000">
                                          <p:val>
                                            <p:strVal val="#ppt_x"/>
                                          </p:val>
                                        </p:tav>
                                      </p:tavLst>
                                    </p:anim>
                                    <p:anim calcmode="lin" valueType="num">
                                      <p:cBhvr additive="base">
                                        <p:cTn id="16"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1" grpId="0" bldLvl="0" animBg="1"/>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67" name=""/>
        <p:cNvGrpSpPr/>
        <p:nvPr/>
      </p:nvGrpSpPr>
      <p:grpSpPr>
        <a:xfrm>
          <a:off x="0" y="0"/>
          <a:ext cx="0" cy="0"/>
          <a:chOff x="0" y="0"/>
          <a:chExt cx="0" cy="0"/>
        </a:xfrm>
      </p:grpSpPr>
      <p:sp>
        <p:nvSpPr>
          <p:cNvPr id="1048653" name="椭圆 2"/>
          <p:cNvSpPr/>
          <p:nvPr/>
        </p:nvSpPr>
        <p:spPr>
          <a:xfrm>
            <a:off x="3159760" y="1102360"/>
            <a:ext cx="2856865" cy="288163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4" name="文本框 6"/>
          <p:cNvSpPr txBox="1"/>
          <p:nvPr/>
        </p:nvSpPr>
        <p:spPr>
          <a:xfrm>
            <a:off x="3261360" y="1493520"/>
            <a:ext cx="2684780" cy="1753235"/>
          </a:xfrm>
          <a:prstGeom prst="rect">
            <a:avLst/>
          </a:prstGeom>
          <a:noFill/>
        </p:spPr>
        <p:txBody>
          <a:bodyPr wrap="square" rtlCol="0">
            <a:spAutoFit/>
          </a:bodyPr>
          <a:p>
            <a:pPr algn="ctr"/>
            <a:endParaRPr lang="en-US" altLang="zh-CN" sz="2700" b="1" spc="300" dirty="0" smtClean="0">
              <a:solidFill>
                <a:schemeClr val="bg1"/>
              </a:solidFill>
              <a:latin typeface="微软雅黑" panose="020B0503020204020204" charset="-122"/>
              <a:ea typeface="微软雅黑" panose="020B0503020204020204" charset="-122"/>
            </a:endParaRPr>
          </a:p>
          <a:p>
            <a:pPr algn="ctr"/>
            <a:r>
              <a:rPr lang="en-US" altLang="zh-CN" sz="2700" b="1" spc="300" dirty="0" smtClean="0">
                <a:solidFill>
                  <a:schemeClr val="bg1"/>
                </a:solidFill>
                <a:latin typeface="微软雅黑" panose="020B0503020204020204" charset="-122"/>
                <a:ea typeface="微软雅黑" panose="020B0503020204020204" charset="-122"/>
              </a:rPr>
              <a:t>12.7.5</a:t>
            </a:r>
            <a:endParaRPr lang="en-US" altLang="zh-CN" sz="2700" b="1" spc="300" dirty="0" smtClean="0">
              <a:solidFill>
                <a:schemeClr val="bg1"/>
              </a:solidFill>
              <a:latin typeface="微软雅黑" panose="020B0503020204020204" charset="-122"/>
              <a:ea typeface="微软雅黑" panose="020B0503020204020204" charset="-122"/>
            </a:endParaRPr>
          </a:p>
          <a:p>
            <a:pPr algn="ctr"/>
            <a:r>
              <a:rPr lang="zh-CN" altLang="en-US" sz="2700" b="1" spc="300" dirty="0" smtClean="0">
                <a:solidFill>
                  <a:schemeClr val="bg1"/>
                </a:solidFill>
                <a:latin typeface="微软雅黑" panose="020B0503020204020204" charset="-122"/>
                <a:ea typeface="微软雅黑" panose="020B0503020204020204" charset="-122"/>
              </a:rPr>
              <a:t>测试用例的优先级排序</a:t>
            </a:r>
            <a:endParaRPr lang="zh-CN" altLang="en-US" sz="2700" b="1" spc="300" dirty="0" smtClean="0">
              <a:solidFill>
                <a:schemeClr val="bg1"/>
              </a:solidFill>
              <a:latin typeface="微软雅黑" panose="020B0503020204020204" charset="-122"/>
              <a:ea typeface="微软雅黑" panose="020B0503020204020204" charset="-122"/>
            </a:endParaRPr>
          </a:p>
        </p:txBody>
      </p:sp>
      <p:sp>
        <p:nvSpPr>
          <p:cNvPr id="1048655" name="椭圆 9"/>
          <p:cNvSpPr/>
          <p:nvPr/>
        </p:nvSpPr>
        <p:spPr>
          <a:xfrm>
            <a:off x="915708" y="3675929"/>
            <a:ext cx="150019" cy="18969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6" name="椭圆 11"/>
          <p:cNvSpPr/>
          <p:nvPr/>
        </p:nvSpPr>
        <p:spPr>
          <a:xfrm>
            <a:off x="1320758" y="3090375"/>
            <a:ext cx="388460" cy="3884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7" name="椭圆 12"/>
          <p:cNvSpPr/>
          <p:nvPr/>
        </p:nvSpPr>
        <p:spPr>
          <a:xfrm>
            <a:off x="2387557" y="2891545"/>
            <a:ext cx="483409" cy="48340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8" name="椭圆 13"/>
          <p:cNvSpPr/>
          <p:nvPr/>
        </p:nvSpPr>
        <p:spPr>
          <a:xfrm>
            <a:off x="495189" y="2082095"/>
            <a:ext cx="160100" cy="160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9" name="椭圆 14"/>
          <p:cNvSpPr/>
          <p:nvPr/>
        </p:nvSpPr>
        <p:spPr>
          <a:xfrm>
            <a:off x="2146113" y="2132920"/>
            <a:ext cx="356221" cy="35622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0" name="椭圆 15"/>
          <p:cNvSpPr/>
          <p:nvPr/>
        </p:nvSpPr>
        <p:spPr>
          <a:xfrm>
            <a:off x="1709218" y="1699269"/>
            <a:ext cx="267453" cy="2674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1" name="椭圆 16"/>
          <p:cNvSpPr/>
          <p:nvPr/>
        </p:nvSpPr>
        <p:spPr>
          <a:xfrm>
            <a:off x="6087242" y="2641543"/>
            <a:ext cx="165932" cy="16593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2" name="椭圆 17"/>
          <p:cNvSpPr/>
          <p:nvPr/>
        </p:nvSpPr>
        <p:spPr>
          <a:xfrm>
            <a:off x="7335435" y="1219157"/>
            <a:ext cx="480112" cy="48011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3" name="椭圆 18"/>
          <p:cNvSpPr/>
          <p:nvPr/>
        </p:nvSpPr>
        <p:spPr>
          <a:xfrm>
            <a:off x="5596373" y="3979714"/>
            <a:ext cx="237818" cy="23781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4" name="椭圆 19"/>
          <p:cNvSpPr/>
          <p:nvPr/>
        </p:nvSpPr>
        <p:spPr>
          <a:xfrm flipH="1" flipV="1">
            <a:off x="5393991" y="3489918"/>
            <a:ext cx="237549" cy="25625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5" name="椭圆 20"/>
          <p:cNvSpPr/>
          <p:nvPr/>
        </p:nvSpPr>
        <p:spPr>
          <a:xfrm>
            <a:off x="6702862" y="1907693"/>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6" name="椭圆 21"/>
          <p:cNvSpPr/>
          <p:nvPr/>
        </p:nvSpPr>
        <p:spPr>
          <a:xfrm>
            <a:off x="6313298" y="3007625"/>
            <a:ext cx="622690" cy="62269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7" name="椭圆 22"/>
          <p:cNvSpPr/>
          <p:nvPr/>
        </p:nvSpPr>
        <p:spPr>
          <a:xfrm>
            <a:off x="6452579" y="927449"/>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8" name="椭圆 23"/>
          <p:cNvSpPr/>
          <p:nvPr/>
        </p:nvSpPr>
        <p:spPr>
          <a:xfrm>
            <a:off x="7736521" y="2878091"/>
            <a:ext cx="311345" cy="31134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9" name="椭圆 24"/>
          <p:cNvSpPr/>
          <p:nvPr/>
        </p:nvSpPr>
        <p:spPr>
          <a:xfrm flipH="1">
            <a:off x="6923030" y="3865624"/>
            <a:ext cx="364687" cy="3646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cxnSp>
        <p:nvCxnSpPr>
          <p:cNvPr id="3145734" name="直接连接符 26"/>
          <p:cNvCxnSpPr/>
          <p:nvPr/>
        </p:nvCxnSpPr>
        <p:spPr>
          <a:xfrm flipH="1">
            <a:off x="5057752" y="378155"/>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5" name="直接连接符 27"/>
          <p:cNvCxnSpPr/>
          <p:nvPr/>
        </p:nvCxnSpPr>
        <p:spPr>
          <a:xfrm flipH="1">
            <a:off x="5753055" y="184214"/>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6" name="直接连接符 28"/>
          <p:cNvCxnSpPr/>
          <p:nvPr/>
        </p:nvCxnSpPr>
        <p:spPr>
          <a:xfrm flipH="1">
            <a:off x="2497698" y="4106682"/>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7" name="直接连接符 29"/>
          <p:cNvCxnSpPr/>
          <p:nvPr/>
        </p:nvCxnSpPr>
        <p:spPr>
          <a:xfrm flipH="1">
            <a:off x="5377504" y="1275951"/>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8" name="直接连接符 31"/>
          <p:cNvCxnSpPr/>
          <p:nvPr/>
        </p:nvCxnSpPr>
        <p:spPr>
          <a:xfrm flipH="1">
            <a:off x="3298174" y="3853493"/>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9" name="直接连接符 33"/>
          <p:cNvCxnSpPr/>
          <p:nvPr/>
        </p:nvCxnSpPr>
        <p:spPr>
          <a:xfrm flipH="1">
            <a:off x="2978422" y="3230446"/>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93825"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035800" y="59690"/>
            <a:ext cx="3459480" cy="368300"/>
          </a:xfrm>
          <a:prstGeom prst="rect">
            <a:avLst/>
          </a:prstGeom>
          <a:noFill/>
        </p:spPr>
        <p:txBody>
          <a:bodyPr wrap="square" rtlCol="0">
            <a:spAutoFit/>
          </a:bodyPr>
          <a:p>
            <a:r>
              <a:rPr lang="zh-CN" altLang="en-US" b="1"/>
              <a:t>测试执行策略</a:t>
            </a:r>
            <a:endParaRPr lang="zh-CN" altLang="en-US" b="1"/>
          </a:p>
        </p:txBody>
      </p:sp>
      <p:sp>
        <p:nvSpPr>
          <p:cNvPr id="3" name="文本框 2"/>
          <p:cNvSpPr txBox="1"/>
          <p:nvPr/>
        </p:nvSpPr>
        <p:spPr>
          <a:xfrm>
            <a:off x="821055" y="812800"/>
            <a:ext cx="7543165" cy="398780"/>
          </a:xfrm>
          <a:prstGeom prst="rect">
            <a:avLst/>
          </a:prstGeom>
          <a:noFill/>
        </p:spPr>
        <p:txBody>
          <a:bodyPr wrap="square" rtlCol="0">
            <a:spAutoFit/>
          </a:bodyPr>
          <a:p>
            <a:r>
              <a:rPr lang="zh-CN" altLang="en-US" sz="2000" b="1">
                <a:solidFill>
                  <a:srgbClr val="FF0000"/>
                </a:solidFill>
              </a:rPr>
              <a:t>多周期测试中</a:t>
            </a:r>
            <a:r>
              <a:rPr lang="en-US" altLang="zh-CN" sz="2000" b="1">
                <a:solidFill>
                  <a:srgbClr val="FF0000"/>
                </a:solidFill>
              </a:rPr>
              <a:t>,</a:t>
            </a:r>
            <a:r>
              <a:rPr lang="zh-CN" altLang="en-US" sz="2000" b="1">
                <a:solidFill>
                  <a:srgbClr val="FF0000"/>
                </a:solidFill>
              </a:rPr>
              <a:t>不同测试周期有不同测试目标的理由</a:t>
            </a:r>
            <a:endParaRPr lang="en-US" altLang="zh-CN" sz="2000" b="1">
              <a:solidFill>
                <a:srgbClr val="FF0000"/>
              </a:solidFill>
            </a:endParaRPr>
          </a:p>
        </p:txBody>
      </p:sp>
      <p:sp>
        <p:nvSpPr>
          <p:cNvPr id="12" name="文本框 11"/>
          <p:cNvSpPr txBox="1"/>
          <p:nvPr/>
        </p:nvSpPr>
        <p:spPr>
          <a:xfrm>
            <a:off x="821055" y="444500"/>
            <a:ext cx="6624320" cy="368300"/>
          </a:xfrm>
          <a:prstGeom prst="rect">
            <a:avLst/>
          </a:prstGeom>
          <a:noFill/>
        </p:spPr>
        <p:txBody>
          <a:bodyPr wrap="square" rtlCol="0">
            <a:spAutoFit/>
          </a:bodyPr>
          <a:p>
            <a:r>
              <a:rPr lang="en-US" altLang="zh-CN" b="1">
                <a:latin typeface="黑体" panose="02010609060101010101" pitchFamily="49" charset="-122"/>
                <a:ea typeface="黑体" panose="02010609060101010101" pitchFamily="49" charset="-122"/>
              </a:rPr>
              <a:t>12.7.5 </a:t>
            </a:r>
            <a:r>
              <a:rPr lang="zh-CN" altLang="en-US" b="1">
                <a:latin typeface="黑体" panose="02010609060101010101" pitchFamily="49" charset="-122"/>
                <a:ea typeface="黑体" panose="02010609060101010101" pitchFamily="49" charset="-122"/>
              </a:rPr>
              <a:t>测试用例的优先级排序</a:t>
            </a:r>
            <a:endParaRPr lang="zh-CN" altLang="en-US" b="1">
              <a:latin typeface="黑体" panose="02010609060101010101" pitchFamily="49" charset="-122"/>
              <a:ea typeface="黑体" panose="02010609060101010101" pitchFamily="49" charset="-122"/>
            </a:endParaRPr>
          </a:p>
        </p:txBody>
      </p:sp>
      <p:sp>
        <p:nvSpPr>
          <p:cNvPr id="8" name="左大括号 7"/>
          <p:cNvSpPr/>
          <p:nvPr/>
        </p:nvSpPr>
        <p:spPr>
          <a:xfrm>
            <a:off x="1153795" y="1822450"/>
            <a:ext cx="819785" cy="1998345"/>
          </a:xfrm>
          <a:prstGeom prst="leftBrac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9" name="文本框 8"/>
          <p:cNvSpPr txBox="1"/>
          <p:nvPr/>
        </p:nvSpPr>
        <p:spPr>
          <a:xfrm>
            <a:off x="2409190" y="1882775"/>
            <a:ext cx="5036185" cy="1938020"/>
          </a:xfrm>
          <a:prstGeom prst="rect">
            <a:avLst/>
          </a:prstGeom>
          <a:noFill/>
        </p:spPr>
        <p:txBody>
          <a:bodyPr wrap="square" rtlCol="0">
            <a:spAutoFit/>
          </a:bodyPr>
          <a:p>
            <a:pPr marL="400050" indent="-400050">
              <a:buFont typeface="+mj-lt"/>
              <a:buAutoNum type="romanUcPeriod"/>
            </a:pPr>
            <a:r>
              <a:rPr lang="zh-CN" altLang="en-US" sz="2000" b="1"/>
              <a:t>起始被测试的系统等级不是很高</a:t>
            </a:r>
            <a:endParaRPr lang="zh-CN" altLang="en-US" sz="2000" b="1"/>
          </a:p>
          <a:p>
            <a:pPr marL="400050" indent="-400050">
              <a:buFont typeface="+mj-lt"/>
              <a:buAutoNum type="romanUcPeriod"/>
            </a:pPr>
            <a:endParaRPr lang="zh-CN" altLang="en-US" sz="2000" b="1"/>
          </a:p>
          <a:p>
            <a:pPr marL="400050" indent="-400050">
              <a:buFont typeface="+mj-lt"/>
              <a:buAutoNum type="romanUcPeriod"/>
            </a:pPr>
            <a:r>
              <a:rPr lang="zh-CN" altLang="en-US" sz="2000" b="1"/>
              <a:t>随着测试周期的更替</a:t>
            </a:r>
            <a:r>
              <a:rPr lang="en-US" altLang="zh-CN" sz="2000" b="1"/>
              <a:t>,</a:t>
            </a:r>
            <a:r>
              <a:rPr lang="zh-CN" altLang="en-US" sz="2000" b="1"/>
              <a:t>系统的质量不断改</a:t>
            </a:r>
            <a:endParaRPr lang="zh-CN" altLang="en-US" sz="2000" b="1"/>
          </a:p>
          <a:p>
            <a:pPr marL="400050" indent="-400050">
              <a:buFont typeface="+mj-lt"/>
              <a:buAutoNum type="romanUcPeriod"/>
            </a:pPr>
            <a:endParaRPr lang="zh-CN" altLang="en-US" sz="2000" b="1"/>
          </a:p>
          <a:p>
            <a:pPr marL="400050" indent="-400050">
              <a:buFont typeface="+mj-lt"/>
              <a:buAutoNum type="romanUcPeriod"/>
            </a:pPr>
            <a:endParaRPr lang="zh-CN" altLang="en-US" sz="2000" b="1"/>
          </a:p>
          <a:p>
            <a:pPr marL="400050" indent="-400050">
              <a:buFont typeface="+mj-lt"/>
              <a:buAutoNum type="romanUcPeriod"/>
            </a:pPr>
            <a:r>
              <a:rPr lang="zh-CN" altLang="en-US" sz="2000" b="1"/>
              <a:t>随着测试的进行</a:t>
            </a:r>
            <a:r>
              <a:rPr lang="en-US" altLang="zh-CN" sz="2000" b="1"/>
              <a:t>,</a:t>
            </a:r>
            <a:r>
              <a:rPr lang="zh-CN" altLang="en-US" sz="2000" b="1"/>
              <a:t>各种缺陷被监测出</a:t>
            </a:r>
            <a:endParaRPr lang="zh-CN" altLang="en-US" sz="2000" b="1"/>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93825"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035800" y="59690"/>
            <a:ext cx="3459480" cy="368300"/>
          </a:xfrm>
          <a:prstGeom prst="rect">
            <a:avLst/>
          </a:prstGeom>
          <a:noFill/>
        </p:spPr>
        <p:txBody>
          <a:bodyPr wrap="square" rtlCol="0">
            <a:spAutoFit/>
          </a:bodyPr>
          <a:p>
            <a:r>
              <a:rPr lang="zh-CN" altLang="en-US" b="1"/>
              <a:t>测试执行策略</a:t>
            </a:r>
            <a:endParaRPr lang="zh-CN" altLang="en-US" b="1"/>
          </a:p>
        </p:txBody>
      </p:sp>
      <p:sp>
        <p:nvSpPr>
          <p:cNvPr id="3" name="文本框 2"/>
          <p:cNvSpPr txBox="1"/>
          <p:nvPr/>
        </p:nvSpPr>
        <p:spPr>
          <a:xfrm>
            <a:off x="821055" y="812800"/>
            <a:ext cx="4069080" cy="398780"/>
          </a:xfrm>
          <a:prstGeom prst="rect">
            <a:avLst/>
          </a:prstGeom>
          <a:noFill/>
        </p:spPr>
        <p:txBody>
          <a:bodyPr wrap="square" rtlCol="0">
            <a:spAutoFit/>
          </a:bodyPr>
          <a:p>
            <a:r>
              <a:rPr lang="zh-CN" altLang="en-US" sz="2000" b="1">
                <a:solidFill>
                  <a:srgbClr val="FF0000"/>
                </a:solidFill>
              </a:rPr>
              <a:t>单个测试周期的测试优先级排序</a:t>
            </a:r>
            <a:endParaRPr lang="zh-CN" altLang="en-US" sz="2000" b="1">
              <a:solidFill>
                <a:srgbClr val="FF0000"/>
              </a:solidFill>
            </a:endParaRPr>
          </a:p>
        </p:txBody>
      </p:sp>
      <p:sp>
        <p:nvSpPr>
          <p:cNvPr id="12" name="文本框 11"/>
          <p:cNvSpPr txBox="1"/>
          <p:nvPr/>
        </p:nvSpPr>
        <p:spPr>
          <a:xfrm>
            <a:off x="821055" y="444500"/>
            <a:ext cx="6624320" cy="368300"/>
          </a:xfrm>
          <a:prstGeom prst="rect">
            <a:avLst/>
          </a:prstGeom>
          <a:noFill/>
        </p:spPr>
        <p:txBody>
          <a:bodyPr wrap="square" rtlCol="0">
            <a:spAutoFit/>
          </a:bodyPr>
          <a:p>
            <a:r>
              <a:rPr lang="en-US" altLang="zh-CN" b="1">
                <a:latin typeface="黑体" panose="02010609060101010101" pitchFamily="49" charset="-122"/>
                <a:ea typeface="黑体" panose="02010609060101010101" pitchFamily="49" charset="-122"/>
              </a:rPr>
              <a:t>12.7.5 </a:t>
            </a:r>
            <a:r>
              <a:rPr lang="zh-CN" altLang="en-US" b="1">
                <a:latin typeface="黑体" panose="02010609060101010101" pitchFamily="49" charset="-122"/>
                <a:ea typeface="黑体" panose="02010609060101010101" pitchFamily="49" charset="-122"/>
              </a:rPr>
              <a:t>测试用例的优先级排序</a:t>
            </a:r>
            <a:endParaRPr lang="zh-CN" altLang="en-US" b="1">
              <a:latin typeface="黑体" panose="02010609060101010101" pitchFamily="49" charset="-122"/>
              <a:ea typeface="黑体" panose="02010609060101010101" pitchFamily="49" charset="-122"/>
            </a:endParaRPr>
          </a:p>
        </p:txBody>
      </p:sp>
      <p:sp>
        <p:nvSpPr>
          <p:cNvPr id="4" name="文本框 3"/>
          <p:cNvSpPr txBox="1"/>
          <p:nvPr/>
        </p:nvSpPr>
        <p:spPr>
          <a:xfrm>
            <a:off x="5371465" y="812800"/>
            <a:ext cx="4069080" cy="398780"/>
          </a:xfrm>
          <a:prstGeom prst="rect">
            <a:avLst/>
          </a:prstGeom>
          <a:noFill/>
        </p:spPr>
        <p:txBody>
          <a:bodyPr wrap="square" rtlCol="0">
            <a:spAutoFit/>
          </a:bodyPr>
          <a:p>
            <a:r>
              <a:rPr lang="en-US" altLang="zh-CN" sz="2000" b="1">
                <a:solidFill>
                  <a:srgbClr val="FF0000"/>
                </a:solidFill>
              </a:rPr>
              <a:t>1:</a:t>
            </a:r>
            <a:r>
              <a:rPr lang="zh-CN" altLang="en-US" sz="2000" b="1">
                <a:solidFill>
                  <a:srgbClr val="FF0000"/>
                </a:solidFill>
              </a:rPr>
              <a:t>第一个测试周期</a:t>
            </a:r>
            <a:endParaRPr lang="zh-CN" altLang="en-US" sz="2000" b="1">
              <a:solidFill>
                <a:srgbClr val="FF0000"/>
              </a:solidFill>
            </a:endParaRPr>
          </a:p>
        </p:txBody>
      </p:sp>
      <p:sp>
        <p:nvSpPr>
          <p:cNvPr id="5" name="文本框 4"/>
          <p:cNvSpPr txBox="1"/>
          <p:nvPr/>
        </p:nvSpPr>
        <p:spPr>
          <a:xfrm>
            <a:off x="903605" y="1536065"/>
            <a:ext cx="7548880" cy="368300"/>
          </a:xfrm>
          <a:prstGeom prst="rect">
            <a:avLst/>
          </a:prstGeom>
          <a:noFill/>
        </p:spPr>
        <p:txBody>
          <a:bodyPr wrap="square" rtlCol="0">
            <a:spAutoFit/>
          </a:bodyPr>
          <a:p>
            <a:r>
              <a:rPr lang="zh-CN" altLang="en-US" b="1">
                <a:solidFill>
                  <a:srgbClr val="FF0000"/>
                </a:solidFill>
              </a:rPr>
              <a:t>原理</a:t>
            </a:r>
            <a:r>
              <a:rPr lang="en-US" altLang="zh-CN" b="1"/>
              <a:t>: </a:t>
            </a:r>
            <a:r>
              <a:rPr lang="zh-CN" altLang="en-US" b="1"/>
              <a:t>对测试用例进行排序</a:t>
            </a:r>
            <a:r>
              <a:rPr lang="en-US" altLang="zh-CN" b="1"/>
              <a:t>,</a:t>
            </a:r>
            <a:r>
              <a:rPr lang="zh-CN" altLang="en-US" b="1"/>
              <a:t>允许最大数量的测试用例完全执行而不被阻塞</a:t>
            </a:r>
            <a:endParaRPr lang="zh-CN" altLang="en-US" b="1"/>
          </a:p>
        </p:txBody>
      </p:sp>
      <p:sp>
        <p:nvSpPr>
          <p:cNvPr id="6" name="文本框 5"/>
          <p:cNvSpPr txBox="1"/>
          <p:nvPr/>
        </p:nvSpPr>
        <p:spPr>
          <a:xfrm>
            <a:off x="1212850" y="2935605"/>
            <a:ext cx="1421130" cy="645160"/>
          </a:xfrm>
          <a:prstGeom prst="rect">
            <a:avLst/>
          </a:prstGeom>
          <a:noFill/>
        </p:spPr>
        <p:txBody>
          <a:bodyPr wrap="square" rtlCol="0">
            <a:spAutoFit/>
          </a:bodyPr>
          <a:p>
            <a:r>
              <a:rPr lang="zh-CN" altLang="en-US" b="1"/>
              <a:t>基础性</a:t>
            </a:r>
            <a:endParaRPr lang="zh-CN" altLang="en-US" b="1"/>
          </a:p>
          <a:p>
            <a:r>
              <a:rPr lang="zh-CN" altLang="en-US" b="1"/>
              <a:t>功能性</a:t>
            </a:r>
            <a:endParaRPr lang="zh-CN" altLang="en-US" b="1"/>
          </a:p>
        </p:txBody>
      </p:sp>
      <p:sp>
        <p:nvSpPr>
          <p:cNvPr id="7" name="文本框 6"/>
          <p:cNvSpPr txBox="1"/>
          <p:nvPr/>
        </p:nvSpPr>
        <p:spPr>
          <a:xfrm>
            <a:off x="3422650" y="2995295"/>
            <a:ext cx="1421130" cy="645160"/>
          </a:xfrm>
          <a:prstGeom prst="rect">
            <a:avLst/>
          </a:prstGeom>
          <a:noFill/>
        </p:spPr>
        <p:txBody>
          <a:bodyPr wrap="square" rtlCol="0">
            <a:spAutoFit/>
          </a:bodyPr>
          <a:p>
            <a:r>
              <a:rPr lang="zh-CN" altLang="en-US" b="1"/>
              <a:t>健壮性</a:t>
            </a:r>
            <a:endParaRPr lang="zh-CN" altLang="en-US" b="1"/>
          </a:p>
          <a:p>
            <a:r>
              <a:rPr lang="zh-CN" altLang="en-US" b="1"/>
              <a:t>互操作性</a:t>
            </a:r>
            <a:endParaRPr lang="zh-CN" altLang="en-US" b="1"/>
          </a:p>
        </p:txBody>
      </p:sp>
      <p:sp>
        <p:nvSpPr>
          <p:cNvPr id="8" name="文本框 7"/>
          <p:cNvSpPr txBox="1"/>
          <p:nvPr/>
        </p:nvSpPr>
        <p:spPr>
          <a:xfrm>
            <a:off x="6212205" y="2440940"/>
            <a:ext cx="1421130" cy="1753235"/>
          </a:xfrm>
          <a:prstGeom prst="rect">
            <a:avLst/>
          </a:prstGeom>
          <a:noFill/>
        </p:spPr>
        <p:txBody>
          <a:bodyPr wrap="square" rtlCol="0">
            <a:spAutoFit/>
          </a:bodyPr>
          <a:p>
            <a:r>
              <a:rPr lang="zh-CN" altLang="en-US" b="1"/>
              <a:t>文档</a:t>
            </a:r>
            <a:endParaRPr lang="zh-CN" altLang="en-US" b="1"/>
          </a:p>
          <a:p>
            <a:r>
              <a:rPr lang="zh-CN" altLang="en-US" b="1"/>
              <a:t>性能</a:t>
            </a:r>
            <a:endParaRPr lang="zh-CN" altLang="en-US" b="1"/>
          </a:p>
          <a:p>
            <a:r>
              <a:rPr lang="zh-CN" altLang="en-US" b="1"/>
              <a:t>压力</a:t>
            </a:r>
            <a:endParaRPr lang="zh-CN" altLang="en-US" b="1"/>
          </a:p>
          <a:p>
            <a:r>
              <a:rPr lang="zh-CN" altLang="en-US" b="1"/>
              <a:t>可拓展性</a:t>
            </a:r>
            <a:endParaRPr lang="zh-CN" altLang="en-US" b="1"/>
          </a:p>
          <a:p>
            <a:r>
              <a:rPr lang="zh-CN" altLang="en-US" b="1"/>
              <a:t>负载</a:t>
            </a:r>
            <a:endParaRPr lang="zh-CN" altLang="en-US" b="1"/>
          </a:p>
          <a:p>
            <a:r>
              <a:rPr lang="zh-CN" altLang="en-US" b="1"/>
              <a:t>稳定性</a:t>
            </a:r>
            <a:endParaRPr lang="zh-CN" altLang="en-US" b="1"/>
          </a:p>
        </p:txBody>
      </p:sp>
      <p:pic>
        <p:nvPicPr>
          <p:cNvPr id="15" name="图片 14"/>
          <p:cNvPicPr>
            <a:picLocks noChangeAspect="1"/>
          </p:cNvPicPr>
          <p:nvPr/>
        </p:nvPicPr>
        <p:blipFill>
          <a:blip r:embed="rId2"/>
          <a:stretch>
            <a:fillRect/>
          </a:stretch>
        </p:blipFill>
        <p:spPr>
          <a:xfrm rot="10800000">
            <a:off x="2633980" y="3019425"/>
            <a:ext cx="403225" cy="476885"/>
          </a:xfrm>
          <a:prstGeom prst="rect">
            <a:avLst/>
          </a:prstGeom>
        </p:spPr>
      </p:pic>
      <p:pic>
        <p:nvPicPr>
          <p:cNvPr id="16" name="图片 15"/>
          <p:cNvPicPr>
            <a:picLocks noChangeAspect="1"/>
          </p:cNvPicPr>
          <p:nvPr/>
        </p:nvPicPr>
        <p:blipFill>
          <a:blip r:embed="rId2"/>
          <a:stretch>
            <a:fillRect/>
          </a:stretch>
        </p:blipFill>
        <p:spPr>
          <a:xfrm rot="10800000">
            <a:off x="4968240" y="3079750"/>
            <a:ext cx="403225" cy="476885"/>
          </a:xfrm>
          <a:prstGeom prst="rect">
            <a:avLst/>
          </a:prstGeom>
        </p:spPr>
      </p:pic>
      <p:sp>
        <p:nvSpPr>
          <p:cNvPr id="17" name="圆角矩形 16"/>
          <p:cNvSpPr/>
          <p:nvPr/>
        </p:nvSpPr>
        <p:spPr>
          <a:xfrm>
            <a:off x="993775" y="2820035"/>
            <a:ext cx="1375410" cy="87630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8" name="圆角矩形 17"/>
          <p:cNvSpPr/>
          <p:nvPr/>
        </p:nvSpPr>
        <p:spPr>
          <a:xfrm>
            <a:off x="3279140" y="2820035"/>
            <a:ext cx="1375410" cy="87630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9" name="圆角矩形 18"/>
          <p:cNvSpPr/>
          <p:nvPr/>
        </p:nvSpPr>
        <p:spPr>
          <a:xfrm>
            <a:off x="5887720" y="2440940"/>
            <a:ext cx="1475105" cy="1840865"/>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灯片编号占位符 8"/>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93825"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035800" y="59690"/>
            <a:ext cx="3459480" cy="368300"/>
          </a:xfrm>
          <a:prstGeom prst="rect">
            <a:avLst/>
          </a:prstGeom>
          <a:noFill/>
        </p:spPr>
        <p:txBody>
          <a:bodyPr wrap="square" rtlCol="0">
            <a:spAutoFit/>
          </a:bodyPr>
          <a:p>
            <a:r>
              <a:rPr lang="zh-CN" altLang="en-US" b="1"/>
              <a:t>测试执行策略</a:t>
            </a:r>
            <a:endParaRPr lang="zh-CN" altLang="en-US" b="1"/>
          </a:p>
        </p:txBody>
      </p:sp>
      <p:sp>
        <p:nvSpPr>
          <p:cNvPr id="3" name="文本框 2"/>
          <p:cNvSpPr txBox="1"/>
          <p:nvPr/>
        </p:nvSpPr>
        <p:spPr>
          <a:xfrm>
            <a:off x="821055" y="812800"/>
            <a:ext cx="4069080" cy="398780"/>
          </a:xfrm>
          <a:prstGeom prst="rect">
            <a:avLst/>
          </a:prstGeom>
          <a:noFill/>
        </p:spPr>
        <p:txBody>
          <a:bodyPr wrap="square" rtlCol="0">
            <a:spAutoFit/>
          </a:bodyPr>
          <a:p>
            <a:r>
              <a:rPr lang="zh-CN" altLang="en-US" sz="2000" b="1">
                <a:solidFill>
                  <a:srgbClr val="FF0000"/>
                </a:solidFill>
              </a:rPr>
              <a:t>单个测试周期的测试优先级排序</a:t>
            </a:r>
            <a:endParaRPr lang="zh-CN" altLang="en-US" sz="2000" b="1">
              <a:solidFill>
                <a:srgbClr val="FF0000"/>
              </a:solidFill>
            </a:endParaRPr>
          </a:p>
        </p:txBody>
      </p:sp>
      <p:sp>
        <p:nvSpPr>
          <p:cNvPr id="12" name="文本框 11"/>
          <p:cNvSpPr txBox="1"/>
          <p:nvPr/>
        </p:nvSpPr>
        <p:spPr>
          <a:xfrm>
            <a:off x="821055" y="444500"/>
            <a:ext cx="6624320" cy="368300"/>
          </a:xfrm>
          <a:prstGeom prst="rect">
            <a:avLst/>
          </a:prstGeom>
          <a:noFill/>
        </p:spPr>
        <p:txBody>
          <a:bodyPr wrap="square" rtlCol="0">
            <a:spAutoFit/>
          </a:bodyPr>
          <a:p>
            <a:r>
              <a:rPr lang="en-US" altLang="zh-CN" b="1">
                <a:latin typeface="黑体" panose="02010609060101010101" pitchFamily="49" charset="-122"/>
                <a:ea typeface="黑体" panose="02010609060101010101" pitchFamily="49" charset="-122"/>
              </a:rPr>
              <a:t>12.7.5 </a:t>
            </a:r>
            <a:r>
              <a:rPr lang="zh-CN" altLang="en-US" b="1">
                <a:latin typeface="黑体" panose="02010609060101010101" pitchFamily="49" charset="-122"/>
                <a:ea typeface="黑体" panose="02010609060101010101" pitchFamily="49" charset="-122"/>
              </a:rPr>
              <a:t>测试用例的优先级排序</a:t>
            </a:r>
            <a:endParaRPr lang="zh-CN" altLang="en-US" b="1">
              <a:latin typeface="黑体" panose="02010609060101010101" pitchFamily="49" charset="-122"/>
              <a:ea typeface="黑体" panose="02010609060101010101" pitchFamily="49" charset="-122"/>
            </a:endParaRPr>
          </a:p>
        </p:txBody>
      </p:sp>
      <p:sp>
        <p:nvSpPr>
          <p:cNvPr id="4" name="文本框 3"/>
          <p:cNvSpPr txBox="1"/>
          <p:nvPr/>
        </p:nvSpPr>
        <p:spPr>
          <a:xfrm>
            <a:off x="5371465" y="812800"/>
            <a:ext cx="4069080" cy="398780"/>
          </a:xfrm>
          <a:prstGeom prst="rect">
            <a:avLst/>
          </a:prstGeom>
          <a:noFill/>
        </p:spPr>
        <p:txBody>
          <a:bodyPr wrap="square" rtlCol="0">
            <a:spAutoFit/>
          </a:bodyPr>
          <a:p>
            <a:r>
              <a:rPr lang="en-US" altLang="zh-CN" sz="2000" b="1">
                <a:solidFill>
                  <a:srgbClr val="FF0000"/>
                </a:solidFill>
              </a:rPr>
              <a:t>2:</a:t>
            </a:r>
            <a:r>
              <a:rPr lang="zh-CN" altLang="en-US" sz="2000" b="1">
                <a:solidFill>
                  <a:srgbClr val="FF0000"/>
                </a:solidFill>
              </a:rPr>
              <a:t>第二个测试周期</a:t>
            </a:r>
            <a:endParaRPr lang="zh-CN" altLang="en-US" sz="2000" b="1">
              <a:solidFill>
                <a:srgbClr val="FF0000"/>
              </a:solidFill>
            </a:endParaRPr>
          </a:p>
        </p:txBody>
      </p:sp>
      <p:sp>
        <p:nvSpPr>
          <p:cNvPr id="5" name="文本框 4"/>
          <p:cNvSpPr txBox="1"/>
          <p:nvPr/>
        </p:nvSpPr>
        <p:spPr>
          <a:xfrm>
            <a:off x="903605" y="1536065"/>
            <a:ext cx="7548880" cy="368300"/>
          </a:xfrm>
          <a:prstGeom prst="rect">
            <a:avLst/>
          </a:prstGeom>
          <a:noFill/>
        </p:spPr>
        <p:txBody>
          <a:bodyPr wrap="square" rtlCol="0">
            <a:spAutoFit/>
          </a:bodyPr>
          <a:p>
            <a:r>
              <a:rPr lang="zh-CN" altLang="en-US" b="1">
                <a:solidFill>
                  <a:srgbClr val="FF0000"/>
                </a:solidFill>
              </a:rPr>
              <a:t>原理</a:t>
            </a:r>
            <a:r>
              <a:rPr lang="en-US" altLang="zh-CN" b="1"/>
              <a:t>: </a:t>
            </a:r>
            <a:r>
              <a:rPr lang="zh-CN" altLang="en-US" b="1"/>
              <a:t>前一次测试失败的测试用例在本测试周期中尽早执行</a:t>
            </a:r>
            <a:endParaRPr lang="en-US" altLang="zh-CN" b="1"/>
          </a:p>
        </p:txBody>
      </p:sp>
      <p:graphicFrame>
        <p:nvGraphicFramePr>
          <p:cNvPr id="6" name="对象 5">
            <a:hlinkClick r:id="" action="ppaction://ole?verb="/>
          </p:cNvPr>
          <p:cNvGraphicFramePr>
            <a:graphicFrameLocks noChangeAspect="1"/>
          </p:cNvGraphicFramePr>
          <p:nvPr/>
        </p:nvGraphicFramePr>
        <p:xfrm>
          <a:off x="4114800" y="246380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4114800" y="2463800"/>
                        <a:ext cx="914400" cy="215900"/>
                      </a:xfrm>
                      <a:prstGeom prst="rect">
                        <a:avLst/>
                      </a:prstGeom>
                    </p:spPr>
                  </p:pic>
                </p:oleObj>
              </mc:Fallback>
            </mc:AlternateContent>
          </a:graphicData>
        </a:graphic>
      </p:graphicFrame>
      <p:sp>
        <p:nvSpPr>
          <p:cNvPr id="7" name="流程图: 手动操作 6"/>
          <p:cNvSpPr/>
          <p:nvPr/>
        </p:nvSpPr>
        <p:spPr>
          <a:xfrm>
            <a:off x="4004945" y="2283460"/>
            <a:ext cx="720090" cy="575945"/>
          </a:xfrm>
          <a:prstGeom prst="flowChartManualOperation">
            <a:avLst/>
          </a:prstGeom>
          <a:gradFill>
            <a:gsLst>
              <a:gs pos="100000">
                <a:srgbClr val="FBFB11"/>
              </a:gs>
              <a:gs pos="100000">
                <a:srgbClr val="838309"/>
              </a:gs>
            </a:gsLst>
            <a:lin ang="16200000" scaled="0"/>
          </a:gra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8" name="流程图: 手动操作 7"/>
          <p:cNvSpPr/>
          <p:nvPr/>
        </p:nvSpPr>
        <p:spPr>
          <a:xfrm>
            <a:off x="1122045" y="2284095"/>
            <a:ext cx="720090" cy="575945"/>
          </a:xfrm>
          <a:prstGeom prst="flowChartManualOperation">
            <a:avLst/>
          </a:prstGeom>
          <a:solidFill>
            <a:schemeClr val="accent2">
              <a:lumMod val="75000"/>
            </a:schemeClr>
          </a:soli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9" name="流程图: 手动操作 8"/>
          <p:cNvSpPr/>
          <p:nvPr/>
        </p:nvSpPr>
        <p:spPr>
          <a:xfrm>
            <a:off x="7045960" y="2283460"/>
            <a:ext cx="720090" cy="575945"/>
          </a:xfrm>
          <a:prstGeom prst="flowChartManualOperation">
            <a:avLst/>
          </a:prstGeom>
          <a:solidFill>
            <a:schemeClr val="accent3">
              <a:lumMod val="75000"/>
            </a:schemeClr>
          </a:soli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10" name="文本框 9"/>
          <p:cNvSpPr txBox="1"/>
          <p:nvPr/>
        </p:nvSpPr>
        <p:spPr>
          <a:xfrm>
            <a:off x="1236980" y="3142615"/>
            <a:ext cx="490220" cy="1456055"/>
          </a:xfrm>
          <a:prstGeom prst="rect">
            <a:avLst/>
          </a:prstGeom>
          <a:noFill/>
        </p:spPr>
        <p:txBody>
          <a:bodyPr vert="eaVert" wrap="square" rtlCol="0">
            <a:spAutoFit/>
          </a:bodyPr>
          <a:p>
            <a:r>
              <a:rPr lang="zh-CN" altLang="en-US" sz="2000" b="1"/>
              <a:t>必须测试的</a:t>
            </a:r>
            <a:endParaRPr lang="zh-CN" altLang="en-US" sz="2000" b="1"/>
          </a:p>
        </p:txBody>
      </p:sp>
      <p:sp>
        <p:nvSpPr>
          <p:cNvPr id="11" name="文本框 10"/>
          <p:cNvSpPr txBox="1"/>
          <p:nvPr/>
        </p:nvSpPr>
        <p:spPr>
          <a:xfrm>
            <a:off x="4119880" y="3141980"/>
            <a:ext cx="490220" cy="1456055"/>
          </a:xfrm>
          <a:prstGeom prst="rect">
            <a:avLst/>
          </a:prstGeom>
          <a:noFill/>
        </p:spPr>
        <p:txBody>
          <a:bodyPr vert="eaVert" wrap="square" rtlCol="0">
            <a:spAutoFit/>
          </a:bodyPr>
          <a:p>
            <a:r>
              <a:rPr lang="zh-CN" altLang="en-US" sz="2000" b="1"/>
              <a:t>有帮助的</a:t>
            </a:r>
            <a:endParaRPr lang="zh-CN" altLang="en-US" sz="2000" b="1"/>
          </a:p>
        </p:txBody>
      </p:sp>
      <p:sp>
        <p:nvSpPr>
          <p:cNvPr id="13" name="文本框 12"/>
          <p:cNvSpPr txBox="1"/>
          <p:nvPr/>
        </p:nvSpPr>
        <p:spPr>
          <a:xfrm>
            <a:off x="7045960" y="3141980"/>
            <a:ext cx="490220" cy="1456055"/>
          </a:xfrm>
          <a:prstGeom prst="rect">
            <a:avLst/>
          </a:prstGeom>
          <a:noFill/>
        </p:spPr>
        <p:txBody>
          <a:bodyPr vert="eaVert" wrap="square" rtlCol="0">
            <a:spAutoFit/>
          </a:bodyPr>
          <a:p>
            <a:r>
              <a:rPr lang="zh-CN" altLang="en-US" sz="2000" b="1"/>
              <a:t>对回归测试</a:t>
            </a:r>
            <a:endParaRPr lang="zh-CN" altLang="en-US" sz="2000" b="1"/>
          </a:p>
        </p:txBody>
      </p:sp>
      <p:sp>
        <p:nvSpPr>
          <p:cNvPr id="15" name="文本框 14"/>
          <p:cNvSpPr txBox="1"/>
          <p:nvPr/>
        </p:nvSpPr>
        <p:spPr>
          <a:xfrm>
            <a:off x="7410450" y="3141980"/>
            <a:ext cx="490220" cy="1456055"/>
          </a:xfrm>
          <a:prstGeom prst="rect">
            <a:avLst/>
          </a:prstGeom>
          <a:noFill/>
        </p:spPr>
        <p:txBody>
          <a:bodyPr vert="eaVert" wrap="square" rtlCol="0">
            <a:spAutoFit/>
          </a:bodyPr>
          <a:p>
            <a:r>
              <a:rPr lang="zh-CN" altLang="en-US" sz="2000" b="1"/>
              <a:t>没影响的</a:t>
            </a:r>
            <a:endParaRPr lang="zh-CN" altLang="en-US" sz="2000" b="1"/>
          </a:p>
        </p:txBody>
      </p:sp>
      <p:pic>
        <p:nvPicPr>
          <p:cNvPr id="16" name="图片 15"/>
          <p:cNvPicPr>
            <a:picLocks noChangeAspect="1"/>
          </p:cNvPicPr>
          <p:nvPr/>
        </p:nvPicPr>
        <p:blipFill>
          <a:blip r:embed="rId4"/>
          <a:stretch>
            <a:fillRect/>
          </a:stretch>
        </p:blipFill>
        <p:spPr>
          <a:xfrm rot="10800000">
            <a:off x="2814320" y="2679700"/>
            <a:ext cx="403225" cy="476885"/>
          </a:xfrm>
          <a:prstGeom prst="rect">
            <a:avLst/>
          </a:prstGeom>
        </p:spPr>
      </p:pic>
      <p:pic>
        <p:nvPicPr>
          <p:cNvPr id="17" name="图片 16"/>
          <p:cNvPicPr>
            <a:picLocks noChangeAspect="1"/>
          </p:cNvPicPr>
          <p:nvPr/>
        </p:nvPicPr>
        <p:blipFill>
          <a:blip r:embed="rId4"/>
          <a:stretch>
            <a:fillRect/>
          </a:stretch>
        </p:blipFill>
        <p:spPr>
          <a:xfrm rot="10800000">
            <a:off x="5858510" y="2860040"/>
            <a:ext cx="403225" cy="476885"/>
          </a:xfrm>
          <a:prstGeom prst="rect">
            <a:avLst/>
          </a:prstGeom>
        </p:spPr>
      </p:pic>
      <p:sp>
        <p:nvSpPr>
          <p:cNvPr id="19" name="圆角矩形 18"/>
          <p:cNvSpPr/>
          <p:nvPr/>
        </p:nvSpPr>
        <p:spPr>
          <a:xfrm>
            <a:off x="819785" y="1997710"/>
            <a:ext cx="1324610" cy="26009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8" name="圆角矩形 17"/>
          <p:cNvSpPr/>
          <p:nvPr/>
        </p:nvSpPr>
        <p:spPr>
          <a:xfrm>
            <a:off x="3706495" y="1997710"/>
            <a:ext cx="1360170" cy="26009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0" name="圆角矩形 19"/>
          <p:cNvSpPr/>
          <p:nvPr/>
        </p:nvSpPr>
        <p:spPr>
          <a:xfrm>
            <a:off x="6725920" y="1997710"/>
            <a:ext cx="1360170" cy="260096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1" name="灯片编号占位符 20"/>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93825"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035800" y="59690"/>
            <a:ext cx="3459480" cy="368300"/>
          </a:xfrm>
          <a:prstGeom prst="rect">
            <a:avLst/>
          </a:prstGeom>
          <a:noFill/>
        </p:spPr>
        <p:txBody>
          <a:bodyPr wrap="square" rtlCol="0">
            <a:spAutoFit/>
          </a:bodyPr>
          <a:p>
            <a:r>
              <a:rPr lang="zh-CN" altLang="en-US" b="1"/>
              <a:t>测试执行策略</a:t>
            </a:r>
            <a:endParaRPr lang="zh-CN" altLang="en-US" b="1"/>
          </a:p>
        </p:txBody>
      </p:sp>
      <p:sp>
        <p:nvSpPr>
          <p:cNvPr id="3" name="文本框 2"/>
          <p:cNvSpPr txBox="1"/>
          <p:nvPr/>
        </p:nvSpPr>
        <p:spPr>
          <a:xfrm>
            <a:off x="821055" y="812800"/>
            <a:ext cx="4069080" cy="398780"/>
          </a:xfrm>
          <a:prstGeom prst="rect">
            <a:avLst/>
          </a:prstGeom>
          <a:noFill/>
        </p:spPr>
        <p:txBody>
          <a:bodyPr wrap="square" rtlCol="0">
            <a:spAutoFit/>
          </a:bodyPr>
          <a:p>
            <a:r>
              <a:rPr lang="zh-CN" altLang="en-US" sz="2000" b="1">
                <a:solidFill>
                  <a:srgbClr val="FF0000"/>
                </a:solidFill>
              </a:rPr>
              <a:t>单个测试周期的测试优先级排序</a:t>
            </a:r>
            <a:endParaRPr lang="zh-CN" altLang="en-US" sz="2000" b="1">
              <a:solidFill>
                <a:srgbClr val="FF0000"/>
              </a:solidFill>
            </a:endParaRPr>
          </a:p>
        </p:txBody>
      </p:sp>
      <p:sp>
        <p:nvSpPr>
          <p:cNvPr id="12" name="文本框 11"/>
          <p:cNvSpPr txBox="1"/>
          <p:nvPr/>
        </p:nvSpPr>
        <p:spPr>
          <a:xfrm>
            <a:off x="821055" y="444500"/>
            <a:ext cx="6624320" cy="368300"/>
          </a:xfrm>
          <a:prstGeom prst="rect">
            <a:avLst/>
          </a:prstGeom>
          <a:noFill/>
        </p:spPr>
        <p:txBody>
          <a:bodyPr wrap="square" rtlCol="0">
            <a:spAutoFit/>
          </a:bodyPr>
          <a:p>
            <a:r>
              <a:rPr lang="en-US" altLang="zh-CN" b="1">
                <a:latin typeface="黑体" panose="02010609060101010101" pitchFamily="49" charset="-122"/>
                <a:ea typeface="黑体" panose="02010609060101010101" pitchFamily="49" charset="-122"/>
              </a:rPr>
              <a:t>12.7.5 </a:t>
            </a:r>
            <a:r>
              <a:rPr lang="zh-CN" altLang="en-US" b="1">
                <a:latin typeface="黑体" panose="02010609060101010101" pitchFamily="49" charset="-122"/>
                <a:ea typeface="黑体" panose="02010609060101010101" pitchFamily="49" charset="-122"/>
              </a:rPr>
              <a:t>测试用例的优先级排序</a:t>
            </a:r>
            <a:endParaRPr lang="zh-CN" altLang="en-US" b="1">
              <a:latin typeface="黑体" panose="02010609060101010101" pitchFamily="49" charset="-122"/>
              <a:ea typeface="黑体" panose="02010609060101010101" pitchFamily="49" charset="-122"/>
            </a:endParaRPr>
          </a:p>
        </p:txBody>
      </p:sp>
      <p:sp>
        <p:nvSpPr>
          <p:cNvPr id="4" name="文本框 3"/>
          <p:cNvSpPr txBox="1"/>
          <p:nvPr/>
        </p:nvSpPr>
        <p:spPr>
          <a:xfrm>
            <a:off x="5371465" y="812800"/>
            <a:ext cx="4069080" cy="398780"/>
          </a:xfrm>
          <a:prstGeom prst="rect">
            <a:avLst/>
          </a:prstGeom>
          <a:noFill/>
        </p:spPr>
        <p:txBody>
          <a:bodyPr wrap="square" rtlCol="0">
            <a:spAutoFit/>
          </a:bodyPr>
          <a:p>
            <a:r>
              <a:rPr lang="en-US" altLang="zh-CN" sz="2000" b="1">
                <a:solidFill>
                  <a:srgbClr val="FF0000"/>
                </a:solidFill>
              </a:rPr>
              <a:t>3:</a:t>
            </a:r>
            <a:r>
              <a:rPr lang="zh-CN" altLang="en-US" sz="2000" b="1">
                <a:solidFill>
                  <a:srgbClr val="FF0000"/>
                </a:solidFill>
              </a:rPr>
              <a:t>第三个测试周期</a:t>
            </a:r>
            <a:endParaRPr lang="zh-CN" altLang="en-US" sz="2000" b="1">
              <a:solidFill>
                <a:srgbClr val="FF0000"/>
              </a:solidFill>
            </a:endParaRPr>
          </a:p>
        </p:txBody>
      </p:sp>
      <p:sp>
        <p:nvSpPr>
          <p:cNvPr id="5" name="文本框 4"/>
          <p:cNvSpPr txBox="1"/>
          <p:nvPr/>
        </p:nvSpPr>
        <p:spPr>
          <a:xfrm>
            <a:off x="903605" y="1536065"/>
            <a:ext cx="7548880" cy="368300"/>
          </a:xfrm>
          <a:prstGeom prst="rect">
            <a:avLst/>
          </a:prstGeom>
          <a:noFill/>
        </p:spPr>
        <p:txBody>
          <a:bodyPr wrap="square" rtlCol="0">
            <a:spAutoFit/>
          </a:bodyPr>
          <a:p>
            <a:r>
              <a:rPr lang="zh-CN" altLang="en-US" b="1">
                <a:solidFill>
                  <a:srgbClr val="FF0000"/>
                </a:solidFill>
              </a:rPr>
              <a:t>原理</a:t>
            </a:r>
            <a:r>
              <a:rPr lang="en-US" altLang="zh-CN" b="1"/>
              <a:t>: </a:t>
            </a:r>
            <a:r>
              <a:rPr lang="zh-CN" b="1"/>
              <a:t>测试优先级与第二个测试周期相似</a:t>
            </a:r>
            <a:endParaRPr lang="zh-CN" b="1"/>
          </a:p>
        </p:txBody>
      </p:sp>
      <p:graphicFrame>
        <p:nvGraphicFramePr>
          <p:cNvPr id="6" name="对象 5">
            <a:hlinkClick r:id="" action="ppaction://ole?verb="/>
          </p:cNvPr>
          <p:cNvGraphicFramePr>
            <a:graphicFrameLocks noChangeAspect="1"/>
          </p:cNvGraphicFramePr>
          <p:nvPr/>
        </p:nvGraphicFramePr>
        <p:xfrm>
          <a:off x="5485765" y="23939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485765" y="2393950"/>
                        <a:ext cx="914400" cy="215900"/>
                      </a:xfrm>
                      <a:prstGeom prst="rect">
                        <a:avLst/>
                      </a:prstGeom>
                    </p:spPr>
                  </p:pic>
                </p:oleObj>
              </mc:Fallback>
            </mc:AlternateContent>
          </a:graphicData>
        </a:graphic>
      </p:graphicFrame>
      <p:sp>
        <p:nvSpPr>
          <p:cNvPr id="7" name="流程图: 手动操作 6"/>
          <p:cNvSpPr/>
          <p:nvPr/>
        </p:nvSpPr>
        <p:spPr>
          <a:xfrm>
            <a:off x="5485765" y="2789555"/>
            <a:ext cx="720090" cy="575945"/>
          </a:xfrm>
          <a:prstGeom prst="flowChartManualOperation">
            <a:avLst/>
          </a:prstGeom>
          <a:gradFill>
            <a:gsLst>
              <a:gs pos="100000">
                <a:srgbClr val="FBFB11"/>
              </a:gs>
              <a:gs pos="100000">
                <a:srgbClr val="838309"/>
              </a:gs>
            </a:gsLst>
            <a:lin ang="16200000" scaled="0"/>
          </a:gra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8" name="流程图: 手动操作 7"/>
          <p:cNvSpPr/>
          <p:nvPr/>
        </p:nvSpPr>
        <p:spPr>
          <a:xfrm>
            <a:off x="2282190" y="2789555"/>
            <a:ext cx="720090" cy="575945"/>
          </a:xfrm>
          <a:prstGeom prst="flowChartManualOperation">
            <a:avLst/>
          </a:prstGeom>
          <a:solidFill>
            <a:schemeClr val="accent2">
              <a:lumMod val="75000"/>
            </a:schemeClr>
          </a:solidFill>
          <a:ln w="28575" cmpd="sng">
            <a:solidFill>
              <a:schemeClr val="tx1"/>
            </a:solidFill>
            <a:prstDash val="solid"/>
          </a:ln>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pic>
        <p:nvPicPr>
          <p:cNvPr id="16" name="图片 15"/>
          <p:cNvPicPr>
            <a:picLocks noChangeAspect="1"/>
          </p:cNvPicPr>
          <p:nvPr/>
        </p:nvPicPr>
        <p:blipFill>
          <a:blip r:embed="rId4"/>
          <a:stretch>
            <a:fillRect/>
          </a:stretch>
        </p:blipFill>
        <p:spPr>
          <a:xfrm rot="10800000">
            <a:off x="4084955" y="2839085"/>
            <a:ext cx="403225" cy="476885"/>
          </a:xfrm>
          <a:prstGeom prst="rect">
            <a:avLst/>
          </a:prstGeom>
        </p:spPr>
      </p:pic>
      <p:sp>
        <p:nvSpPr>
          <p:cNvPr id="9" name="灯片编号占位符 8"/>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93825"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035800" y="59690"/>
            <a:ext cx="3459480" cy="368300"/>
          </a:xfrm>
          <a:prstGeom prst="rect">
            <a:avLst/>
          </a:prstGeom>
          <a:noFill/>
        </p:spPr>
        <p:txBody>
          <a:bodyPr wrap="square" rtlCol="0">
            <a:spAutoFit/>
          </a:bodyPr>
          <a:p>
            <a:r>
              <a:rPr lang="zh-CN" altLang="en-US" b="1"/>
              <a:t>测试执行策略</a:t>
            </a:r>
            <a:endParaRPr lang="zh-CN" altLang="en-US" b="1"/>
          </a:p>
        </p:txBody>
      </p:sp>
      <p:sp>
        <p:nvSpPr>
          <p:cNvPr id="12" name="文本框 11"/>
          <p:cNvSpPr txBox="1"/>
          <p:nvPr/>
        </p:nvSpPr>
        <p:spPr>
          <a:xfrm>
            <a:off x="821055" y="444500"/>
            <a:ext cx="6624320" cy="368300"/>
          </a:xfrm>
          <a:prstGeom prst="rect">
            <a:avLst/>
          </a:prstGeom>
          <a:noFill/>
        </p:spPr>
        <p:txBody>
          <a:bodyPr wrap="square" rtlCol="0">
            <a:spAutoFit/>
          </a:bodyPr>
          <a:p>
            <a:r>
              <a:rPr lang="en-US" altLang="zh-CN" b="1">
                <a:latin typeface="黑体" panose="02010609060101010101" pitchFamily="49" charset="-122"/>
                <a:ea typeface="黑体" panose="02010609060101010101" pitchFamily="49" charset="-122"/>
              </a:rPr>
              <a:t>12.7.5 </a:t>
            </a:r>
            <a:r>
              <a:rPr lang="zh-CN" altLang="en-US" b="1">
                <a:latin typeface="黑体" panose="02010609060101010101" pitchFamily="49" charset="-122"/>
                <a:ea typeface="黑体" panose="02010609060101010101" pitchFamily="49" charset="-122"/>
              </a:rPr>
              <a:t>测试用例的优先级排序</a:t>
            </a:r>
            <a:endParaRPr lang="zh-CN" altLang="en-US" b="1">
              <a:latin typeface="黑体" panose="02010609060101010101" pitchFamily="49" charset="-122"/>
              <a:ea typeface="黑体" panose="02010609060101010101" pitchFamily="49" charset="-122"/>
            </a:endParaRPr>
          </a:p>
        </p:txBody>
      </p:sp>
      <p:graphicFrame>
        <p:nvGraphicFramePr>
          <p:cNvPr id="6" name="对象 5">
            <a:hlinkClick r:id="" action="ppaction://ole?verb="/>
          </p:cNvPr>
          <p:cNvGraphicFramePr>
            <a:graphicFrameLocks noChangeAspect="1"/>
          </p:cNvGraphicFramePr>
          <p:nvPr/>
        </p:nvGraphicFramePr>
        <p:xfrm>
          <a:off x="5485765" y="2393950"/>
          <a:ext cx="914400" cy="215900"/>
        </p:xfrm>
        <a:graphic>
          <a:graphicData uri="http://schemas.openxmlformats.org/presentationml/2006/ole">
            <mc:AlternateContent xmlns:mc="http://schemas.openxmlformats.org/markup-compatibility/2006">
              <mc:Choice xmlns:v="urn:schemas-microsoft-com:vml" Requires="v">
                <p:oleObj spid="_x0000_s1025" name="" r:id="rId2" imgW="914400" imgH="215900" progId="Equation.KSEE3">
                  <p:embed/>
                </p:oleObj>
              </mc:Choice>
              <mc:Fallback>
                <p:oleObj name="" r:id="rId2" imgW="914400" imgH="215900" progId="Equation.KSEE3">
                  <p:embed/>
                  <p:pic>
                    <p:nvPicPr>
                      <p:cNvPr id="0" name="图片 1024"/>
                      <p:cNvPicPr/>
                      <p:nvPr/>
                    </p:nvPicPr>
                    <p:blipFill>
                      <a:blip r:embed="rId3"/>
                      <a:stretch>
                        <a:fillRect/>
                      </a:stretch>
                    </p:blipFill>
                    <p:spPr>
                      <a:xfrm>
                        <a:off x="5485765" y="2393950"/>
                        <a:ext cx="914400" cy="215900"/>
                      </a:xfrm>
                      <a:prstGeom prst="rect">
                        <a:avLst/>
                      </a:prstGeom>
                    </p:spPr>
                  </p:pic>
                </p:oleObj>
              </mc:Fallback>
            </mc:AlternateContent>
          </a:graphicData>
        </a:graphic>
      </p:graphicFrame>
      <p:sp>
        <p:nvSpPr>
          <p:cNvPr id="9" name="文本框 8"/>
          <p:cNvSpPr txBox="1"/>
          <p:nvPr/>
        </p:nvSpPr>
        <p:spPr>
          <a:xfrm>
            <a:off x="821055" y="994410"/>
            <a:ext cx="5068570" cy="398780"/>
          </a:xfrm>
          <a:prstGeom prst="rect">
            <a:avLst/>
          </a:prstGeom>
          <a:noFill/>
        </p:spPr>
        <p:txBody>
          <a:bodyPr wrap="square" rtlCol="0">
            <a:spAutoFit/>
          </a:bodyPr>
          <a:p>
            <a:r>
              <a:rPr lang="zh-CN" altLang="en-US" sz="2000" b="1"/>
              <a:t>第二个测试周期和第三个测试周期对比</a:t>
            </a:r>
            <a:endParaRPr lang="zh-CN" altLang="en-US" sz="2000" b="1"/>
          </a:p>
        </p:txBody>
      </p:sp>
      <p:sp>
        <p:nvSpPr>
          <p:cNvPr id="11" name="文本框 10"/>
          <p:cNvSpPr txBox="1"/>
          <p:nvPr/>
        </p:nvSpPr>
        <p:spPr>
          <a:xfrm>
            <a:off x="1549400" y="1471930"/>
            <a:ext cx="1913890" cy="398780"/>
          </a:xfrm>
          <a:prstGeom prst="rect">
            <a:avLst/>
          </a:prstGeom>
          <a:noFill/>
        </p:spPr>
        <p:txBody>
          <a:bodyPr wrap="square" rtlCol="0">
            <a:spAutoFit/>
          </a:bodyPr>
          <a:p>
            <a:r>
              <a:rPr lang="zh-CN" altLang="en-US" sz="2000" b="1">
                <a:solidFill>
                  <a:srgbClr val="FF0000"/>
                </a:solidFill>
              </a:rPr>
              <a:t>共同点</a:t>
            </a:r>
            <a:endParaRPr lang="en-US" altLang="zh-CN" sz="2000">
              <a:solidFill>
                <a:srgbClr val="FF0000"/>
              </a:solidFill>
            </a:endParaRPr>
          </a:p>
        </p:txBody>
      </p:sp>
      <p:sp>
        <p:nvSpPr>
          <p:cNvPr id="13" name="文本框 12"/>
          <p:cNvSpPr txBox="1"/>
          <p:nvPr/>
        </p:nvSpPr>
        <p:spPr>
          <a:xfrm>
            <a:off x="5531485" y="1471930"/>
            <a:ext cx="1913890" cy="398780"/>
          </a:xfrm>
          <a:prstGeom prst="rect">
            <a:avLst/>
          </a:prstGeom>
          <a:noFill/>
        </p:spPr>
        <p:txBody>
          <a:bodyPr wrap="square" rtlCol="0">
            <a:spAutoFit/>
          </a:bodyPr>
          <a:p>
            <a:r>
              <a:rPr lang="zh-CN" altLang="en-US" sz="2000" b="1">
                <a:solidFill>
                  <a:srgbClr val="FF0000"/>
                </a:solidFill>
              </a:rPr>
              <a:t>不同点</a:t>
            </a:r>
            <a:endParaRPr lang="en-US" altLang="zh-CN" sz="2000">
              <a:solidFill>
                <a:srgbClr val="FF0000"/>
              </a:solidFill>
            </a:endParaRPr>
          </a:p>
        </p:txBody>
      </p:sp>
      <p:sp>
        <p:nvSpPr>
          <p:cNvPr id="15" name="文本框 14"/>
          <p:cNvSpPr txBox="1"/>
          <p:nvPr/>
        </p:nvSpPr>
        <p:spPr>
          <a:xfrm>
            <a:off x="906145" y="2752090"/>
            <a:ext cx="3333750" cy="1198880"/>
          </a:xfrm>
          <a:prstGeom prst="rect">
            <a:avLst/>
          </a:prstGeom>
          <a:noFill/>
        </p:spPr>
        <p:txBody>
          <a:bodyPr wrap="square" rtlCol="0">
            <a:spAutoFit/>
          </a:bodyPr>
          <a:p>
            <a:r>
              <a:rPr lang="zh-CN" altLang="en-US" b="1"/>
              <a:t>测试用例的分配标准相同</a:t>
            </a:r>
            <a:r>
              <a:rPr lang="en-US" altLang="zh-CN" b="1"/>
              <a:t>:</a:t>
            </a:r>
            <a:endParaRPr lang="en-US" altLang="zh-CN" b="1"/>
          </a:p>
          <a:p>
            <a:endParaRPr lang="zh-CN" altLang="en-US" b="1"/>
          </a:p>
          <a:p>
            <a:r>
              <a:rPr lang="zh-CN" altLang="en-US" b="1"/>
              <a:t>均是根据测试工程师的</a:t>
            </a:r>
            <a:r>
              <a:rPr lang="zh-CN" altLang="en-US" b="1">
                <a:solidFill>
                  <a:srgbClr val="FF0000"/>
                </a:solidFill>
              </a:rPr>
              <a:t>兴趣</a:t>
            </a:r>
            <a:r>
              <a:rPr lang="zh-CN" altLang="en-US" b="1"/>
              <a:t>和</a:t>
            </a:r>
            <a:r>
              <a:rPr lang="zh-CN" altLang="en-US" b="1">
                <a:solidFill>
                  <a:srgbClr val="FF0000"/>
                </a:solidFill>
              </a:rPr>
              <a:t>专业知识</a:t>
            </a:r>
            <a:r>
              <a:rPr lang="zh-CN" altLang="en-US" b="1"/>
              <a:t>重新分配测试用例</a:t>
            </a:r>
            <a:endParaRPr lang="zh-CN" altLang="en-US" b="1"/>
          </a:p>
        </p:txBody>
      </p:sp>
      <p:sp>
        <p:nvSpPr>
          <p:cNvPr id="17" name="下箭头 16"/>
          <p:cNvSpPr/>
          <p:nvPr/>
        </p:nvSpPr>
        <p:spPr>
          <a:xfrm>
            <a:off x="1701165" y="2046605"/>
            <a:ext cx="648335" cy="431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8" name="下箭头 17"/>
          <p:cNvSpPr/>
          <p:nvPr/>
        </p:nvSpPr>
        <p:spPr>
          <a:xfrm>
            <a:off x="5618480" y="2046605"/>
            <a:ext cx="648335" cy="4318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19" name="文本框 18"/>
          <p:cNvSpPr txBox="1"/>
          <p:nvPr/>
        </p:nvSpPr>
        <p:spPr>
          <a:xfrm>
            <a:off x="5484495" y="2609850"/>
            <a:ext cx="3540125" cy="368300"/>
          </a:xfrm>
          <a:prstGeom prst="rect">
            <a:avLst/>
          </a:prstGeom>
          <a:noFill/>
        </p:spPr>
        <p:txBody>
          <a:bodyPr wrap="square" rtlCol="0">
            <a:spAutoFit/>
          </a:bodyPr>
          <a:p>
            <a:r>
              <a:rPr lang="zh-CN" altLang="en-US" b="1"/>
              <a:t>第二个没有选择测试套件的子集</a:t>
            </a:r>
            <a:endParaRPr lang="zh-CN" altLang="en-US" b="1"/>
          </a:p>
        </p:txBody>
      </p:sp>
      <p:sp>
        <p:nvSpPr>
          <p:cNvPr id="20" name="文本框 19"/>
          <p:cNvSpPr txBox="1"/>
          <p:nvPr/>
        </p:nvSpPr>
        <p:spPr>
          <a:xfrm>
            <a:off x="5531485" y="3239770"/>
            <a:ext cx="3540125" cy="645160"/>
          </a:xfrm>
          <a:prstGeom prst="rect">
            <a:avLst/>
          </a:prstGeom>
          <a:noFill/>
        </p:spPr>
        <p:txBody>
          <a:bodyPr wrap="square" rtlCol="0">
            <a:spAutoFit/>
          </a:bodyPr>
          <a:p>
            <a:r>
              <a:rPr lang="zh-CN" altLang="en-US" b="1"/>
              <a:t>第三个将测试优先级排序应用于回归测试的子集</a:t>
            </a:r>
            <a:endParaRPr lang="zh-CN" altLang="en-US" b="1"/>
          </a:p>
        </p:txBody>
      </p:sp>
      <p:sp>
        <p:nvSpPr>
          <p:cNvPr id="21" name="左大括号 20"/>
          <p:cNvSpPr/>
          <p:nvPr/>
        </p:nvSpPr>
        <p:spPr>
          <a:xfrm>
            <a:off x="755650" y="2715895"/>
            <a:ext cx="215900" cy="1224280"/>
          </a:xfrm>
          <a:prstGeom prst="leftBrac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左大括号 21"/>
          <p:cNvSpPr/>
          <p:nvPr/>
        </p:nvSpPr>
        <p:spPr>
          <a:xfrm>
            <a:off x="4924425" y="2660650"/>
            <a:ext cx="215900" cy="1224280"/>
          </a:xfrm>
          <a:prstGeom prst="leftBrac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linds(horizont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5" grpId="0"/>
      <p:bldP spid="21" grpId="0" bldLvl="0" animBg="1"/>
      <p:bldP spid="18" grpId="0" bldLvl="0" animBg="1"/>
      <p:bldP spid="19" grpId="0"/>
      <p:bldP spid="20" grpId="0"/>
      <p:bldP spid="2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48653" name="椭圆 2"/>
          <p:cNvSpPr/>
          <p:nvPr/>
        </p:nvSpPr>
        <p:spPr>
          <a:xfrm>
            <a:off x="3159760" y="1102360"/>
            <a:ext cx="2856865" cy="288163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4" name="文本框 6"/>
          <p:cNvSpPr txBox="1"/>
          <p:nvPr/>
        </p:nvSpPr>
        <p:spPr>
          <a:xfrm>
            <a:off x="3261360" y="1493520"/>
            <a:ext cx="2684780" cy="1754326"/>
          </a:xfrm>
          <a:prstGeom prst="rect">
            <a:avLst/>
          </a:prstGeom>
          <a:noFill/>
        </p:spPr>
        <p:txBody>
          <a:bodyPr wrap="square" rtlCol="0">
            <a:spAutoFit/>
          </a:bodyPr>
          <a:lstStyle/>
          <a:p>
            <a:pPr algn="ctr"/>
            <a:endParaRPr lang="en-US" altLang="zh-CN" sz="2700" b="1" spc="300" dirty="0" smtClean="0">
              <a:solidFill>
                <a:schemeClr val="bg1"/>
              </a:solidFill>
              <a:latin typeface="微软雅黑" panose="020B0503020204020204" charset="-122"/>
              <a:ea typeface="微软雅黑" panose="020B0503020204020204" charset="-122"/>
            </a:endParaRPr>
          </a:p>
          <a:p>
            <a:pPr algn="ctr"/>
            <a:r>
              <a:rPr lang="en-US" altLang="zh-CN" sz="2700" b="1" spc="300" smtClean="0">
                <a:solidFill>
                  <a:schemeClr val="bg1"/>
                </a:solidFill>
                <a:latin typeface="微软雅黑" panose="020B0503020204020204" charset="-122"/>
                <a:ea typeface="微软雅黑" panose="020B0503020204020204" charset="-122"/>
              </a:rPr>
              <a:t>12.7.6</a:t>
            </a:r>
            <a:endParaRPr lang="en-US" altLang="zh-CN" sz="2700" b="1" spc="300" smtClean="0">
              <a:solidFill>
                <a:schemeClr val="bg1"/>
              </a:solidFill>
              <a:latin typeface="微软雅黑" panose="020B0503020204020204" charset="-122"/>
              <a:ea typeface="微软雅黑" panose="020B0503020204020204" charset="-122"/>
            </a:endParaRPr>
          </a:p>
          <a:p>
            <a:pPr algn="ctr"/>
            <a:r>
              <a:rPr lang="zh-CN" altLang="en-US" sz="2700" b="1" spc="300">
                <a:solidFill>
                  <a:schemeClr val="bg1"/>
                </a:solidFill>
                <a:latin typeface="微软雅黑" panose="020B0503020204020204" charset="-122"/>
                <a:ea typeface="微软雅黑" panose="020B0503020204020204" charset="-122"/>
              </a:rPr>
              <a:t>三</a:t>
            </a:r>
            <a:r>
              <a:rPr lang="zh-CN" altLang="en-US" sz="2700" b="1" spc="300" smtClean="0">
                <a:solidFill>
                  <a:schemeClr val="bg1"/>
                </a:solidFill>
                <a:latin typeface="微软雅黑" panose="020B0503020204020204" charset="-122"/>
                <a:ea typeface="微软雅黑" panose="020B0503020204020204" charset="-122"/>
              </a:rPr>
              <a:t>个测试周期细节</a:t>
            </a:r>
            <a:endParaRPr lang="en-US" altLang="zh-CN" sz="2700" b="1" spc="300" dirty="0" smtClean="0">
              <a:solidFill>
                <a:schemeClr val="bg1"/>
              </a:solidFill>
              <a:latin typeface="微软雅黑" panose="020B0503020204020204" charset="-122"/>
              <a:ea typeface="微软雅黑" panose="020B0503020204020204" charset="-122"/>
            </a:endParaRPr>
          </a:p>
        </p:txBody>
      </p:sp>
      <p:sp>
        <p:nvSpPr>
          <p:cNvPr id="1048655" name="椭圆 9"/>
          <p:cNvSpPr/>
          <p:nvPr/>
        </p:nvSpPr>
        <p:spPr>
          <a:xfrm>
            <a:off x="915708" y="3675929"/>
            <a:ext cx="150019" cy="18969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6" name="椭圆 11"/>
          <p:cNvSpPr/>
          <p:nvPr/>
        </p:nvSpPr>
        <p:spPr>
          <a:xfrm>
            <a:off x="1320758" y="3090375"/>
            <a:ext cx="388460" cy="3884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7" name="椭圆 12"/>
          <p:cNvSpPr/>
          <p:nvPr/>
        </p:nvSpPr>
        <p:spPr>
          <a:xfrm>
            <a:off x="2387557" y="2891545"/>
            <a:ext cx="483409" cy="48340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8" name="椭圆 13"/>
          <p:cNvSpPr/>
          <p:nvPr/>
        </p:nvSpPr>
        <p:spPr>
          <a:xfrm>
            <a:off x="495189" y="2082095"/>
            <a:ext cx="160100" cy="160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9" name="椭圆 14"/>
          <p:cNvSpPr/>
          <p:nvPr/>
        </p:nvSpPr>
        <p:spPr>
          <a:xfrm>
            <a:off x="2146113" y="2132920"/>
            <a:ext cx="356221" cy="35622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0" name="椭圆 15"/>
          <p:cNvSpPr/>
          <p:nvPr/>
        </p:nvSpPr>
        <p:spPr>
          <a:xfrm>
            <a:off x="1709218" y="1699269"/>
            <a:ext cx="267453" cy="2674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1" name="椭圆 16"/>
          <p:cNvSpPr/>
          <p:nvPr/>
        </p:nvSpPr>
        <p:spPr>
          <a:xfrm>
            <a:off x="6087242" y="2641543"/>
            <a:ext cx="165932" cy="16593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2" name="椭圆 17"/>
          <p:cNvSpPr/>
          <p:nvPr/>
        </p:nvSpPr>
        <p:spPr>
          <a:xfrm>
            <a:off x="7335435" y="1219157"/>
            <a:ext cx="480112" cy="48011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3" name="椭圆 18"/>
          <p:cNvSpPr/>
          <p:nvPr/>
        </p:nvSpPr>
        <p:spPr>
          <a:xfrm>
            <a:off x="5596373" y="3979714"/>
            <a:ext cx="237818" cy="23781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4" name="椭圆 19"/>
          <p:cNvSpPr/>
          <p:nvPr/>
        </p:nvSpPr>
        <p:spPr>
          <a:xfrm flipH="1" flipV="1">
            <a:off x="5393991" y="3489918"/>
            <a:ext cx="237549" cy="25625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5" name="椭圆 20"/>
          <p:cNvSpPr/>
          <p:nvPr/>
        </p:nvSpPr>
        <p:spPr>
          <a:xfrm>
            <a:off x="6702862" y="1907693"/>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6" name="椭圆 21"/>
          <p:cNvSpPr/>
          <p:nvPr/>
        </p:nvSpPr>
        <p:spPr>
          <a:xfrm>
            <a:off x="6313298" y="3007625"/>
            <a:ext cx="622690" cy="62269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7" name="椭圆 22"/>
          <p:cNvSpPr/>
          <p:nvPr/>
        </p:nvSpPr>
        <p:spPr>
          <a:xfrm>
            <a:off x="6452579" y="927449"/>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8" name="椭圆 23"/>
          <p:cNvSpPr/>
          <p:nvPr/>
        </p:nvSpPr>
        <p:spPr>
          <a:xfrm>
            <a:off x="7736521" y="2878091"/>
            <a:ext cx="311345" cy="31134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9" name="椭圆 24"/>
          <p:cNvSpPr/>
          <p:nvPr/>
        </p:nvSpPr>
        <p:spPr>
          <a:xfrm flipH="1">
            <a:off x="6923030" y="3865624"/>
            <a:ext cx="364687" cy="3646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145734" name="直接连接符 26"/>
          <p:cNvCxnSpPr/>
          <p:nvPr/>
        </p:nvCxnSpPr>
        <p:spPr>
          <a:xfrm flipH="1">
            <a:off x="5057752" y="378155"/>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5" name="直接连接符 27"/>
          <p:cNvCxnSpPr/>
          <p:nvPr/>
        </p:nvCxnSpPr>
        <p:spPr>
          <a:xfrm flipH="1">
            <a:off x="5753055" y="184214"/>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6" name="直接连接符 28"/>
          <p:cNvCxnSpPr/>
          <p:nvPr/>
        </p:nvCxnSpPr>
        <p:spPr>
          <a:xfrm flipH="1">
            <a:off x="2497698" y="4106682"/>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7" name="直接连接符 29"/>
          <p:cNvCxnSpPr/>
          <p:nvPr/>
        </p:nvCxnSpPr>
        <p:spPr>
          <a:xfrm flipH="1">
            <a:off x="5377504" y="1275951"/>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8" name="直接连接符 31"/>
          <p:cNvCxnSpPr/>
          <p:nvPr/>
        </p:nvCxnSpPr>
        <p:spPr>
          <a:xfrm flipH="1">
            <a:off x="3298174" y="3853493"/>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9" name="直接连接符 33"/>
          <p:cNvCxnSpPr/>
          <p:nvPr/>
        </p:nvCxnSpPr>
        <p:spPr>
          <a:xfrm flipH="1">
            <a:off x="2978422" y="3230446"/>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290830" y="610235"/>
            <a:ext cx="3201050" cy="400110"/>
          </a:xfrm>
          <a:prstGeom prst="rect">
            <a:avLst/>
          </a:prstGeom>
        </p:spPr>
        <p:txBody>
          <a:bodyPr wrap="square">
            <a:spAutoFit/>
          </a:bodyPr>
          <a:lstStyle/>
          <a:p>
            <a:pPr algn="ctr"/>
            <a:r>
              <a:rPr lang="en-US" altLang="zh-CN" b="1" smtClean="0">
                <a:latin typeface="黑体" panose="02010609060101010101" pitchFamily="49" charset="-122"/>
                <a:ea typeface="黑体" panose="02010609060101010101" pitchFamily="49" charset="-122"/>
              </a:rPr>
              <a:t>12.7.6</a:t>
            </a:r>
            <a:r>
              <a:rPr lang="zh-CN" altLang="en-US" b="1" smtClean="0">
                <a:latin typeface="黑体" panose="02010609060101010101" pitchFamily="49" charset="-122"/>
                <a:ea typeface="黑体" panose="02010609060101010101" pitchFamily="49" charset="-122"/>
              </a:rPr>
              <a:t> </a:t>
            </a:r>
            <a:r>
              <a:rPr lang="zh-CN" altLang="en-US" sz="2000" b="1" smtClean="0">
                <a:latin typeface="黑体" panose="02010609060101010101" pitchFamily="49" charset="-122"/>
                <a:ea typeface="黑体" panose="02010609060101010101" pitchFamily="49" charset="-122"/>
              </a:rPr>
              <a:t>三个测试周期细节</a:t>
            </a:r>
            <a:endParaRPr lang="zh-CN" altLang="en-US" sz="2000"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p:nvPr/>
        </p:nvGraphicFramePr>
        <p:xfrm>
          <a:off x="141605" y="1143635"/>
          <a:ext cx="8860155" cy="3703320"/>
        </p:xfrm>
        <a:graphic>
          <a:graphicData uri="http://schemas.openxmlformats.org/drawingml/2006/table">
            <a:tbl>
              <a:tblPr firstRow="1" bandRow="1">
                <a:tableStyleId>{5C22544A-7EE6-4342-B048-85BDC9FD1C3A}</a:tableStyleId>
              </a:tblPr>
              <a:tblGrid>
                <a:gridCol w="1417955"/>
                <a:gridCol w="2512695"/>
                <a:gridCol w="2299945"/>
                <a:gridCol w="2629560"/>
              </a:tblGrid>
              <a:tr h="381000">
                <a:tc>
                  <a:txBody>
                    <a:bodyPr/>
                    <a:lstStyle/>
                    <a:p>
                      <a:pPr>
                        <a:buNone/>
                      </a:pPr>
                      <a:endParaRPr lang="zh-CN" altLang="en-US" sz="1600"/>
                    </a:p>
                  </a:txBody>
                  <a:tcPr/>
                </a:tc>
                <a:tc>
                  <a:txBody>
                    <a:bodyPr/>
                    <a:lstStyle/>
                    <a:p>
                      <a:pPr>
                        <a:buNone/>
                      </a:pPr>
                      <a:r>
                        <a:rPr lang="zh-CN" altLang="en-US" sz="1600">
                          <a:solidFill>
                            <a:schemeClr val="tx1"/>
                          </a:solidFill>
                        </a:rPr>
                        <a:t>第一测试周期</a:t>
                      </a:r>
                      <a:endParaRPr lang="zh-CN" altLang="en-US" sz="1600">
                        <a:solidFill>
                          <a:schemeClr val="tx1"/>
                        </a:solidFill>
                      </a:endParaRPr>
                    </a:p>
                  </a:txBody>
                  <a:tcPr>
                    <a:solidFill>
                      <a:schemeClr val="accent1"/>
                    </a:solidFill>
                  </a:tcPr>
                </a:tc>
                <a:tc>
                  <a:txBody>
                    <a:bodyPr/>
                    <a:lstStyle/>
                    <a:p>
                      <a:pPr>
                        <a:buNone/>
                      </a:pPr>
                      <a:r>
                        <a:rPr lang="zh-CN" altLang="en-US" sz="1600">
                          <a:solidFill>
                            <a:schemeClr val="tx1"/>
                          </a:solidFill>
                          <a:sym typeface="+mn-ea"/>
                        </a:rPr>
                        <a:t>第二测试周期</a:t>
                      </a:r>
                      <a:endParaRPr lang="zh-CN" altLang="en-US" sz="1600">
                        <a:solidFill>
                          <a:schemeClr val="tx1"/>
                        </a:solidFill>
                        <a:sym typeface="+mn-ea"/>
                      </a:endParaRPr>
                    </a:p>
                  </a:txBody>
                  <a:tcPr/>
                </a:tc>
                <a:tc>
                  <a:txBody>
                    <a:bodyPr/>
                    <a:lstStyle/>
                    <a:p>
                      <a:pPr>
                        <a:buNone/>
                      </a:pPr>
                      <a:r>
                        <a:rPr lang="zh-CN" altLang="en-US" sz="1600">
                          <a:solidFill>
                            <a:schemeClr val="tx1"/>
                          </a:solidFill>
                          <a:sym typeface="+mn-ea"/>
                        </a:rPr>
                        <a:t>第三测试</a:t>
                      </a:r>
                      <a:r>
                        <a:rPr lang="zh-CN" altLang="en-US" sz="1600" smtClean="0">
                          <a:solidFill>
                            <a:schemeClr val="tx1"/>
                          </a:solidFill>
                          <a:sym typeface="+mn-ea"/>
                        </a:rPr>
                        <a:t>周期（回归测试）</a:t>
                      </a:r>
                      <a:endParaRPr lang="zh-CN" altLang="en-US" sz="1600">
                        <a:solidFill>
                          <a:schemeClr val="tx1"/>
                        </a:solidFill>
                        <a:sym typeface="+mn-ea"/>
                      </a:endParaRPr>
                    </a:p>
                  </a:txBody>
                  <a:tcPr/>
                </a:tc>
              </a:tr>
              <a:tr h="381000">
                <a:tc>
                  <a:txBody>
                    <a:bodyPr/>
                    <a:lstStyle/>
                    <a:p>
                      <a:pPr>
                        <a:buNone/>
                      </a:pPr>
                      <a:r>
                        <a:rPr lang="en-US" altLang="zh-CN" sz="1600"/>
                        <a:t>1.</a:t>
                      </a:r>
                      <a:r>
                        <a:rPr lang="zh-CN" altLang="en-US" sz="1600"/>
                        <a:t>目标</a:t>
                      </a:r>
                      <a:endParaRPr lang="zh-CN" altLang="en-US" sz="1600"/>
                    </a:p>
                  </a:txBody>
                  <a:tcPr/>
                </a:tc>
                <a:tc>
                  <a:txBody>
                    <a:bodyPr/>
                    <a:lstStyle/>
                    <a:p>
                      <a:pPr>
                        <a:buNone/>
                      </a:pPr>
                      <a:r>
                        <a:rPr lang="en-US" altLang="zh-CN" sz="1600" dirty="0" smtClean="0">
                          <a:sym typeface="+mn-ea"/>
                        </a:rPr>
                        <a:t>98%</a:t>
                      </a:r>
                      <a:r>
                        <a:rPr lang="zh-CN" altLang="en-US" sz="1600" dirty="0" smtClean="0">
                          <a:sym typeface="+mn-ea"/>
                        </a:rPr>
                        <a:t>通过</a:t>
                      </a:r>
                      <a:endParaRPr lang="zh-CN" altLang="en-US" sz="1600" dirty="0" smtClean="0">
                        <a:sym typeface="+mn-ea"/>
                      </a:endParaRPr>
                    </a:p>
                  </a:txBody>
                  <a:tcPr/>
                </a:tc>
                <a:tc>
                  <a:txBody>
                    <a:bodyPr/>
                    <a:lstStyle/>
                    <a:p>
                      <a:pPr>
                        <a:buNone/>
                      </a:pPr>
                      <a:r>
                        <a:rPr lang="en-US" altLang="zh-CN" sz="1600" dirty="0" smtClean="0">
                          <a:sym typeface="+mn-ea"/>
                        </a:rPr>
                        <a:t>99%</a:t>
                      </a:r>
                      <a:r>
                        <a:rPr lang="zh-CN" altLang="en-US" sz="1600" dirty="0" smtClean="0">
                          <a:sym typeface="+mn-ea"/>
                        </a:rPr>
                        <a:t>通过</a:t>
                      </a:r>
                      <a:endParaRPr lang="zh-CN" altLang="en-US" sz="1600" dirty="0" smtClean="0">
                        <a:sym typeface="+mn-ea"/>
                      </a:endParaRPr>
                    </a:p>
                  </a:txBody>
                  <a:tcPr/>
                </a:tc>
                <a:tc>
                  <a:txBody>
                    <a:bodyPr/>
                    <a:lstStyle/>
                    <a:p>
                      <a:pPr>
                        <a:buNone/>
                      </a:pPr>
                      <a:r>
                        <a:rPr lang="en-US" altLang="zh-CN" sz="1600" dirty="0" smtClean="0">
                          <a:sym typeface="+mn-ea"/>
                        </a:rPr>
                        <a:t>100%</a:t>
                      </a:r>
                      <a:r>
                        <a:rPr lang="zh-CN" altLang="en-US" sz="1600" dirty="0" smtClean="0">
                          <a:sym typeface="+mn-ea"/>
                        </a:rPr>
                        <a:t>通过</a:t>
                      </a:r>
                      <a:endParaRPr lang="zh-CN" altLang="en-US" sz="1600" dirty="0" smtClean="0">
                        <a:sym typeface="+mn-ea"/>
                      </a:endParaRPr>
                    </a:p>
                  </a:txBody>
                  <a:tcPr/>
                </a:tc>
              </a:tr>
              <a:tr h="381000">
                <a:tc>
                  <a:txBody>
                    <a:bodyPr/>
                    <a:lstStyle/>
                    <a:p>
                      <a:pPr>
                        <a:buNone/>
                      </a:pPr>
                      <a:r>
                        <a:rPr lang="en-US" altLang="zh-CN" sz="1600"/>
                        <a:t>2.</a:t>
                      </a:r>
                      <a:r>
                        <a:rPr lang="zh-CN" altLang="en-US" sz="1600"/>
                        <a:t>假设</a:t>
                      </a:r>
                      <a:endParaRPr lang="zh-CN" altLang="en-US" sz="1600"/>
                    </a:p>
                  </a:txBody>
                  <a:tcPr/>
                </a:tc>
                <a:tc>
                  <a:txBody>
                    <a:bodyPr/>
                    <a:lstStyle/>
                    <a:p>
                      <a:pPr>
                        <a:buNone/>
                      </a:pPr>
                      <a:r>
                        <a:rPr lang="zh-CN" altLang="en-US" sz="1600" dirty="0" smtClean="0">
                          <a:sym typeface="+mn-ea"/>
                        </a:rPr>
                        <a:t>软件镜像</a:t>
                      </a:r>
                      <a:r>
                        <a:rPr lang="en-US" altLang="zh-CN" sz="1600" dirty="0" smtClean="0">
                          <a:sym typeface="+mn-ea"/>
                        </a:rPr>
                        <a:t>1</a:t>
                      </a:r>
                      <a:r>
                        <a:rPr lang="zh-CN" altLang="en-US" sz="1600" dirty="0" smtClean="0">
                          <a:sym typeface="+mn-ea"/>
                        </a:rPr>
                        <a:t>次</a:t>
                      </a:r>
                      <a:r>
                        <a:rPr lang="en-US" altLang="zh-CN" sz="1600" dirty="0" smtClean="0">
                          <a:sym typeface="+mn-ea"/>
                        </a:rPr>
                        <a:t>/</a:t>
                      </a:r>
                      <a:r>
                        <a:rPr lang="zh-CN" altLang="en-US" sz="1600" dirty="0" smtClean="0">
                          <a:sym typeface="+mn-ea"/>
                        </a:rPr>
                        <a:t>周</a:t>
                      </a:r>
                      <a:endParaRPr lang="zh-CN" altLang="en-US" sz="1600" dirty="0" smtClean="0">
                        <a:sym typeface="+mn-ea"/>
                      </a:endParaRPr>
                    </a:p>
                  </a:txBody>
                  <a:tcPr/>
                </a:tc>
                <a:tc>
                  <a:txBody>
                    <a:bodyPr/>
                    <a:lstStyle/>
                    <a:p>
                      <a:pPr>
                        <a:buNone/>
                      </a:pPr>
                      <a:r>
                        <a:rPr lang="zh-CN" altLang="en-US" sz="1600" dirty="0" smtClean="0">
                          <a:sym typeface="+mn-ea"/>
                        </a:rPr>
                        <a:t>软件镜像</a:t>
                      </a:r>
                      <a:r>
                        <a:rPr lang="en-US" altLang="zh-CN" sz="1600" dirty="0" smtClean="0">
                          <a:sym typeface="+mn-ea"/>
                        </a:rPr>
                        <a:t>1</a:t>
                      </a:r>
                      <a:r>
                        <a:rPr lang="zh-CN" altLang="en-US" sz="1600" dirty="0" smtClean="0">
                          <a:sym typeface="+mn-ea"/>
                        </a:rPr>
                        <a:t>次</a:t>
                      </a:r>
                      <a:r>
                        <a:rPr lang="en-US" altLang="zh-CN" sz="1600" dirty="0" smtClean="0">
                          <a:sym typeface="+mn-ea"/>
                        </a:rPr>
                        <a:t>/2</a:t>
                      </a:r>
                      <a:r>
                        <a:rPr lang="zh-CN" altLang="en-US" sz="1600" dirty="0" smtClean="0">
                          <a:sym typeface="+mn-ea"/>
                        </a:rPr>
                        <a:t>周</a:t>
                      </a:r>
                      <a:endParaRPr lang="zh-CN" altLang="en-US" sz="1600" dirty="0" smtClean="0">
                        <a:sym typeface="+mn-ea"/>
                      </a:endParaRPr>
                    </a:p>
                  </a:txBody>
                  <a:tcPr/>
                </a:tc>
                <a:tc>
                  <a:txBody>
                    <a:bodyPr/>
                    <a:lstStyle/>
                    <a:p>
                      <a:pPr>
                        <a:buNone/>
                      </a:pPr>
                      <a:r>
                        <a:rPr lang="zh-CN" altLang="en-US" sz="1600" dirty="0" smtClean="0">
                          <a:sym typeface="+mn-ea"/>
                        </a:rPr>
                        <a:t>周期开始时接受一次</a:t>
                      </a:r>
                      <a:endParaRPr lang="zh-CN" altLang="en-US" sz="1600" dirty="0" smtClean="0">
                        <a:sym typeface="+mn-ea"/>
                      </a:endParaRPr>
                    </a:p>
                  </a:txBody>
                  <a:tcPr/>
                </a:tc>
              </a:tr>
              <a:tr h="381000">
                <a:tc>
                  <a:txBody>
                    <a:bodyPr/>
                    <a:lstStyle/>
                    <a:p>
                      <a:pPr>
                        <a:buNone/>
                      </a:pPr>
                      <a:r>
                        <a:rPr lang="en-US" altLang="zh-CN" sz="1600"/>
                        <a:t>3.</a:t>
                      </a:r>
                      <a:r>
                        <a:rPr lang="zh-CN" altLang="en-US" sz="1600"/>
                        <a:t>测试执行</a:t>
                      </a:r>
                      <a:endParaRPr lang="zh-CN" altLang="en-US" sz="1600"/>
                    </a:p>
                  </a:txBody>
                  <a:tcPr/>
                </a:tc>
                <a:tc>
                  <a:txBody>
                    <a:bodyPr/>
                    <a:lstStyle/>
                    <a:p>
                      <a:pPr algn="ctr"/>
                      <a:r>
                        <a:rPr lang="zh-CN" altLang="en-US" sz="1600" b="0" smtClean="0">
                          <a:solidFill>
                            <a:schemeClr val="tx1"/>
                          </a:solidFill>
                        </a:rPr>
                        <a:t>基础性</a:t>
                      </a:r>
                      <a:r>
                        <a:rPr lang="en-US" altLang="zh-CN" sz="1600" b="0" smtClean="0">
                          <a:solidFill>
                            <a:schemeClr val="tx1"/>
                          </a:solidFill>
                        </a:rPr>
                        <a:t>&gt;</a:t>
                      </a:r>
                      <a:r>
                        <a:rPr lang="zh-CN" altLang="en-US" sz="1600" b="0" smtClean="0">
                          <a:solidFill>
                            <a:schemeClr val="tx1"/>
                          </a:solidFill>
                        </a:rPr>
                        <a:t>健壮性</a:t>
                      </a:r>
                      <a:r>
                        <a:rPr lang="en-US" altLang="zh-CN" sz="1600" b="0" smtClean="0">
                          <a:solidFill>
                            <a:schemeClr val="tx1"/>
                          </a:solidFill>
                        </a:rPr>
                        <a:t>&gt;</a:t>
                      </a:r>
                      <a:r>
                        <a:rPr lang="zh-CN" altLang="en-US" sz="1600" b="0" smtClean="0">
                          <a:solidFill>
                            <a:schemeClr val="tx1"/>
                          </a:solidFill>
                        </a:rPr>
                        <a:t>文档、性能负载、稳定性</a:t>
                      </a:r>
                      <a:endParaRPr lang="zh-CN" altLang="en-US" sz="1600" b="0" dirty="0" smtClean="0">
                        <a:solidFill>
                          <a:schemeClr val="tx1"/>
                        </a:solidFill>
                      </a:endParaRPr>
                    </a:p>
                  </a:txBody>
                  <a:tcPr/>
                </a:tc>
                <a:tc>
                  <a:txBody>
                    <a:bodyPr/>
                    <a:lstStyle/>
                    <a:p>
                      <a:pPr algn="l"/>
                      <a:r>
                        <a:rPr lang="zh-CN" altLang="en-US" sz="1600" b="0" smtClean="0">
                          <a:solidFill>
                            <a:schemeClr val="tx1"/>
                          </a:solidFill>
                        </a:rPr>
                        <a:t>红</a:t>
                      </a:r>
                      <a:r>
                        <a:rPr lang="en-US" altLang="zh-CN" sz="1600" b="0" smtClean="0">
                          <a:solidFill>
                            <a:schemeClr val="tx1"/>
                          </a:solidFill>
                        </a:rPr>
                        <a:t>&gt;</a:t>
                      </a:r>
                      <a:r>
                        <a:rPr lang="zh-CN" altLang="en-US" sz="1600" b="0" smtClean="0">
                          <a:solidFill>
                            <a:schemeClr val="tx1"/>
                          </a:solidFill>
                        </a:rPr>
                        <a:t>黄</a:t>
                      </a:r>
                      <a:r>
                        <a:rPr lang="en-US" altLang="zh-CN" sz="1600" b="0" smtClean="0">
                          <a:solidFill>
                            <a:schemeClr val="tx1"/>
                          </a:solidFill>
                        </a:rPr>
                        <a:t>&gt;</a:t>
                      </a:r>
                      <a:r>
                        <a:rPr lang="zh-CN" altLang="en-US" sz="1600" b="0" smtClean="0">
                          <a:solidFill>
                            <a:schemeClr val="tx1"/>
                          </a:solidFill>
                        </a:rPr>
                        <a:t>绿</a:t>
                      </a:r>
                      <a:endParaRPr lang="zh-CN" altLang="en-US" sz="1600" b="0" dirty="0" smtClean="0">
                        <a:solidFill>
                          <a:schemeClr val="tx1"/>
                        </a:solidFill>
                      </a:endParaRPr>
                    </a:p>
                  </a:txBody>
                  <a:tcPr/>
                </a:tc>
                <a:tc>
                  <a:txBody>
                    <a:bodyPr/>
                    <a:lstStyle/>
                    <a:p>
                      <a:pPr algn="l"/>
                      <a:r>
                        <a:rPr lang="zh-CN" altLang="en-US" sz="1600" b="0" smtClean="0">
                          <a:solidFill>
                            <a:schemeClr val="tx1"/>
                          </a:solidFill>
                        </a:rPr>
                        <a:t>红</a:t>
                      </a:r>
                      <a:r>
                        <a:rPr lang="en-US" altLang="zh-CN" sz="1600" b="0" smtClean="0">
                          <a:solidFill>
                            <a:schemeClr val="tx1"/>
                          </a:solidFill>
                        </a:rPr>
                        <a:t>&gt;</a:t>
                      </a:r>
                      <a:r>
                        <a:rPr lang="zh-CN" altLang="en-US" sz="1600" b="0" smtClean="0">
                          <a:solidFill>
                            <a:schemeClr val="tx1"/>
                          </a:solidFill>
                        </a:rPr>
                        <a:t>黄</a:t>
                      </a:r>
                      <a:endParaRPr lang="zh-CN" altLang="en-US" sz="1600" b="0" dirty="0" smtClean="0">
                        <a:solidFill>
                          <a:schemeClr val="tx1"/>
                        </a:solidFill>
                      </a:endParaRPr>
                    </a:p>
                  </a:txBody>
                  <a:tcPr/>
                </a:tc>
              </a:tr>
              <a:tr h="381000">
                <a:tc>
                  <a:txBody>
                    <a:bodyPr/>
                    <a:lstStyle/>
                    <a:p>
                      <a:pPr>
                        <a:buNone/>
                      </a:pPr>
                      <a:r>
                        <a:rPr lang="en-US" altLang="zh-CN" sz="1600"/>
                        <a:t>4.</a:t>
                      </a:r>
                      <a:r>
                        <a:rPr lang="zh-CN" altLang="en-US" sz="1600"/>
                        <a:t>重做和延长标准</a:t>
                      </a:r>
                      <a:endParaRPr lang="zh-CN" altLang="en-US" sz="1600"/>
                    </a:p>
                  </a:txBody>
                  <a:tcPr/>
                </a:tc>
                <a:tc>
                  <a:txBody>
                    <a:bodyPr/>
                    <a:lstStyle/>
                    <a:p>
                      <a:pPr algn="l"/>
                      <a:r>
                        <a:rPr lang="zh-CN" altLang="en-US" sz="1600" b="0" dirty="0" smtClean="0">
                          <a:solidFill>
                            <a:schemeClr val="tx1"/>
                          </a:solidFill>
                        </a:rPr>
                        <a:t>失败</a:t>
                      </a:r>
                      <a:r>
                        <a:rPr lang="zh-CN" altLang="en-US" sz="1600" b="0" smtClean="0">
                          <a:solidFill>
                            <a:schemeClr val="tx1"/>
                          </a:solidFill>
                        </a:rPr>
                        <a:t>用例达</a:t>
                      </a:r>
                      <a:r>
                        <a:rPr lang="zh-CN" altLang="en-US" sz="1600" b="0" smtClean="0">
                          <a:solidFill>
                            <a:srgbClr val="FF0000"/>
                          </a:solidFill>
                        </a:rPr>
                        <a:t>总数</a:t>
                      </a:r>
                      <a:r>
                        <a:rPr lang="en-US" altLang="zh-CN" sz="1600" b="0" smtClean="0">
                          <a:solidFill>
                            <a:schemeClr val="tx1"/>
                          </a:solidFill>
                        </a:rPr>
                        <a:t>20%</a:t>
                      </a:r>
                      <a:r>
                        <a:rPr lang="zh-CN" altLang="en-US" sz="1600" b="0" smtClean="0">
                          <a:solidFill>
                            <a:schemeClr val="tx1"/>
                          </a:solidFill>
                        </a:rPr>
                        <a:t>重做；新增</a:t>
                      </a:r>
                      <a:r>
                        <a:rPr lang="zh-CN" altLang="en-US" sz="1600" b="0" dirty="0" smtClean="0">
                          <a:solidFill>
                            <a:schemeClr val="tx1"/>
                          </a:solidFill>
                        </a:rPr>
                        <a:t>用例</a:t>
                      </a:r>
                      <a:r>
                        <a:rPr lang="en-US" altLang="zh-CN" sz="1600" b="0" dirty="0" smtClean="0">
                          <a:solidFill>
                            <a:schemeClr val="tx1"/>
                          </a:solidFill>
                        </a:rPr>
                        <a:t>10%</a:t>
                      </a:r>
                      <a:r>
                        <a:rPr lang="zh-CN" altLang="en-US" sz="1600" b="0" dirty="0" smtClean="0">
                          <a:solidFill>
                            <a:schemeClr val="tx1"/>
                          </a:solidFill>
                        </a:rPr>
                        <a:t>延长</a:t>
                      </a:r>
                      <a:endParaRPr lang="zh-CN" altLang="en-US" sz="1600" b="0" dirty="0" smtClean="0">
                        <a:solidFill>
                          <a:schemeClr val="tx1"/>
                        </a:solidFill>
                      </a:endParaRPr>
                    </a:p>
                  </a:txBody>
                  <a:tcPr/>
                </a:tc>
                <a:tc>
                  <a:txBody>
                    <a:bodyPr/>
                    <a:lstStyle/>
                    <a:p>
                      <a:pPr algn="l"/>
                      <a:r>
                        <a:rPr lang="zh-CN" altLang="en-US" sz="1600" b="0" dirty="0" smtClean="0">
                          <a:solidFill>
                            <a:schemeClr val="tx1"/>
                          </a:solidFill>
                        </a:rPr>
                        <a:t>失败</a:t>
                      </a:r>
                      <a:r>
                        <a:rPr lang="zh-CN" altLang="en-US" sz="1600" b="0" smtClean="0">
                          <a:solidFill>
                            <a:schemeClr val="tx1"/>
                          </a:solidFill>
                        </a:rPr>
                        <a:t>用例达</a:t>
                      </a:r>
                      <a:r>
                        <a:rPr lang="zh-CN" altLang="en-US" sz="1600" b="0" smtClean="0">
                          <a:solidFill>
                            <a:srgbClr val="FF0000"/>
                          </a:solidFill>
                        </a:rPr>
                        <a:t>总数</a:t>
                      </a:r>
                      <a:r>
                        <a:rPr lang="en-US" altLang="zh-CN" sz="1600" b="0" smtClean="0">
                          <a:solidFill>
                            <a:schemeClr val="tx1"/>
                          </a:solidFill>
                        </a:rPr>
                        <a:t>10%</a:t>
                      </a:r>
                      <a:r>
                        <a:rPr lang="zh-CN" altLang="en-US" sz="1600" b="0" smtClean="0">
                          <a:solidFill>
                            <a:schemeClr val="tx1"/>
                          </a:solidFill>
                        </a:rPr>
                        <a:t>重做；新</a:t>
                      </a:r>
                      <a:r>
                        <a:rPr lang="zh-CN" altLang="en-US" sz="1600" b="0" dirty="0" smtClean="0">
                          <a:solidFill>
                            <a:schemeClr val="tx1"/>
                          </a:solidFill>
                        </a:rPr>
                        <a:t>添用例</a:t>
                      </a:r>
                      <a:r>
                        <a:rPr lang="en-US" altLang="zh-CN" sz="1600" b="0" dirty="0" smtClean="0">
                          <a:solidFill>
                            <a:schemeClr val="tx1"/>
                          </a:solidFill>
                        </a:rPr>
                        <a:t>5%</a:t>
                      </a:r>
                      <a:r>
                        <a:rPr lang="zh-CN" altLang="en-US" sz="1600" b="0" dirty="0" smtClean="0">
                          <a:solidFill>
                            <a:schemeClr val="tx1"/>
                          </a:solidFill>
                        </a:rPr>
                        <a:t>延长</a:t>
                      </a:r>
                      <a:endParaRPr lang="zh-CN" altLang="en-US" sz="1600" b="0" dirty="0" smtClean="0">
                        <a:solidFill>
                          <a:schemeClr val="tx1"/>
                        </a:solidFill>
                      </a:endParaRPr>
                    </a:p>
                  </a:txBody>
                  <a:tcPr/>
                </a:tc>
                <a:tc>
                  <a:txBody>
                    <a:bodyPr/>
                    <a:lstStyle/>
                    <a:p>
                      <a:pPr algn="l"/>
                      <a:r>
                        <a:rPr lang="zh-CN" altLang="en-US" sz="1600" b="0" dirty="0" smtClean="0">
                          <a:solidFill>
                            <a:schemeClr val="tx1"/>
                          </a:solidFill>
                        </a:rPr>
                        <a:t>失败用例达</a:t>
                      </a:r>
                      <a:r>
                        <a:rPr lang="en-US" altLang="zh-CN" sz="1600" b="0" smtClean="0">
                          <a:solidFill>
                            <a:schemeClr val="tx1"/>
                          </a:solidFill>
                        </a:rPr>
                        <a:t>5%</a:t>
                      </a:r>
                      <a:r>
                        <a:rPr lang="zh-CN" altLang="en-US" sz="1600" b="0" smtClean="0">
                          <a:solidFill>
                            <a:schemeClr val="tx1"/>
                          </a:solidFill>
                        </a:rPr>
                        <a:t>，发现系统崩溃重做；</a:t>
                      </a:r>
                      <a:r>
                        <a:rPr lang="zh-CN" altLang="en-US" sz="1600" b="1" smtClean="0">
                          <a:solidFill>
                            <a:srgbClr val="0070C0"/>
                          </a:solidFill>
                        </a:rPr>
                        <a:t>不延长</a:t>
                      </a:r>
                      <a:endParaRPr lang="zh-CN" altLang="en-US" sz="1600" b="1" dirty="0" smtClean="0">
                        <a:solidFill>
                          <a:srgbClr val="0070C0"/>
                        </a:solidFill>
                      </a:endParaRPr>
                    </a:p>
                  </a:txBody>
                  <a:tcPr/>
                </a:tc>
              </a:tr>
              <a:tr h="381000">
                <a:tc>
                  <a:txBody>
                    <a:bodyPr/>
                    <a:lstStyle/>
                    <a:p>
                      <a:pPr>
                        <a:buNone/>
                      </a:pPr>
                      <a:r>
                        <a:rPr lang="en-US" altLang="zh-CN" sz="1600"/>
                        <a:t>5.</a:t>
                      </a:r>
                      <a:r>
                        <a:rPr lang="zh-CN" altLang="en-US" sz="1600"/>
                        <a:t>行动</a:t>
                      </a:r>
                      <a:endParaRPr lang="zh-CN" altLang="en-US" sz="1600"/>
                    </a:p>
                  </a:txBody>
                  <a:tcPr/>
                </a:tc>
                <a:tc>
                  <a:txBody>
                    <a:bodyPr/>
                    <a:lstStyle/>
                    <a:p>
                      <a:pPr algn="ctr"/>
                      <a:r>
                        <a:rPr lang="zh-CN" altLang="en-US" sz="1600" b="0" dirty="0" smtClean="0">
                          <a:solidFill>
                            <a:srgbClr val="FF0000"/>
                          </a:solidFill>
                        </a:rPr>
                        <a:t>一周</a:t>
                      </a:r>
                      <a:r>
                        <a:rPr lang="zh-CN" altLang="en-US" sz="1600" b="0" dirty="0" smtClean="0">
                          <a:solidFill>
                            <a:schemeClr val="tx1"/>
                          </a:solidFill>
                        </a:rPr>
                        <a:t>失败用例达</a:t>
                      </a:r>
                      <a:r>
                        <a:rPr lang="en-US" altLang="zh-CN" sz="1600" b="0" dirty="0" smtClean="0">
                          <a:solidFill>
                            <a:schemeClr val="tx1"/>
                          </a:solidFill>
                        </a:rPr>
                        <a:t>25%</a:t>
                      </a:r>
                      <a:r>
                        <a:rPr lang="zh-CN" altLang="en-US" sz="1600" b="0" dirty="0" smtClean="0">
                          <a:solidFill>
                            <a:schemeClr val="tx1"/>
                          </a:solidFill>
                        </a:rPr>
                        <a:t>，启动</a:t>
                      </a:r>
                      <a:r>
                        <a:rPr lang="en-US" altLang="zh-CN" sz="1600" b="0" dirty="0" smtClean="0">
                          <a:solidFill>
                            <a:schemeClr val="tx1"/>
                          </a:solidFill>
                        </a:rPr>
                        <a:t>RCA(</a:t>
                      </a:r>
                      <a:r>
                        <a:rPr lang="zh-CN" altLang="en-US" sz="1600" b="0" dirty="0" smtClean="0">
                          <a:solidFill>
                            <a:schemeClr val="tx1"/>
                          </a:solidFill>
                        </a:rPr>
                        <a:t>根本原因分析</a:t>
                      </a:r>
                      <a:r>
                        <a:rPr lang="en-US" altLang="zh-CN" sz="1600" b="0" dirty="0" smtClean="0">
                          <a:solidFill>
                            <a:schemeClr val="tx1"/>
                          </a:solidFill>
                        </a:rPr>
                        <a:t>)</a:t>
                      </a:r>
                      <a:endParaRPr lang="zh-CN" altLang="en-US" sz="1600" b="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dirty="0" smtClean="0">
                          <a:solidFill>
                            <a:srgbClr val="FF0000"/>
                          </a:solidFill>
                        </a:rPr>
                        <a:t>一周</a:t>
                      </a:r>
                      <a:r>
                        <a:rPr lang="zh-CN" altLang="en-US" sz="1600" b="0" dirty="0" smtClean="0">
                          <a:solidFill>
                            <a:schemeClr val="tx1"/>
                          </a:solidFill>
                        </a:rPr>
                        <a:t>失败用例达</a:t>
                      </a:r>
                      <a:r>
                        <a:rPr lang="en-US" altLang="zh-CN" sz="1600" b="0" dirty="0" smtClean="0">
                          <a:solidFill>
                            <a:schemeClr val="tx1"/>
                          </a:solidFill>
                        </a:rPr>
                        <a:t>15%</a:t>
                      </a:r>
                      <a:r>
                        <a:rPr lang="zh-CN" altLang="en-US" sz="1600" b="0" dirty="0" smtClean="0">
                          <a:solidFill>
                            <a:schemeClr val="tx1"/>
                          </a:solidFill>
                        </a:rPr>
                        <a:t>，启动</a:t>
                      </a:r>
                      <a:r>
                        <a:rPr lang="en-US" altLang="zh-CN" sz="1600" b="0" dirty="0" smtClean="0">
                          <a:solidFill>
                            <a:schemeClr val="tx1"/>
                          </a:solidFill>
                        </a:rPr>
                        <a:t>RCA(</a:t>
                      </a:r>
                      <a:r>
                        <a:rPr lang="zh-CN" altLang="en-US" sz="1600" b="0" dirty="0" smtClean="0">
                          <a:solidFill>
                            <a:schemeClr val="tx1"/>
                          </a:solidFill>
                        </a:rPr>
                        <a:t>根本原因分析</a:t>
                      </a:r>
                      <a:r>
                        <a:rPr lang="en-US" altLang="zh-CN" sz="1600" b="0" dirty="0" smtClean="0">
                          <a:solidFill>
                            <a:schemeClr val="tx1"/>
                          </a:solidFill>
                        </a:rPr>
                        <a:t>)</a:t>
                      </a:r>
                      <a:endParaRPr lang="zh-CN" altLang="en-US" sz="1600" b="0" dirty="0" smtClean="0">
                        <a:solidFill>
                          <a:schemeClr val="tx1"/>
                        </a:solidFill>
                      </a:endParaRPr>
                    </a:p>
                  </a:txBody>
                  <a:tcPr/>
                </a:tc>
                <a:tc>
                  <a:txBody>
                    <a:bodyPr/>
                    <a:lstStyle/>
                    <a:p>
                      <a:pPr>
                        <a:buNone/>
                      </a:pPr>
                      <a:endParaRPr lang="zh-CN" altLang="en-US" sz="1600"/>
                    </a:p>
                  </a:txBody>
                  <a:tcPr/>
                </a:tc>
              </a:tr>
              <a:tr h="381000">
                <a:tc>
                  <a:txBody>
                    <a:bodyPr/>
                    <a:lstStyle/>
                    <a:p>
                      <a:pPr>
                        <a:buNone/>
                      </a:pPr>
                      <a:r>
                        <a:rPr lang="en-US" altLang="zh-CN" sz="1600"/>
                        <a:t>6.</a:t>
                      </a:r>
                      <a:r>
                        <a:rPr lang="zh-CN" altLang="en-US" sz="1600"/>
                        <a:t>退出条件</a:t>
                      </a:r>
                      <a:endParaRPr lang="zh-CN" altLang="en-US" sz="1600"/>
                    </a:p>
                  </a:txBody>
                  <a:tcPr/>
                </a:tc>
                <a:tc>
                  <a:txBody>
                    <a:bodyPr/>
                    <a:lstStyle/>
                    <a:p>
                      <a:pPr algn="ctr"/>
                      <a:r>
                        <a:rPr lang="zh-CN" altLang="en-US" sz="1600" b="0" dirty="0" smtClean="0">
                          <a:solidFill>
                            <a:schemeClr val="tx1"/>
                          </a:solidFill>
                        </a:rPr>
                        <a:t>用例泄露；所有执行；</a:t>
                      </a:r>
                      <a:r>
                        <a:rPr lang="en-US" altLang="zh-CN" sz="1600" b="0" dirty="0" smtClean="0">
                          <a:solidFill>
                            <a:schemeClr val="tx1"/>
                          </a:solidFill>
                        </a:rPr>
                        <a:t>95%</a:t>
                      </a:r>
                      <a:r>
                        <a:rPr lang="zh-CN" altLang="en-US" sz="1600" b="0" dirty="0" smtClean="0">
                          <a:solidFill>
                            <a:schemeClr val="tx1"/>
                          </a:solidFill>
                        </a:rPr>
                        <a:t>通过；缺陷关闭</a:t>
                      </a:r>
                      <a:endParaRPr lang="zh-CN" altLang="en-US" sz="1600" b="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dirty="0" smtClean="0">
                          <a:solidFill>
                            <a:schemeClr val="tx1"/>
                          </a:solidFill>
                        </a:rPr>
                        <a:t>用例泄露；所有执行；</a:t>
                      </a:r>
                      <a:r>
                        <a:rPr lang="en-US" altLang="zh-CN" sz="1600" b="0" dirty="0" smtClean="0">
                          <a:solidFill>
                            <a:schemeClr val="tx1"/>
                          </a:solidFill>
                        </a:rPr>
                        <a:t>98%</a:t>
                      </a:r>
                      <a:r>
                        <a:rPr lang="zh-CN" altLang="en-US" sz="1600" b="0" dirty="0" smtClean="0">
                          <a:solidFill>
                            <a:schemeClr val="tx1"/>
                          </a:solidFill>
                        </a:rPr>
                        <a:t>通过；缺陷关闭</a:t>
                      </a:r>
                      <a:endParaRPr lang="zh-CN" altLang="en-US" sz="1600" b="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0" dirty="0" smtClean="0">
                          <a:solidFill>
                            <a:schemeClr val="tx1"/>
                          </a:solidFill>
                        </a:rPr>
                        <a:t>所有执行；结果可用；</a:t>
                      </a:r>
                      <a:r>
                        <a:rPr lang="en-US" altLang="zh-CN" sz="1600" b="0" dirty="0" smtClean="0">
                          <a:solidFill>
                            <a:schemeClr val="tx1"/>
                          </a:solidFill>
                        </a:rPr>
                        <a:t>98%</a:t>
                      </a:r>
                      <a:r>
                        <a:rPr lang="zh-CN" altLang="en-US" sz="1600" b="0" dirty="0" smtClean="0">
                          <a:solidFill>
                            <a:schemeClr val="tx1"/>
                          </a:solidFill>
                        </a:rPr>
                        <a:t>通过；</a:t>
                      </a:r>
                      <a:r>
                        <a:rPr lang="en-US" altLang="zh-CN" sz="1600" b="0" dirty="0" smtClean="0">
                          <a:solidFill>
                            <a:schemeClr val="tx1"/>
                          </a:solidFill>
                        </a:rPr>
                        <a:t>2%</a:t>
                      </a:r>
                      <a:r>
                        <a:rPr lang="zh-CN" altLang="en-US" sz="1600" b="0" dirty="0" smtClean="0">
                          <a:solidFill>
                            <a:schemeClr val="tx1"/>
                          </a:solidFill>
                        </a:rPr>
                        <a:t>不是压力；后三周不崩溃；完成测试报告</a:t>
                      </a:r>
                      <a:endParaRPr lang="zh-CN" altLang="en-US" sz="1600" b="0" dirty="0" smtClean="0">
                        <a:solidFill>
                          <a:schemeClr val="tx1"/>
                        </a:solidFill>
                      </a:endParaRPr>
                    </a:p>
                  </a:txBody>
                  <a:tcPr/>
                </a:tc>
              </a:tr>
            </a:tbl>
          </a:graphicData>
        </a:graphic>
      </p:graphicFrame>
      <p:sp>
        <p:nvSpPr>
          <p:cNvPr id="11" name="矩形 10"/>
          <p:cNvSpPr/>
          <p:nvPr/>
        </p:nvSpPr>
        <p:spPr>
          <a:xfrm>
            <a:off x="29083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sp>
        <p:nvSpPr>
          <p:cNvPr id="12" name="文本框 11"/>
          <p:cNvSpPr txBox="1"/>
          <p:nvPr/>
        </p:nvSpPr>
        <p:spPr>
          <a:xfrm>
            <a:off x="7253605" y="76200"/>
            <a:ext cx="1748155" cy="368300"/>
          </a:xfrm>
          <a:prstGeom prst="rect">
            <a:avLst/>
          </a:prstGeom>
          <a:noFill/>
        </p:spPr>
        <p:txBody>
          <a:bodyPr wrap="square" rtlCol="0">
            <a:spAutoFit/>
          </a:bodyPr>
          <a:lstStyle/>
          <a:p>
            <a:r>
              <a:rPr lang="zh-CN" altLang="en-US" b="1"/>
              <a:t>测试执行策略</a:t>
            </a:r>
            <a:endParaRPr lang="zh-CN" altLang="en-US" b="1"/>
          </a:p>
        </p:txBody>
      </p:sp>
      <p:sp>
        <p:nvSpPr>
          <p:cNvPr id="2" name="椭圆形标注 1"/>
          <p:cNvSpPr/>
          <p:nvPr/>
        </p:nvSpPr>
        <p:spPr>
          <a:xfrm>
            <a:off x="1509667" y="1884651"/>
            <a:ext cx="3189900" cy="2016224"/>
          </a:xfrm>
          <a:prstGeom prst="wedgeEllipse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a:solidFill>
                  <a:schemeClr val="bg1"/>
                </a:solidFill>
              </a:rPr>
              <a:t>当缺陷无法被现有的测试用例检测出而需要设计并记录新的测试用例</a:t>
            </a:r>
            <a:endParaRPr lang="zh-CN" altLang="en-US"/>
          </a:p>
        </p:txBody>
      </p:sp>
      <p:sp>
        <p:nvSpPr>
          <p:cNvPr id="3" name="矩形 2"/>
          <p:cNvSpPr/>
          <p:nvPr/>
        </p:nvSpPr>
        <p:spPr>
          <a:xfrm>
            <a:off x="1619672" y="1563638"/>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071927" y="1563638"/>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444208" y="1560938"/>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70851" y="4299942"/>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81160" y="4299942"/>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460432" y="4083918"/>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1" nodeType="clickEffect">
                                  <p:stCondLst>
                                    <p:cond delay="0"/>
                                  </p:stCondLst>
                                  <p:childTnLst>
                                    <p:animEffect transition="out" filter="barn(inVertical)">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6" presetClass="exit" presetSubtype="21" fill="hold" grpId="1" nodeType="withEffect">
                                  <p:stCondLst>
                                    <p:cond delay="0"/>
                                  </p:stCondLst>
                                  <p:childTnLst>
                                    <p:animEffect transition="out" filter="barn(inVertical)">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16" presetClass="exit" presetSubtype="21" fill="hold" grpId="1" nodeType="withEffect">
                                  <p:stCondLst>
                                    <p:cond delay="0"/>
                                  </p:stCondLst>
                                  <p:childTnLst>
                                    <p:animEffect transition="out" filter="barn(inVertical)">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16" presetClass="exit" presetSubtype="21" fill="hold" grpId="1" nodeType="withEffect">
                                  <p:stCondLst>
                                    <p:cond delay="0"/>
                                  </p:stCondLst>
                                  <p:childTnLst>
                                    <p:animEffect transition="out" filter="barn(inVertical)">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6" presetClass="exit" presetSubtype="21" fill="hold" grpId="1" nodeType="withEffect">
                                  <p:stCondLst>
                                    <p:cond delay="0"/>
                                  </p:stCondLst>
                                  <p:childTnLst>
                                    <p:animEffect transition="out" filter="barn(inVertical)">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6" presetClass="exit" presetSubtype="21" fill="hold" grpId="1" nodeType="withEffect">
                                  <p:stCondLst>
                                    <p:cond delay="0"/>
                                  </p:stCondLst>
                                  <p:childTnLst>
                                    <p:animEffect transition="out" filter="barn(inVertical)">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grpId="1" nodeType="clickEffect">
                                  <p:stCondLst>
                                    <p:cond delay="0"/>
                                  </p:stCondLst>
                                  <p:childTnLst>
                                    <p:animEffect transition="out" filter="wipe(down)">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bldLvl="0" animBg="1"/>
      <p:bldP spid="3" grpId="0" bldLvl="0" animBg="1"/>
      <p:bldP spid="3" grpId="1" bldLvl="0" animBg="1"/>
      <p:bldP spid="9" grpId="0" bldLvl="0" animBg="1"/>
      <p:bldP spid="9" grpId="1" bldLvl="0" animBg="1"/>
      <p:bldP spid="10" grpId="0" bldLvl="0" animBg="1"/>
      <p:bldP spid="10" grpId="1" bldLvl="0" animBg="1"/>
      <p:bldP spid="13" grpId="0" bldLvl="0" animBg="1"/>
      <p:bldP spid="13" grpId="1" bldLvl="0" animBg="1"/>
      <p:bldP spid="14" grpId="0" bldLvl="0" animBg="1"/>
      <p:bldP spid="14" grpId="1" bldLvl="0" animBg="1"/>
      <p:bldP spid="15" grpId="0" bldLvl="0" animBg="1"/>
      <p:bldP spid="15" grpId="1"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48863" name="矩形 1"/>
          <p:cNvSpPr/>
          <p:nvPr/>
        </p:nvSpPr>
        <p:spPr>
          <a:xfrm>
            <a:off x="3087886" y="1985253"/>
            <a:ext cx="2968228" cy="1129665"/>
          </a:xfrm>
          <a:prstGeom prst="rect">
            <a:avLst/>
          </a:prstGeom>
        </p:spPr>
        <p:txBody>
          <a:bodyPr>
            <a:spAutoFit/>
          </a:bodyPr>
          <a:lstStyle/>
          <a:p>
            <a:pPr algn="ctr" eaLnBrk="1" fontAlgn="auto" hangingPunct="1">
              <a:lnSpc>
                <a:spcPct val="150000"/>
              </a:lnSpc>
              <a:spcBef>
                <a:spcPts val="0"/>
              </a:spcBef>
              <a:spcAft>
                <a:spcPts val="0"/>
              </a:spcAft>
            </a:pPr>
            <a:r>
              <a:rPr lang="en-US" altLang="zh-CN" sz="4500" b="1" dirty="0">
                <a:solidFill>
                  <a:schemeClr val="accent1"/>
                </a:solidFill>
                <a:latin typeface="微软雅黑" panose="020B0503020204020204" charset="-122"/>
                <a:ea typeface="微软雅黑" panose="020B0503020204020204" charset="-122"/>
              </a:rPr>
              <a:t>THANKS!</a:t>
            </a:r>
            <a:endParaRPr lang="zh-CN" altLang="en-US" sz="4500" b="1" dirty="0">
              <a:solidFill>
                <a:schemeClr val="accent1"/>
              </a:solidFill>
              <a:latin typeface="微软雅黑" panose="020B0503020204020204" charset="-122"/>
              <a:ea typeface="微软雅黑" panose="020B0503020204020204" charset="-122"/>
            </a:endParaRPr>
          </a:p>
        </p:txBody>
      </p:sp>
      <p:cxnSp>
        <p:nvCxnSpPr>
          <p:cNvPr id="3145891" name="直接连接符 7"/>
          <p:cNvCxnSpPr/>
          <p:nvPr/>
        </p:nvCxnSpPr>
        <p:spPr>
          <a:xfrm flipH="1">
            <a:off x="6843585" y="193940"/>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2" name="直接连接符 8"/>
          <p:cNvCxnSpPr/>
          <p:nvPr/>
        </p:nvCxnSpPr>
        <p:spPr>
          <a:xfrm flipH="1">
            <a:off x="7538888" y="0"/>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3" name="直接连接符 9"/>
          <p:cNvCxnSpPr/>
          <p:nvPr/>
        </p:nvCxnSpPr>
        <p:spPr>
          <a:xfrm flipH="1">
            <a:off x="419102" y="4260508"/>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4" name="直接连接符 10"/>
          <p:cNvCxnSpPr/>
          <p:nvPr/>
        </p:nvCxnSpPr>
        <p:spPr>
          <a:xfrm flipH="1">
            <a:off x="7424039" y="944729"/>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5" name="直接连接符 11"/>
          <p:cNvCxnSpPr/>
          <p:nvPr/>
        </p:nvCxnSpPr>
        <p:spPr>
          <a:xfrm flipH="1">
            <a:off x="1219578" y="4007318"/>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896" name="直接连接符 12"/>
          <p:cNvCxnSpPr/>
          <p:nvPr/>
        </p:nvCxnSpPr>
        <p:spPr>
          <a:xfrm flipH="1">
            <a:off x="899826" y="3384272"/>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48866" name="椭圆 13"/>
          <p:cNvSpPr/>
          <p:nvPr/>
        </p:nvSpPr>
        <p:spPr>
          <a:xfrm>
            <a:off x="1525181" y="1199786"/>
            <a:ext cx="322358" cy="32235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1048867" name="椭圆 14"/>
          <p:cNvSpPr/>
          <p:nvPr/>
        </p:nvSpPr>
        <p:spPr>
          <a:xfrm>
            <a:off x="7295319" y="4007318"/>
            <a:ext cx="624759" cy="62475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1048868" name="椭圆 15"/>
          <p:cNvSpPr/>
          <p:nvPr/>
        </p:nvSpPr>
        <p:spPr>
          <a:xfrm>
            <a:off x="1016948" y="79939"/>
            <a:ext cx="405261" cy="405261"/>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1048869" name="椭圆 16"/>
          <p:cNvSpPr/>
          <p:nvPr/>
        </p:nvSpPr>
        <p:spPr>
          <a:xfrm>
            <a:off x="7806096" y="3554347"/>
            <a:ext cx="452972" cy="452972"/>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1048870" name="椭圆 17"/>
          <p:cNvSpPr/>
          <p:nvPr/>
        </p:nvSpPr>
        <p:spPr>
          <a:xfrm>
            <a:off x="664731" y="796723"/>
            <a:ext cx="641555" cy="641555"/>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1048871" name="椭圆 18"/>
          <p:cNvSpPr/>
          <p:nvPr/>
        </p:nvSpPr>
        <p:spPr>
          <a:xfrm>
            <a:off x="8303002" y="3942024"/>
            <a:ext cx="318484" cy="318484"/>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872" name="椭圆 19"/>
          <p:cNvSpPr/>
          <p:nvPr/>
        </p:nvSpPr>
        <p:spPr>
          <a:xfrm>
            <a:off x="363701" y="1659219"/>
            <a:ext cx="437458" cy="437458"/>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1048873" name="椭圆 20"/>
          <p:cNvSpPr/>
          <p:nvPr/>
        </p:nvSpPr>
        <p:spPr>
          <a:xfrm>
            <a:off x="8016159" y="2929588"/>
            <a:ext cx="286843" cy="286843"/>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1">
                  <a:lumMod val="60000"/>
                  <a:lumOff val="40000"/>
                </a:schemeClr>
              </a:solidFill>
            </a:endParaRPr>
          </a:p>
        </p:txBody>
      </p:sp>
      <p:sp>
        <p:nvSpPr>
          <p:cNvPr id="3" name="灯片编号占位符 2"/>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431405" y="76200"/>
            <a:ext cx="1654810" cy="368300"/>
          </a:xfrm>
          <a:prstGeom prst="rect">
            <a:avLst/>
          </a:prstGeom>
          <a:noFill/>
        </p:spPr>
        <p:txBody>
          <a:bodyPr wrap="square" rtlCol="0">
            <a:spAutoFit/>
          </a:bodyPr>
          <a:p>
            <a:r>
              <a:rPr lang="zh-CN" altLang="en-US" b="1">
                <a:sym typeface="+mn-ea"/>
              </a:rPr>
              <a:t>测试执行策略</a:t>
            </a:r>
            <a:endParaRPr lang="zh-CN" altLang="en-US" b="1"/>
          </a:p>
        </p:txBody>
      </p:sp>
      <p:sp>
        <p:nvSpPr>
          <p:cNvPr id="15" name="文本框 14"/>
          <p:cNvSpPr txBox="1"/>
          <p:nvPr/>
        </p:nvSpPr>
        <p:spPr>
          <a:xfrm>
            <a:off x="687705" y="517525"/>
            <a:ext cx="3186430" cy="398780"/>
          </a:xfrm>
          <a:prstGeom prst="rect">
            <a:avLst/>
          </a:prstGeom>
          <a:noFill/>
        </p:spPr>
        <p:txBody>
          <a:bodyPr wrap="square" rtlCol="0">
            <a:spAutoFit/>
          </a:bodyPr>
          <a:p>
            <a:r>
              <a:rPr lang="en-US" altLang="zh-CN" sz="2000" b="1">
                <a:latin typeface="黑体" panose="02010609060101010101" pitchFamily="49" charset="-122"/>
                <a:ea typeface="黑体" panose="02010609060101010101" pitchFamily="49" charset="-122"/>
              </a:rPr>
              <a:t>12.7 </a:t>
            </a:r>
            <a:r>
              <a:rPr lang="zh-CN" altLang="en-US" sz="2000" b="1">
                <a:latin typeface="黑体" panose="02010609060101010101" pitchFamily="49" charset="-122"/>
                <a:ea typeface="黑体" panose="02010609060101010101" pitchFamily="49" charset="-122"/>
              </a:rPr>
              <a:t>测试执行策略</a:t>
            </a:r>
            <a:endParaRPr lang="zh-CN" altLang="en-US" sz="2000" b="1">
              <a:latin typeface="黑体" panose="02010609060101010101" pitchFamily="49" charset="-122"/>
              <a:ea typeface="黑体" panose="02010609060101010101" pitchFamily="49" charset="-122"/>
            </a:endParaRPr>
          </a:p>
        </p:txBody>
      </p:sp>
      <p:sp>
        <p:nvSpPr>
          <p:cNvPr id="3" name="文本框 2"/>
          <p:cNvSpPr txBox="1"/>
          <p:nvPr/>
        </p:nvSpPr>
        <p:spPr>
          <a:xfrm>
            <a:off x="1089025" y="1200150"/>
            <a:ext cx="5024755" cy="368300"/>
          </a:xfrm>
          <a:prstGeom prst="rect">
            <a:avLst/>
          </a:prstGeom>
          <a:noFill/>
        </p:spPr>
        <p:txBody>
          <a:bodyPr wrap="square" rtlCol="0">
            <a:spAutoFit/>
          </a:bodyPr>
          <a:p>
            <a:r>
              <a:rPr lang="zh-CN" altLang="en-US" b="1"/>
              <a:t>策略以</a:t>
            </a:r>
            <a:r>
              <a:rPr lang="zh-CN" altLang="en-US" b="1">
                <a:solidFill>
                  <a:srgbClr val="FF0000"/>
                </a:solidFill>
              </a:rPr>
              <a:t>系统测试执行计划</a:t>
            </a:r>
            <a:r>
              <a:rPr lang="zh-CN" altLang="en-US" b="1"/>
              <a:t>的形式来实现</a:t>
            </a:r>
            <a:endParaRPr lang="zh-CN" altLang="en-US" b="1"/>
          </a:p>
        </p:txBody>
      </p:sp>
      <p:sp>
        <p:nvSpPr>
          <p:cNvPr id="4" name="文本框 3"/>
          <p:cNvSpPr txBox="1"/>
          <p:nvPr/>
        </p:nvSpPr>
        <p:spPr>
          <a:xfrm>
            <a:off x="1111885" y="1773555"/>
            <a:ext cx="6268720" cy="2168525"/>
          </a:xfrm>
          <a:prstGeom prst="rect">
            <a:avLst/>
          </a:prstGeom>
          <a:noFill/>
        </p:spPr>
        <p:txBody>
          <a:bodyPr wrap="square" rtlCol="0">
            <a:spAutoFit/>
          </a:bodyPr>
          <a:p>
            <a:pPr fontAlgn="auto">
              <a:lnSpc>
                <a:spcPct val="125000"/>
              </a:lnSpc>
            </a:pPr>
            <a:r>
              <a:rPr lang="zh-CN" altLang="en-US" b="1">
                <a:latin typeface="+mn-ea"/>
              </a:rPr>
              <a:t>初始化系统测试之前，通过实施策略，需要解决的问题：</a:t>
            </a:r>
            <a:endParaRPr lang="zh-CN" altLang="en-US" b="1">
              <a:latin typeface="+mn-ea"/>
            </a:endParaRPr>
          </a:p>
          <a:p>
            <a:pPr fontAlgn="auto">
              <a:lnSpc>
                <a:spcPct val="125000"/>
              </a:lnSpc>
            </a:pPr>
            <a:r>
              <a:rPr lang="zh-CN" altLang="en-US" b="1">
                <a:latin typeface="+mn-ea"/>
              </a:rPr>
              <a:t>●测试用例执行</a:t>
            </a:r>
            <a:r>
              <a:rPr lang="zh-CN" altLang="en-US" b="1">
                <a:solidFill>
                  <a:srgbClr val="FF0000"/>
                </a:solidFill>
                <a:latin typeface="+mn-ea"/>
              </a:rPr>
              <a:t>多少次</a:t>
            </a:r>
            <a:r>
              <a:rPr lang="zh-CN" altLang="en-US" b="1">
                <a:latin typeface="+mn-ea"/>
              </a:rPr>
              <a:t>及</a:t>
            </a:r>
            <a:r>
              <a:rPr lang="zh-CN" altLang="en-US" b="1">
                <a:solidFill>
                  <a:srgbClr val="FF0000"/>
                </a:solidFill>
                <a:latin typeface="+mn-ea"/>
              </a:rPr>
              <a:t>何时执行</a:t>
            </a:r>
            <a:r>
              <a:rPr lang="zh-CN" altLang="en-US" b="1">
                <a:latin typeface="+mn-ea"/>
              </a:rPr>
              <a:t>？</a:t>
            </a:r>
            <a:br>
              <a:rPr lang="zh-CN" altLang="en-US" b="1">
                <a:latin typeface="+mn-ea"/>
              </a:rPr>
            </a:br>
            <a:r>
              <a:rPr lang="zh-CN" altLang="en-US" b="1">
                <a:latin typeface="+mn-ea"/>
                <a:sym typeface="+mn-ea"/>
              </a:rPr>
              <a:t>●怎么处理</a:t>
            </a:r>
            <a:r>
              <a:rPr lang="zh-CN" altLang="en-US" b="1">
                <a:solidFill>
                  <a:srgbClr val="FF0000"/>
                </a:solidFill>
                <a:latin typeface="+mn-ea"/>
                <a:sym typeface="+mn-ea"/>
              </a:rPr>
              <a:t>失败的测试用例</a:t>
            </a:r>
            <a:endParaRPr lang="zh-CN" altLang="en-US" b="1">
              <a:solidFill>
                <a:srgbClr val="FF0000"/>
              </a:solidFill>
              <a:latin typeface="+mn-ea"/>
              <a:sym typeface="+mn-ea"/>
            </a:endParaRPr>
          </a:p>
          <a:p>
            <a:pPr fontAlgn="auto">
              <a:lnSpc>
                <a:spcPct val="125000"/>
              </a:lnSpc>
            </a:pPr>
            <a:r>
              <a:rPr lang="zh-CN" altLang="en-US" b="1">
                <a:latin typeface="+mn-ea"/>
                <a:sym typeface="+mn-ea"/>
              </a:rPr>
              <a:t>●当有</a:t>
            </a:r>
            <a:r>
              <a:rPr lang="zh-CN" altLang="en-US" b="1">
                <a:solidFill>
                  <a:srgbClr val="FF0000"/>
                </a:solidFill>
                <a:latin typeface="+mn-ea"/>
                <a:sym typeface="+mn-ea"/>
              </a:rPr>
              <a:t>太多测试用例失败</a:t>
            </a:r>
            <a:r>
              <a:rPr lang="zh-CN" altLang="en-US" b="1">
                <a:latin typeface="+mn-ea"/>
                <a:sym typeface="+mn-ea"/>
              </a:rPr>
              <a:t>时将发生什么情况</a:t>
            </a:r>
            <a:endParaRPr lang="zh-CN" altLang="en-US" b="1">
              <a:latin typeface="+mn-ea"/>
              <a:sym typeface="+mn-ea"/>
            </a:endParaRPr>
          </a:p>
          <a:p>
            <a:pPr fontAlgn="auto">
              <a:lnSpc>
                <a:spcPct val="125000"/>
              </a:lnSpc>
            </a:pPr>
            <a:r>
              <a:rPr lang="zh-CN" altLang="en-US" b="1">
                <a:latin typeface="+mn-ea"/>
                <a:sym typeface="+mn-ea"/>
              </a:rPr>
              <a:t>●测试用例按照什么</a:t>
            </a:r>
            <a:r>
              <a:rPr lang="zh-CN" altLang="en-US" b="1">
                <a:solidFill>
                  <a:srgbClr val="FF0000"/>
                </a:solidFill>
                <a:latin typeface="+mn-ea"/>
                <a:sym typeface="+mn-ea"/>
              </a:rPr>
              <a:t>顺序</a:t>
            </a:r>
            <a:r>
              <a:rPr lang="zh-CN" altLang="en-US" b="1">
                <a:latin typeface="+mn-ea"/>
                <a:sym typeface="+mn-ea"/>
              </a:rPr>
              <a:t>执行？</a:t>
            </a:r>
            <a:endParaRPr lang="zh-CN" altLang="en-US" b="1">
              <a:latin typeface="+mn-ea"/>
              <a:sym typeface="+mn-ea"/>
            </a:endParaRPr>
          </a:p>
          <a:p>
            <a:pPr fontAlgn="auto">
              <a:lnSpc>
                <a:spcPct val="125000"/>
              </a:lnSpc>
            </a:pPr>
            <a:r>
              <a:rPr lang="zh-CN" altLang="en-US" b="1">
                <a:latin typeface="+mn-ea"/>
                <a:sym typeface="+mn-ea"/>
              </a:rPr>
              <a:t>●在系统测试阶段结束之前，</a:t>
            </a:r>
            <a:r>
              <a:rPr lang="zh-CN" altLang="en-US" b="1">
                <a:solidFill>
                  <a:srgbClr val="FF0000"/>
                </a:solidFill>
                <a:latin typeface="+mn-ea"/>
                <a:sym typeface="+mn-ea"/>
              </a:rPr>
              <a:t>哪些测试用例</a:t>
            </a:r>
            <a:r>
              <a:rPr lang="zh-CN" altLang="en-US" b="1">
                <a:latin typeface="+mn-ea"/>
                <a:sym typeface="+mn-ea"/>
              </a:rPr>
              <a:t>将被执行？</a:t>
            </a:r>
            <a:endParaRPr lang="zh-CN" altLang="en-US" b="1">
              <a:latin typeface="+mn-ea"/>
            </a:endParaRPr>
          </a:p>
        </p:txBody>
      </p:sp>
      <p:sp>
        <p:nvSpPr>
          <p:cNvPr id="6" name="灯片编号占位符 5"/>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7" name="矩形 26"/>
          <p:cNvSpPr/>
          <p:nvPr/>
        </p:nvSpPr>
        <p:spPr>
          <a:xfrm>
            <a:off x="2267585" y="1972310"/>
            <a:ext cx="3581400" cy="599440"/>
          </a:xfrm>
          <a:prstGeom prst="rect">
            <a:avLst/>
          </a:prstGeom>
          <a:ln>
            <a:solidFill>
              <a:srgbClr val="FF0000"/>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431405" y="76200"/>
            <a:ext cx="1654810" cy="368300"/>
          </a:xfrm>
          <a:prstGeom prst="rect">
            <a:avLst/>
          </a:prstGeom>
          <a:noFill/>
        </p:spPr>
        <p:txBody>
          <a:bodyPr wrap="square" rtlCol="0">
            <a:spAutoFit/>
          </a:bodyPr>
          <a:p>
            <a:r>
              <a:rPr lang="zh-CN" altLang="en-US" b="1">
                <a:sym typeface="+mn-ea"/>
              </a:rPr>
              <a:t>测试执行策略</a:t>
            </a:r>
            <a:endParaRPr lang="zh-CN" altLang="en-US" b="1"/>
          </a:p>
        </p:txBody>
      </p:sp>
      <p:sp>
        <p:nvSpPr>
          <p:cNvPr id="15" name="文本框 14"/>
          <p:cNvSpPr txBox="1"/>
          <p:nvPr/>
        </p:nvSpPr>
        <p:spPr>
          <a:xfrm>
            <a:off x="687705" y="517525"/>
            <a:ext cx="3186430" cy="398780"/>
          </a:xfrm>
          <a:prstGeom prst="rect">
            <a:avLst/>
          </a:prstGeom>
          <a:noFill/>
        </p:spPr>
        <p:txBody>
          <a:bodyPr wrap="square" rtlCol="0">
            <a:spAutoFit/>
          </a:bodyPr>
          <a:p>
            <a:r>
              <a:rPr lang="en-US" altLang="zh-CN" sz="2000" b="1">
                <a:latin typeface="黑体" panose="02010609060101010101" pitchFamily="49" charset="-122"/>
                <a:ea typeface="黑体" panose="02010609060101010101" pitchFamily="49" charset="-122"/>
              </a:rPr>
              <a:t>12.7 </a:t>
            </a:r>
            <a:r>
              <a:rPr lang="zh-CN" altLang="en-US" sz="2000" b="1">
                <a:latin typeface="黑体" panose="02010609060101010101" pitchFamily="49" charset="-122"/>
                <a:ea typeface="黑体" panose="02010609060101010101" pitchFamily="49" charset="-122"/>
              </a:rPr>
              <a:t>测试执行策略</a:t>
            </a:r>
            <a:endParaRPr lang="zh-CN" altLang="en-US" sz="2000" b="1">
              <a:latin typeface="黑体" panose="02010609060101010101" pitchFamily="49" charset="-122"/>
              <a:ea typeface="黑体" panose="02010609060101010101" pitchFamily="49" charset="-122"/>
            </a:endParaRPr>
          </a:p>
        </p:txBody>
      </p:sp>
      <p:sp>
        <p:nvSpPr>
          <p:cNvPr id="5" name="文本框 4"/>
          <p:cNvSpPr txBox="1"/>
          <p:nvPr/>
        </p:nvSpPr>
        <p:spPr>
          <a:xfrm>
            <a:off x="2178685" y="978535"/>
            <a:ext cx="5705475" cy="922020"/>
          </a:xfrm>
          <a:prstGeom prst="rect">
            <a:avLst/>
          </a:prstGeom>
          <a:noFill/>
        </p:spPr>
        <p:txBody>
          <a:bodyPr wrap="square" rtlCol="0">
            <a:spAutoFit/>
          </a:bodyPr>
          <a:p>
            <a:r>
              <a:rPr lang="zh-CN" altLang="en-US" b="1"/>
              <a:t>系统测试组为系统</a:t>
            </a:r>
            <a:r>
              <a:rPr lang="en-US" altLang="zh-CN" b="1"/>
              <a:t>S</a:t>
            </a:r>
            <a:r>
              <a:rPr lang="zh-CN" altLang="en-US" b="1"/>
              <a:t>设计了测试套件</a:t>
            </a:r>
            <a:r>
              <a:rPr lang="en-US" altLang="zh-CN" b="1"/>
              <a:t>T</a:t>
            </a:r>
            <a:r>
              <a:rPr lang="zh-CN" altLang="en-US" b="1"/>
              <a:t>，</a:t>
            </a:r>
            <a:r>
              <a:rPr lang="en-US" altLang="zh-CN" b="1"/>
              <a:t>S</a:t>
            </a:r>
            <a:r>
              <a:rPr lang="zh-CN" altLang="en-US" b="1"/>
              <a:t>是一个进化系统，由一系列</a:t>
            </a:r>
            <a:r>
              <a:rPr lang="en-US" altLang="zh-CN" b="1"/>
              <a:t>B</a:t>
            </a:r>
            <a:r>
              <a:rPr lang="en-US" altLang="zh-CN" b="1" baseline="-25000"/>
              <a:t>0</a:t>
            </a:r>
            <a:r>
              <a:rPr lang="zh-CN" altLang="en-US" b="1"/>
              <a:t>，</a:t>
            </a:r>
            <a:r>
              <a:rPr lang="en-US" altLang="zh-CN" b="1"/>
              <a:t>B</a:t>
            </a:r>
            <a:r>
              <a:rPr lang="en-US" altLang="zh-CN" b="1" baseline="-25000"/>
              <a:t>1</a:t>
            </a:r>
            <a:r>
              <a:rPr lang="zh-CN" altLang="en-US" b="1"/>
              <a:t>，</a:t>
            </a:r>
            <a:r>
              <a:rPr lang="en-US" altLang="zh-CN" b="1"/>
              <a:t>B</a:t>
            </a:r>
            <a:r>
              <a:rPr lang="en-US" altLang="zh-CN" b="1" baseline="-25000"/>
              <a:t>2</a:t>
            </a:r>
            <a:r>
              <a:rPr lang="en-US" altLang="zh-CN" b="1"/>
              <a:t>,...,B</a:t>
            </a:r>
            <a:r>
              <a:rPr lang="en-US" altLang="zh-CN" b="1" baseline="-25000"/>
              <a:t>k</a:t>
            </a:r>
            <a:r>
              <a:rPr lang="zh-CN" altLang="en-US" b="1"/>
              <a:t>构件表示。期望每个构件比之前的构件有更少的缺陷。</a:t>
            </a:r>
            <a:endParaRPr lang="zh-CN" altLang="en-US" b="1"/>
          </a:p>
        </p:txBody>
      </p:sp>
      <p:sp>
        <p:nvSpPr>
          <p:cNvPr id="6" name="文本框 5"/>
          <p:cNvSpPr txBox="1"/>
          <p:nvPr/>
        </p:nvSpPr>
        <p:spPr>
          <a:xfrm>
            <a:off x="970915" y="1024255"/>
            <a:ext cx="1369060" cy="368300"/>
          </a:xfrm>
          <a:prstGeom prst="rect">
            <a:avLst/>
          </a:prstGeom>
          <a:noFill/>
        </p:spPr>
        <p:txBody>
          <a:bodyPr wrap="square" rtlCol="0">
            <a:spAutoFit/>
          </a:bodyPr>
          <a:p>
            <a:r>
              <a:rPr lang="zh-CN" altLang="en-US" b="1"/>
              <a:t>场景描述</a:t>
            </a:r>
            <a:r>
              <a:rPr lang="zh-CN" altLang="en-US"/>
              <a:t>：</a:t>
            </a:r>
            <a:endParaRPr lang="zh-CN" altLang="en-US"/>
          </a:p>
        </p:txBody>
      </p:sp>
      <p:sp>
        <p:nvSpPr>
          <p:cNvPr id="7" name="文本框 6"/>
          <p:cNvSpPr txBox="1"/>
          <p:nvPr/>
        </p:nvSpPr>
        <p:spPr>
          <a:xfrm>
            <a:off x="994410" y="2048510"/>
            <a:ext cx="1201420" cy="368300"/>
          </a:xfrm>
          <a:prstGeom prst="rect">
            <a:avLst/>
          </a:prstGeom>
          <a:noFill/>
        </p:spPr>
        <p:txBody>
          <a:bodyPr wrap="square" rtlCol="0">
            <a:spAutoFit/>
          </a:bodyPr>
          <a:p>
            <a:r>
              <a:rPr lang="zh-CN" altLang="en-US" b="1"/>
              <a:t>简单策略：</a:t>
            </a:r>
            <a:endParaRPr lang="zh-CN" altLang="en-US" b="1"/>
          </a:p>
        </p:txBody>
      </p:sp>
      <p:sp>
        <p:nvSpPr>
          <p:cNvPr id="8" name="文本框 7"/>
          <p:cNvSpPr txBox="1"/>
          <p:nvPr/>
        </p:nvSpPr>
        <p:spPr>
          <a:xfrm>
            <a:off x="2465705" y="2140585"/>
            <a:ext cx="495935" cy="368300"/>
          </a:xfrm>
          <a:prstGeom prst="rect">
            <a:avLst/>
          </a:prstGeom>
          <a:noFill/>
        </p:spPr>
        <p:txBody>
          <a:bodyPr wrap="square" rtlCol="0">
            <a:spAutoFit/>
          </a:bodyPr>
          <a:p>
            <a:r>
              <a:rPr lang="en-US" altLang="zh-CN" b="1"/>
              <a:t>B</a:t>
            </a:r>
            <a:r>
              <a:rPr lang="en-US" altLang="zh-CN" b="1" baseline="-25000"/>
              <a:t>0</a:t>
            </a:r>
            <a:endParaRPr lang="en-US" altLang="zh-CN" b="1" baseline="-25000"/>
          </a:p>
        </p:txBody>
      </p:sp>
      <p:sp>
        <p:nvSpPr>
          <p:cNvPr id="9" name="文本框 8"/>
          <p:cNvSpPr txBox="1"/>
          <p:nvPr/>
        </p:nvSpPr>
        <p:spPr>
          <a:xfrm>
            <a:off x="4025900" y="2140585"/>
            <a:ext cx="1741805" cy="368300"/>
          </a:xfrm>
          <a:prstGeom prst="rect">
            <a:avLst/>
          </a:prstGeom>
          <a:noFill/>
        </p:spPr>
        <p:txBody>
          <a:bodyPr wrap="square" rtlCol="0">
            <a:spAutoFit/>
          </a:bodyPr>
          <a:p>
            <a:r>
              <a:rPr lang="en-US" altLang="zh-CN" b="1"/>
              <a:t>D</a:t>
            </a:r>
            <a:r>
              <a:rPr lang="en-US" altLang="zh-CN" b="1" baseline="-25000"/>
              <a:t>0</a:t>
            </a:r>
            <a:r>
              <a:rPr lang="zh-CN" altLang="en-US" b="1"/>
              <a:t>（缺陷集合）</a:t>
            </a:r>
            <a:endParaRPr lang="zh-CN" altLang="en-US" b="1"/>
          </a:p>
        </p:txBody>
      </p:sp>
      <p:cxnSp>
        <p:nvCxnSpPr>
          <p:cNvPr id="10" name="直接箭头连接符 9"/>
          <p:cNvCxnSpPr>
            <a:stCxn id="8" idx="3"/>
            <a:endCxn id="9" idx="1"/>
          </p:cNvCxnSpPr>
          <p:nvPr/>
        </p:nvCxnSpPr>
        <p:spPr>
          <a:xfrm>
            <a:off x="2961640" y="2396490"/>
            <a:ext cx="106426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3275965" y="1957070"/>
            <a:ext cx="415925" cy="368300"/>
          </a:xfrm>
          <a:prstGeom prst="rect">
            <a:avLst/>
          </a:prstGeom>
          <a:noFill/>
        </p:spPr>
        <p:txBody>
          <a:bodyPr wrap="square" rtlCol="0">
            <a:spAutoFit/>
          </a:bodyPr>
          <a:p>
            <a:r>
              <a:rPr lang="en-US" altLang="zh-CN" b="1"/>
              <a:t>T</a:t>
            </a:r>
            <a:endParaRPr lang="en-US" altLang="zh-CN" b="1"/>
          </a:p>
        </p:txBody>
      </p:sp>
      <p:sp>
        <p:nvSpPr>
          <p:cNvPr id="12" name="文本框 11"/>
          <p:cNvSpPr txBox="1"/>
          <p:nvPr/>
        </p:nvSpPr>
        <p:spPr>
          <a:xfrm>
            <a:off x="3238500" y="2698115"/>
            <a:ext cx="495935" cy="368300"/>
          </a:xfrm>
          <a:prstGeom prst="rect">
            <a:avLst/>
          </a:prstGeom>
          <a:noFill/>
        </p:spPr>
        <p:txBody>
          <a:bodyPr wrap="square" rtlCol="0">
            <a:spAutoFit/>
          </a:bodyPr>
          <a:p>
            <a:r>
              <a:rPr lang="en-US" altLang="zh-CN" b="1"/>
              <a:t>B</a:t>
            </a:r>
            <a:r>
              <a:rPr lang="en-US" altLang="zh-CN" b="1" baseline="-25000"/>
              <a:t>1</a:t>
            </a:r>
            <a:endParaRPr lang="en-US" altLang="zh-CN" b="1" baseline="-25000"/>
          </a:p>
        </p:txBody>
      </p:sp>
      <p:sp>
        <p:nvSpPr>
          <p:cNvPr id="13" name="文本框 12"/>
          <p:cNvSpPr txBox="1"/>
          <p:nvPr/>
        </p:nvSpPr>
        <p:spPr>
          <a:xfrm>
            <a:off x="4798695" y="2698115"/>
            <a:ext cx="617855" cy="368300"/>
          </a:xfrm>
          <a:prstGeom prst="rect">
            <a:avLst/>
          </a:prstGeom>
          <a:noFill/>
        </p:spPr>
        <p:txBody>
          <a:bodyPr wrap="square" rtlCol="0">
            <a:spAutoFit/>
          </a:bodyPr>
          <a:p>
            <a:r>
              <a:rPr lang="en-US" altLang="zh-CN" b="1"/>
              <a:t>D</a:t>
            </a:r>
            <a:r>
              <a:rPr lang="en-US" altLang="zh-CN" b="1" baseline="-25000"/>
              <a:t>1</a:t>
            </a:r>
            <a:endParaRPr lang="en-US" altLang="zh-CN" b="1" baseline="-25000"/>
          </a:p>
        </p:txBody>
      </p:sp>
      <p:cxnSp>
        <p:nvCxnSpPr>
          <p:cNvPr id="14" name="直接箭头连接符 13"/>
          <p:cNvCxnSpPr>
            <a:stCxn id="12" idx="3"/>
            <a:endCxn id="13" idx="1"/>
          </p:cNvCxnSpPr>
          <p:nvPr/>
        </p:nvCxnSpPr>
        <p:spPr>
          <a:xfrm>
            <a:off x="3734435" y="2954020"/>
            <a:ext cx="106426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4048760" y="2586355"/>
            <a:ext cx="415925" cy="368300"/>
          </a:xfrm>
          <a:prstGeom prst="rect">
            <a:avLst/>
          </a:prstGeom>
          <a:noFill/>
        </p:spPr>
        <p:txBody>
          <a:bodyPr wrap="square" rtlCol="0">
            <a:spAutoFit/>
          </a:bodyPr>
          <a:p>
            <a:r>
              <a:rPr lang="en-US" altLang="zh-CN" b="1"/>
              <a:t>T</a:t>
            </a:r>
            <a:endParaRPr lang="en-US" altLang="zh-CN" b="1"/>
          </a:p>
        </p:txBody>
      </p:sp>
      <p:cxnSp>
        <p:nvCxnSpPr>
          <p:cNvPr id="17" name="直接箭头连接符 16"/>
          <p:cNvCxnSpPr/>
          <p:nvPr/>
        </p:nvCxnSpPr>
        <p:spPr>
          <a:xfrm>
            <a:off x="3482340" y="2416810"/>
            <a:ext cx="2540" cy="3727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4040505" y="3256280"/>
            <a:ext cx="495935" cy="368300"/>
          </a:xfrm>
          <a:prstGeom prst="rect">
            <a:avLst/>
          </a:prstGeom>
          <a:noFill/>
        </p:spPr>
        <p:txBody>
          <a:bodyPr wrap="square" rtlCol="0">
            <a:spAutoFit/>
          </a:bodyPr>
          <a:p>
            <a:r>
              <a:rPr lang="en-US" altLang="zh-CN" b="1"/>
              <a:t>B</a:t>
            </a:r>
            <a:r>
              <a:rPr lang="en-US" altLang="zh-CN" b="1" baseline="-25000"/>
              <a:t>2</a:t>
            </a:r>
            <a:endParaRPr lang="en-US" altLang="zh-CN" b="1" baseline="-25000"/>
          </a:p>
        </p:txBody>
      </p:sp>
      <p:sp>
        <p:nvSpPr>
          <p:cNvPr id="19" name="文本框 18"/>
          <p:cNvSpPr txBox="1"/>
          <p:nvPr/>
        </p:nvSpPr>
        <p:spPr>
          <a:xfrm>
            <a:off x="5600700" y="3256280"/>
            <a:ext cx="617855" cy="368300"/>
          </a:xfrm>
          <a:prstGeom prst="rect">
            <a:avLst/>
          </a:prstGeom>
          <a:noFill/>
        </p:spPr>
        <p:txBody>
          <a:bodyPr wrap="square" rtlCol="0">
            <a:spAutoFit/>
          </a:bodyPr>
          <a:p>
            <a:r>
              <a:rPr lang="en-US" altLang="zh-CN" b="1"/>
              <a:t>D</a:t>
            </a:r>
            <a:r>
              <a:rPr lang="en-US" altLang="zh-CN" b="1" baseline="-25000"/>
              <a:t>2</a:t>
            </a:r>
            <a:endParaRPr lang="en-US" altLang="zh-CN" b="1" baseline="-25000"/>
          </a:p>
        </p:txBody>
      </p:sp>
      <p:cxnSp>
        <p:nvCxnSpPr>
          <p:cNvPr id="20" name="直接箭头连接符 19"/>
          <p:cNvCxnSpPr>
            <a:stCxn id="18" idx="3"/>
            <a:endCxn id="19" idx="1"/>
          </p:cNvCxnSpPr>
          <p:nvPr/>
        </p:nvCxnSpPr>
        <p:spPr>
          <a:xfrm>
            <a:off x="4536440" y="3512185"/>
            <a:ext cx="106426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4893310" y="3143885"/>
            <a:ext cx="415925" cy="368300"/>
          </a:xfrm>
          <a:prstGeom prst="rect">
            <a:avLst/>
          </a:prstGeom>
          <a:noFill/>
        </p:spPr>
        <p:txBody>
          <a:bodyPr wrap="square" rtlCol="0">
            <a:spAutoFit/>
          </a:bodyPr>
          <a:p>
            <a:r>
              <a:rPr lang="en-US" altLang="zh-CN" b="1"/>
              <a:t>T</a:t>
            </a:r>
            <a:endParaRPr lang="en-US" altLang="zh-CN" b="1"/>
          </a:p>
        </p:txBody>
      </p:sp>
      <p:cxnSp>
        <p:nvCxnSpPr>
          <p:cNvPr id="22" name="直接箭头连接符 21"/>
          <p:cNvCxnSpPr/>
          <p:nvPr/>
        </p:nvCxnSpPr>
        <p:spPr>
          <a:xfrm flipH="1">
            <a:off x="4211955" y="2954020"/>
            <a:ext cx="28575" cy="3378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4835525" y="3481070"/>
            <a:ext cx="675005" cy="417830"/>
          </a:xfrm>
          <a:prstGeom prst="rect">
            <a:avLst/>
          </a:prstGeom>
          <a:noFill/>
        </p:spPr>
        <p:txBody>
          <a:bodyPr vert="eaVert" wrap="square" rtlCol="0">
            <a:spAutoFit/>
          </a:bodyPr>
          <a:p>
            <a:r>
              <a:rPr lang="en-US" altLang="zh-CN" sz="3200" b="1"/>
              <a:t>...</a:t>
            </a:r>
            <a:endParaRPr lang="en-US" altLang="zh-CN" sz="3200" b="1"/>
          </a:p>
        </p:txBody>
      </p:sp>
      <p:sp>
        <p:nvSpPr>
          <p:cNvPr id="26" name="文本框 25"/>
          <p:cNvSpPr txBox="1"/>
          <p:nvPr/>
        </p:nvSpPr>
        <p:spPr>
          <a:xfrm>
            <a:off x="676910" y="4023360"/>
            <a:ext cx="8251825" cy="645160"/>
          </a:xfrm>
          <a:prstGeom prst="rect">
            <a:avLst/>
          </a:prstGeom>
          <a:noFill/>
        </p:spPr>
        <p:txBody>
          <a:bodyPr wrap="none" rtlCol="0">
            <a:spAutoFit/>
          </a:bodyPr>
          <a:p>
            <a:r>
              <a:rPr lang="zh-CN" altLang="en-US" b="1"/>
              <a:t>在软件</a:t>
            </a:r>
            <a:r>
              <a:rPr lang="en-US" altLang="zh-CN" b="1"/>
              <a:t>SUT</a:t>
            </a:r>
            <a:r>
              <a:rPr lang="zh-CN" altLang="en-US" b="1"/>
              <a:t>（被测系统）的一个新构件上运行</a:t>
            </a:r>
            <a:r>
              <a:rPr lang="en-US" altLang="zh-CN" b="1"/>
              <a:t>T</a:t>
            </a:r>
            <a:r>
              <a:rPr lang="zh-CN" altLang="en-US" b="1"/>
              <a:t>或者其子集为一个</a:t>
            </a:r>
            <a:r>
              <a:rPr lang="zh-CN" altLang="en-US" b="1">
                <a:solidFill>
                  <a:srgbClr val="FF0000"/>
                </a:solidFill>
              </a:rPr>
              <a:t>系统测试周期。</a:t>
            </a:r>
            <a:endParaRPr lang="zh-CN" altLang="en-US" b="1">
              <a:solidFill>
                <a:srgbClr val="FF0000"/>
              </a:solidFill>
            </a:endParaRPr>
          </a:p>
          <a:p>
            <a:endParaRPr lang="zh-CN" altLang="en-US" b="1">
              <a:solidFill>
                <a:schemeClr val="tx1"/>
              </a:solidFill>
            </a:endParaRPr>
          </a:p>
        </p:txBody>
      </p:sp>
      <p:sp>
        <p:nvSpPr>
          <p:cNvPr id="28" name="文本框 27"/>
          <p:cNvSpPr txBox="1"/>
          <p:nvPr/>
        </p:nvSpPr>
        <p:spPr>
          <a:xfrm>
            <a:off x="6378575" y="2048510"/>
            <a:ext cx="1725295" cy="368300"/>
          </a:xfrm>
          <a:prstGeom prst="rect">
            <a:avLst/>
          </a:prstGeom>
          <a:noFill/>
        </p:spPr>
        <p:txBody>
          <a:bodyPr wrap="square" rtlCol="0">
            <a:spAutoFit/>
          </a:bodyPr>
          <a:p>
            <a:r>
              <a:rPr lang="zh-CN" altLang="en-US">
                <a:solidFill>
                  <a:srgbClr val="FF0000"/>
                </a:solidFill>
              </a:rPr>
              <a:t>一个测试周期</a:t>
            </a:r>
            <a:endParaRPr lang="zh-CN" altLang="en-US">
              <a:solidFill>
                <a:srgbClr val="FF0000"/>
              </a:solidFill>
            </a:endParaRPr>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431405" y="76200"/>
            <a:ext cx="1654810" cy="368300"/>
          </a:xfrm>
          <a:prstGeom prst="rect">
            <a:avLst/>
          </a:prstGeom>
          <a:noFill/>
        </p:spPr>
        <p:txBody>
          <a:bodyPr wrap="square" rtlCol="0">
            <a:spAutoFit/>
          </a:bodyPr>
          <a:p>
            <a:r>
              <a:rPr lang="zh-CN" altLang="en-US" b="1">
                <a:sym typeface="+mn-ea"/>
              </a:rPr>
              <a:t>测试执行策略</a:t>
            </a:r>
            <a:endParaRPr lang="zh-CN" altLang="en-US" b="1"/>
          </a:p>
        </p:txBody>
      </p:sp>
      <p:sp>
        <p:nvSpPr>
          <p:cNvPr id="15" name="文本框 14"/>
          <p:cNvSpPr txBox="1"/>
          <p:nvPr/>
        </p:nvSpPr>
        <p:spPr>
          <a:xfrm>
            <a:off x="687705" y="517525"/>
            <a:ext cx="3186430" cy="398780"/>
          </a:xfrm>
          <a:prstGeom prst="rect">
            <a:avLst/>
          </a:prstGeom>
          <a:noFill/>
        </p:spPr>
        <p:txBody>
          <a:bodyPr wrap="square" rtlCol="0">
            <a:spAutoFit/>
          </a:bodyPr>
          <a:p>
            <a:r>
              <a:rPr lang="en-US" altLang="zh-CN" sz="2000" b="1">
                <a:latin typeface="黑体" panose="02010609060101010101" pitchFamily="49" charset="-122"/>
                <a:ea typeface="黑体" panose="02010609060101010101" pitchFamily="49" charset="-122"/>
              </a:rPr>
              <a:t>12.7 </a:t>
            </a:r>
            <a:r>
              <a:rPr lang="zh-CN" altLang="en-US" sz="2000" b="1">
                <a:latin typeface="黑体" panose="02010609060101010101" pitchFamily="49" charset="-122"/>
                <a:ea typeface="黑体" panose="02010609060101010101" pitchFamily="49" charset="-122"/>
              </a:rPr>
              <a:t>测试执行策略</a:t>
            </a:r>
            <a:endParaRPr lang="zh-CN" altLang="en-US" sz="2000" b="1">
              <a:latin typeface="黑体" panose="02010609060101010101" pitchFamily="49" charset="-122"/>
              <a:ea typeface="黑体" panose="02010609060101010101" pitchFamily="49" charset="-122"/>
            </a:endParaRPr>
          </a:p>
        </p:txBody>
      </p:sp>
      <p:sp>
        <p:nvSpPr>
          <p:cNvPr id="25" name="文本框 24"/>
          <p:cNvSpPr txBox="1"/>
          <p:nvPr/>
        </p:nvSpPr>
        <p:spPr>
          <a:xfrm>
            <a:off x="1419225" y="1351280"/>
            <a:ext cx="5885180" cy="1753235"/>
          </a:xfrm>
          <a:prstGeom prst="rect">
            <a:avLst/>
          </a:prstGeom>
          <a:noFill/>
        </p:spPr>
        <p:txBody>
          <a:bodyPr wrap="square" rtlCol="0">
            <a:spAutoFit/>
          </a:bodyPr>
          <a:p>
            <a:pPr fontAlgn="auto">
              <a:lnSpc>
                <a:spcPct val="150000"/>
              </a:lnSpc>
            </a:pPr>
            <a:r>
              <a:rPr lang="zh-CN" altLang="en-US" b="1"/>
              <a:t>一个有用而高效的执行策略应考虑如下三个特征：</a:t>
            </a:r>
            <a:endParaRPr lang="zh-CN" altLang="en-US" b="1"/>
          </a:p>
          <a:p>
            <a:pPr fontAlgn="auto">
              <a:lnSpc>
                <a:spcPct val="150000"/>
              </a:lnSpc>
            </a:pPr>
            <a:r>
              <a:rPr lang="en-US" altLang="zh-CN" b="1">
                <a:solidFill>
                  <a:srgbClr val="FF0000"/>
                </a:solidFill>
                <a:latin typeface="宋体" panose="02010600030101010101" pitchFamily="2" charset="-122"/>
                <a:ea typeface="宋体" panose="02010600030101010101" pitchFamily="2" charset="-122"/>
                <a:sym typeface="+mn-ea"/>
              </a:rPr>
              <a:t>		</a:t>
            </a:r>
            <a:r>
              <a:rPr lang="zh-CN" altLang="en-US" b="1">
                <a:solidFill>
                  <a:srgbClr val="FF0000"/>
                </a:solidFill>
                <a:latin typeface="宋体" panose="02010600030101010101" pitchFamily="2" charset="-122"/>
                <a:ea typeface="宋体" panose="02010600030101010101" pitchFamily="2" charset="-122"/>
                <a:sym typeface="+mn-ea"/>
              </a:rPr>
              <a:t>★ </a:t>
            </a:r>
            <a:r>
              <a:rPr lang="zh-CN" altLang="en-US" b="1">
                <a:solidFill>
                  <a:srgbClr val="FF0000"/>
                </a:solidFill>
                <a:sym typeface="+mn-ea"/>
              </a:rPr>
              <a:t>测试执行</a:t>
            </a:r>
            <a:endParaRPr lang="zh-CN" altLang="en-US" b="1">
              <a:sym typeface="+mn-ea"/>
            </a:endParaRPr>
          </a:p>
          <a:p>
            <a:pPr fontAlgn="auto">
              <a:lnSpc>
                <a:spcPct val="150000"/>
              </a:lnSpc>
            </a:pPr>
            <a:r>
              <a:rPr lang="en-US" altLang="zh-CN" b="1">
                <a:solidFill>
                  <a:srgbClr val="FF0000"/>
                </a:solidFill>
                <a:latin typeface="宋体" panose="02010600030101010101" pitchFamily="2" charset="-122"/>
                <a:ea typeface="宋体" panose="02010600030101010101" pitchFamily="2" charset="-122"/>
                <a:sym typeface="+mn-ea"/>
              </a:rPr>
              <a:t>		</a:t>
            </a:r>
            <a:r>
              <a:rPr lang="zh-CN" altLang="en-US" b="1">
                <a:solidFill>
                  <a:srgbClr val="FF0000"/>
                </a:solidFill>
                <a:latin typeface="宋体" panose="02010600030101010101" pitchFamily="2" charset="-122"/>
                <a:ea typeface="宋体" panose="02010600030101010101" pitchFamily="2" charset="-122"/>
                <a:sym typeface="+mn-ea"/>
              </a:rPr>
              <a:t>★ </a:t>
            </a:r>
            <a:r>
              <a:rPr lang="zh-CN" altLang="en-US" b="1">
                <a:solidFill>
                  <a:srgbClr val="FF0000"/>
                </a:solidFill>
                <a:sym typeface="+mn-ea"/>
              </a:rPr>
              <a:t>缺陷检查</a:t>
            </a:r>
            <a:endParaRPr lang="zh-CN" altLang="en-US" b="1">
              <a:solidFill>
                <a:srgbClr val="FF0000"/>
              </a:solidFill>
              <a:sym typeface="+mn-ea"/>
            </a:endParaRPr>
          </a:p>
          <a:p>
            <a:pPr fontAlgn="auto">
              <a:lnSpc>
                <a:spcPct val="150000"/>
              </a:lnSpc>
            </a:pPr>
            <a:r>
              <a:rPr lang="en-US" altLang="zh-CN" b="1">
                <a:solidFill>
                  <a:srgbClr val="FF0000"/>
                </a:solidFill>
                <a:latin typeface="宋体" panose="02010600030101010101" pitchFamily="2" charset="-122"/>
                <a:ea typeface="宋体" panose="02010600030101010101" pitchFamily="2" charset="-122"/>
                <a:sym typeface="+mn-ea"/>
              </a:rPr>
              <a:t>		</a:t>
            </a:r>
            <a:r>
              <a:rPr lang="zh-CN" altLang="en-US" b="1">
                <a:solidFill>
                  <a:srgbClr val="FF0000"/>
                </a:solidFill>
                <a:latin typeface="宋体" panose="02010600030101010101" pitchFamily="2" charset="-122"/>
                <a:ea typeface="宋体" panose="02010600030101010101" pitchFamily="2" charset="-122"/>
                <a:sym typeface="+mn-ea"/>
              </a:rPr>
              <a:t>★ </a:t>
            </a:r>
            <a:r>
              <a:rPr lang="zh-CN" altLang="en-US" b="1">
                <a:solidFill>
                  <a:srgbClr val="FF0000"/>
                </a:solidFill>
                <a:sym typeface="+mn-ea"/>
              </a:rPr>
              <a:t>缺陷修复</a:t>
            </a:r>
            <a:endParaRPr lang="zh-CN" altLang="en-US" b="1"/>
          </a:p>
        </p:txBody>
      </p:sp>
      <p:sp>
        <p:nvSpPr>
          <p:cNvPr id="5" name="文本框 4"/>
          <p:cNvSpPr txBox="1"/>
          <p:nvPr/>
        </p:nvSpPr>
        <p:spPr>
          <a:xfrm>
            <a:off x="971550" y="3397250"/>
            <a:ext cx="7435850" cy="922020"/>
          </a:xfrm>
          <a:prstGeom prst="rect">
            <a:avLst/>
          </a:prstGeom>
          <a:noFill/>
        </p:spPr>
        <p:txBody>
          <a:bodyPr wrap="square" rtlCol="0">
            <a:spAutoFit/>
          </a:bodyPr>
          <a:p>
            <a:pPr marL="0" lvl="1"/>
            <a:r>
              <a:rPr lang="zh-CN" altLang="en-US" b="1" dirty="0">
                <a:latin typeface="Arial" panose="020B0604020202020204" pitchFamily="34" charset="0"/>
                <a:sym typeface="+mn-ea"/>
              </a:rPr>
              <a:t>说明：以上三个特征的过程及其复杂，精心设计测试策略非常有必要。</a:t>
            </a:r>
            <a:endParaRPr lang="zh-CN" altLang="en-US" b="1" dirty="0">
              <a:latin typeface="Arial" panose="020B0604020202020204" pitchFamily="34" charset="0"/>
            </a:endParaRPr>
          </a:p>
          <a:p>
            <a:endParaRPr lang="zh-CN" altLang="en-US" b="1"/>
          </a:p>
          <a:p>
            <a:r>
              <a:rPr lang="zh-CN" altLang="en-US" b="1"/>
              <a:t>我们需要展示一个基于计量的、多周期测试执行策略的过程模型。</a:t>
            </a:r>
            <a:endParaRPr lang="zh-CN" altLang="en-US"/>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431405" y="76200"/>
            <a:ext cx="1654810" cy="368300"/>
          </a:xfrm>
          <a:prstGeom prst="rect">
            <a:avLst/>
          </a:prstGeom>
          <a:noFill/>
        </p:spPr>
        <p:txBody>
          <a:bodyPr wrap="square" rtlCol="0">
            <a:spAutoFit/>
          </a:bodyPr>
          <a:p>
            <a:r>
              <a:rPr lang="zh-CN" altLang="en-US" b="1">
                <a:sym typeface="+mn-ea"/>
              </a:rPr>
              <a:t>测试执行策略</a:t>
            </a:r>
            <a:endParaRPr lang="zh-CN" altLang="en-US" b="1"/>
          </a:p>
        </p:txBody>
      </p:sp>
      <p:sp>
        <p:nvSpPr>
          <p:cNvPr id="15" name="文本框 14"/>
          <p:cNvSpPr txBox="1"/>
          <p:nvPr/>
        </p:nvSpPr>
        <p:spPr>
          <a:xfrm>
            <a:off x="687705" y="517525"/>
            <a:ext cx="3186430" cy="398780"/>
          </a:xfrm>
          <a:prstGeom prst="rect">
            <a:avLst/>
          </a:prstGeom>
          <a:noFill/>
        </p:spPr>
        <p:txBody>
          <a:bodyPr wrap="square" rtlCol="0">
            <a:spAutoFit/>
          </a:bodyPr>
          <a:p>
            <a:r>
              <a:rPr lang="en-US" altLang="zh-CN" sz="2000" b="1">
                <a:latin typeface="黑体" panose="02010609060101010101" pitchFamily="49" charset="-122"/>
                <a:ea typeface="黑体" panose="02010609060101010101" pitchFamily="49" charset="-122"/>
              </a:rPr>
              <a:t>12.7 </a:t>
            </a:r>
            <a:r>
              <a:rPr lang="zh-CN" altLang="en-US" sz="2000" b="1">
                <a:latin typeface="黑体" panose="02010609060101010101" pitchFamily="49" charset="-122"/>
                <a:ea typeface="黑体" panose="02010609060101010101" pitchFamily="49" charset="-122"/>
              </a:rPr>
              <a:t>测试执行策略</a:t>
            </a:r>
            <a:endParaRPr lang="zh-CN" altLang="en-US" sz="2000" b="1">
              <a:latin typeface="黑体" panose="02010609060101010101" pitchFamily="49" charset="-122"/>
              <a:ea typeface="黑体" panose="02010609060101010101" pitchFamily="49" charset="-122"/>
            </a:endParaRPr>
          </a:p>
        </p:txBody>
      </p:sp>
      <p:sp>
        <p:nvSpPr>
          <p:cNvPr id="3" name="文本框 2"/>
          <p:cNvSpPr txBox="1"/>
          <p:nvPr/>
        </p:nvSpPr>
        <p:spPr>
          <a:xfrm>
            <a:off x="971550" y="1182370"/>
            <a:ext cx="5362575" cy="2861310"/>
          </a:xfrm>
          <a:prstGeom prst="rect">
            <a:avLst/>
          </a:prstGeom>
          <a:noFill/>
        </p:spPr>
        <p:txBody>
          <a:bodyPr wrap="square" rtlCol="0">
            <a:spAutoFit/>
          </a:bodyPr>
          <a:p>
            <a:pPr fontAlgn="auto">
              <a:lnSpc>
                <a:spcPct val="150000"/>
              </a:lnSpc>
            </a:pPr>
            <a:r>
              <a:rPr lang="en-US" altLang="zh-CN" sz="2000" b="1"/>
              <a:t>12.7.1  </a:t>
            </a:r>
            <a:r>
              <a:rPr lang="zh-CN" altLang="en-US" sz="2000" b="1"/>
              <a:t>多周期系统测试策略</a:t>
            </a:r>
            <a:endParaRPr lang="zh-CN" altLang="en-US" sz="2000" b="1"/>
          </a:p>
          <a:p>
            <a:pPr fontAlgn="auto">
              <a:lnSpc>
                <a:spcPct val="150000"/>
              </a:lnSpc>
            </a:pPr>
            <a:r>
              <a:rPr lang="en-US" altLang="zh-CN" sz="2000" b="1"/>
              <a:t>12.7.2  </a:t>
            </a:r>
            <a:r>
              <a:rPr lang="zh-CN" altLang="en-US" sz="2000" b="1"/>
              <a:t>测试周期特性</a:t>
            </a:r>
            <a:endParaRPr lang="zh-CN" altLang="en-US" sz="2000" b="1"/>
          </a:p>
          <a:p>
            <a:pPr fontAlgn="auto">
              <a:lnSpc>
                <a:spcPct val="150000"/>
              </a:lnSpc>
            </a:pPr>
            <a:r>
              <a:rPr lang="en-US" altLang="zh-CN" sz="2000" b="1"/>
              <a:t>12.7.3  </a:t>
            </a:r>
            <a:r>
              <a:rPr lang="zh-CN" altLang="en-US" sz="2000" b="1"/>
              <a:t>首次测试周期的准备</a:t>
            </a:r>
            <a:endParaRPr lang="zh-CN" altLang="en-US" sz="2000" b="1"/>
          </a:p>
          <a:p>
            <a:pPr fontAlgn="auto">
              <a:lnSpc>
                <a:spcPct val="150000"/>
              </a:lnSpc>
            </a:pPr>
            <a:r>
              <a:rPr lang="en-US" altLang="zh-CN" sz="2000" b="1"/>
              <a:t>12.7.4  </a:t>
            </a:r>
            <a:r>
              <a:rPr lang="zh-CN" altLang="en-US" sz="2000" b="1"/>
              <a:t>最终测试周期的测试用例选择</a:t>
            </a:r>
            <a:endParaRPr lang="zh-CN" altLang="en-US" sz="2000" b="1"/>
          </a:p>
          <a:p>
            <a:pPr fontAlgn="auto">
              <a:lnSpc>
                <a:spcPct val="150000"/>
              </a:lnSpc>
            </a:pPr>
            <a:r>
              <a:rPr lang="en-US" altLang="zh-CN" sz="2000" b="1"/>
              <a:t>12.7.5  </a:t>
            </a:r>
            <a:r>
              <a:rPr lang="zh-CN" altLang="en-US" sz="2000" b="1"/>
              <a:t>测试用例优先级排序</a:t>
            </a:r>
            <a:endParaRPr lang="zh-CN" altLang="en-US" sz="2000" b="1"/>
          </a:p>
          <a:p>
            <a:pPr fontAlgn="auto">
              <a:lnSpc>
                <a:spcPct val="150000"/>
              </a:lnSpc>
            </a:pPr>
            <a:r>
              <a:rPr lang="en-US" altLang="zh-CN" sz="2000" b="1"/>
              <a:t>12.7.6  </a:t>
            </a:r>
            <a:r>
              <a:rPr lang="zh-CN" altLang="en-US" sz="2000" b="1"/>
              <a:t>三个测试周期的细节</a:t>
            </a:r>
            <a:endParaRPr lang="zh-CN" altLang="en-US" sz="2000" b="1"/>
          </a:p>
        </p:txBody>
      </p:sp>
      <p:sp>
        <p:nvSpPr>
          <p:cNvPr id="5" name="灯片编号占位符 4"/>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67" name=""/>
        <p:cNvGrpSpPr/>
        <p:nvPr/>
      </p:nvGrpSpPr>
      <p:grpSpPr>
        <a:xfrm>
          <a:off x="0" y="0"/>
          <a:ext cx="0" cy="0"/>
          <a:chOff x="0" y="0"/>
          <a:chExt cx="0" cy="0"/>
        </a:xfrm>
      </p:grpSpPr>
      <p:sp>
        <p:nvSpPr>
          <p:cNvPr id="1048653" name="椭圆 2"/>
          <p:cNvSpPr/>
          <p:nvPr/>
        </p:nvSpPr>
        <p:spPr>
          <a:xfrm>
            <a:off x="3159760" y="1102360"/>
            <a:ext cx="2856865" cy="2881630"/>
          </a:xfrm>
          <a:prstGeom prst="ellipse">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4" name="文本框 6"/>
          <p:cNvSpPr txBox="1"/>
          <p:nvPr/>
        </p:nvSpPr>
        <p:spPr>
          <a:xfrm>
            <a:off x="3261360" y="1493520"/>
            <a:ext cx="2684780" cy="1753235"/>
          </a:xfrm>
          <a:prstGeom prst="rect">
            <a:avLst/>
          </a:prstGeom>
          <a:noFill/>
        </p:spPr>
        <p:txBody>
          <a:bodyPr wrap="square" rtlCol="0">
            <a:spAutoFit/>
          </a:bodyPr>
          <a:p>
            <a:pPr algn="ctr"/>
            <a:endParaRPr lang="en-US" altLang="zh-CN" sz="2700" b="1" spc="300" dirty="0" smtClean="0">
              <a:solidFill>
                <a:schemeClr val="bg1"/>
              </a:solidFill>
              <a:latin typeface="微软雅黑" panose="020B0503020204020204" charset="-122"/>
              <a:ea typeface="微软雅黑" panose="020B0503020204020204" charset="-122"/>
            </a:endParaRPr>
          </a:p>
          <a:p>
            <a:pPr algn="ctr"/>
            <a:r>
              <a:rPr lang="en-US" altLang="zh-CN" sz="2700" b="1" spc="300" dirty="0" smtClean="0">
                <a:solidFill>
                  <a:schemeClr val="bg1"/>
                </a:solidFill>
                <a:latin typeface="微软雅黑" panose="020B0503020204020204" charset="-122"/>
                <a:ea typeface="微软雅黑" panose="020B0503020204020204" charset="-122"/>
              </a:rPr>
              <a:t>12.7.1</a:t>
            </a:r>
            <a:endParaRPr lang="en-US" altLang="zh-CN" sz="2700" b="1" spc="300" dirty="0" smtClean="0">
              <a:solidFill>
                <a:schemeClr val="bg1"/>
              </a:solidFill>
              <a:latin typeface="微软雅黑" panose="020B0503020204020204" charset="-122"/>
              <a:ea typeface="微软雅黑" panose="020B0503020204020204" charset="-122"/>
            </a:endParaRPr>
          </a:p>
          <a:p>
            <a:pPr algn="ctr"/>
            <a:r>
              <a:rPr lang="zh-CN" altLang="en-US" sz="2700" b="1" spc="300" dirty="0" smtClean="0">
                <a:solidFill>
                  <a:schemeClr val="bg1"/>
                </a:solidFill>
                <a:latin typeface="微软雅黑" panose="020B0503020204020204" charset="-122"/>
                <a:ea typeface="微软雅黑" panose="020B0503020204020204" charset="-122"/>
              </a:rPr>
              <a:t>多周期系统测试策略</a:t>
            </a:r>
            <a:endParaRPr lang="zh-CN" altLang="en-US" sz="2700" b="1" spc="300" dirty="0" smtClean="0">
              <a:solidFill>
                <a:schemeClr val="bg1"/>
              </a:solidFill>
              <a:latin typeface="微软雅黑" panose="020B0503020204020204" charset="-122"/>
              <a:ea typeface="微软雅黑" panose="020B0503020204020204" charset="-122"/>
            </a:endParaRPr>
          </a:p>
        </p:txBody>
      </p:sp>
      <p:sp>
        <p:nvSpPr>
          <p:cNvPr id="1048655" name="椭圆 9"/>
          <p:cNvSpPr/>
          <p:nvPr/>
        </p:nvSpPr>
        <p:spPr>
          <a:xfrm>
            <a:off x="915708" y="3675929"/>
            <a:ext cx="150019" cy="18969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6" name="椭圆 11"/>
          <p:cNvSpPr/>
          <p:nvPr/>
        </p:nvSpPr>
        <p:spPr>
          <a:xfrm>
            <a:off x="1320758" y="3090375"/>
            <a:ext cx="388460" cy="38846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7" name="椭圆 12"/>
          <p:cNvSpPr/>
          <p:nvPr/>
        </p:nvSpPr>
        <p:spPr>
          <a:xfrm>
            <a:off x="2387557" y="2891545"/>
            <a:ext cx="483409" cy="48340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8" name="椭圆 13"/>
          <p:cNvSpPr/>
          <p:nvPr/>
        </p:nvSpPr>
        <p:spPr>
          <a:xfrm>
            <a:off x="495189" y="2082095"/>
            <a:ext cx="160100" cy="160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59" name="椭圆 14"/>
          <p:cNvSpPr/>
          <p:nvPr/>
        </p:nvSpPr>
        <p:spPr>
          <a:xfrm>
            <a:off x="2146113" y="2132920"/>
            <a:ext cx="356221" cy="35622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0" name="椭圆 15"/>
          <p:cNvSpPr/>
          <p:nvPr/>
        </p:nvSpPr>
        <p:spPr>
          <a:xfrm>
            <a:off x="1709218" y="1699269"/>
            <a:ext cx="267453" cy="26745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1" name="椭圆 16"/>
          <p:cNvSpPr/>
          <p:nvPr/>
        </p:nvSpPr>
        <p:spPr>
          <a:xfrm>
            <a:off x="6087242" y="2641543"/>
            <a:ext cx="165932" cy="16593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2" name="椭圆 17"/>
          <p:cNvSpPr/>
          <p:nvPr/>
        </p:nvSpPr>
        <p:spPr>
          <a:xfrm>
            <a:off x="7335435" y="1219157"/>
            <a:ext cx="480112" cy="48011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3" name="椭圆 18"/>
          <p:cNvSpPr/>
          <p:nvPr/>
        </p:nvSpPr>
        <p:spPr>
          <a:xfrm>
            <a:off x="5596373" y="3979714"/>
            <a:ext cx="237818" cy="23781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4" name="椭圆 19"/>
          <p:cNvSpPr/>
          <p:nvPr/>
        </p:nvSpPr>
        <p:spPr>
          <a:xfrm flipH="1" flipV="1">
            <a:off x="5393991" y="3489918"/>
            <a:ext cx="237549" cy="25625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5" name="椭圆 20"/>
          <p:cNvSpPr/>
          <p:nvPr/>
        </p:nvSpPr>
        <p:spPr>
          <a:xfrm>
            <a:off x="6702862" y="1907693"/>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6" name="椭圆 21"/>
          <p:cNvSpPr/>
          <p:nvPr/>
        </p:nvSpPr>
        <p:spPr>
          <a:xfrm>
            <a:off x="6313298" y="3007625"/>
            <a:ext cx="622690" cy="62269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7" name="椭圆 22"/>
          <p:cNvSpPr/>
          <p:nvPr/>
        </p:nvSpPr>
        <p:spPr>
          <a:xfrm>
            <a:off x="6452579" y="927449"/>
            <a:ext cx="174522" cy="174522"/>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8" name="椭圆 23"/>
          <p:cNvSpPr/>
          <p:nvPr/>
        </p:nvSpPr>
        <p:spPr>
          <a:xfrm>
            <a:off x="7736521" y="2878091"/>
            <a:ext cx="311345" cy="31134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048669" name="椭圆 24"/>
          <p:cNvSpPr/>
          <p:nvPr/>
        </p:nvSpPr>
        <p:spPr>
          <a:xfrm flipH="1">
            <a:off x="6923030" y="3865624"/>
            <a:ext cx="364687" cy="3646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cxnSp>
        <p:nvCxnSpPr>
          <p:cNvPr id="3145734" name="直接连接符 26"/>
          <p:cNvCxnSpPr/>
          <p:nvPr/>
        </p:nvCxnSpPr>
        <p:spPr>
          <a:xfrm flipH="1">
            <a:off x="5057752" y="378155"/>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5" name="直接连接符 27"/>
          <p:cNvCxnSpPr/>
          <p:nvPr/>
        </p:nvCxnSpPr>
        <p:spPr>
          <a:xfrm flipH="1">
            <a:off x="5753055" y="184214"/>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6" name="直接连接符 28"/>
          <p:cNvCxnSpPr/>
          <p:nvPr/>
        </p:nvCxnSpPr>
        <p:spPr>
          <a:xfrm flipH="1">
            <a:off x="2497698" y="4106682"/>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7" name="直接连接符 29"/>
          <p:cNvCxnSpPr/>
          <p:nvPr/>
        </p:nvCxnSpPr>
        <p:spPr>
          <a:xfrm flipH="1">
            <a:off x="5377504" y="1275951"/>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8" name="直接连接符 31"/>
          <p:cNvCxnSpPr/>
          <p:nvPr/>
        </p:nvCxnSpPr>
        <p:spPr>
          <a:xfrm flipH="1">
            <a:off x="3298174" y="3853493"/>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45739" name="直接连接符 33"/>
          <p:cNvCxnSpPr/>
          <p:nvPr/>
        </p:nvCxnSpPr>
        <p:spPr>
          <a:xfrm flipH="1">
            <a:off x="2978422" y="3230446"/>
            <a:ext cx="764114" cy="88711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431405" y="76200"/>
            <a:ext cx="1654810" cy="368300"/>
          </a:xfrm>
          <a:prstGeom prst="rect">
            <a:avLst/>
          </a:prstGeom>
          <a:noFill/>
        </p:spPr>
        <p:txBody>
          <a:bodyPr wrap="square" rtlCol="0">
            <a:spAutoFit/>
          </a:bodyPr>
          <a:p>
            <a:r>
              <a:rPr lang="zh-CN" altLang="en-US" b="1">
                <a:sym typeface="+mn-ea"/>
              </a:rPr>
              <a:t>测试执行策略</a:t>
            </a:r>
            <a:endParaRPr lang="zh-CN" altLang="en-US" b="1"/>
          </a:p>
        </p:txBody>
      </p:sp>
      <p:sp>
        <p:nvSpPr>
          <p:cNvPr id="15" name="文本框 14"/>
          <p:cNvSpPr txBox="1"/>
          <p:nvPr/>
        </p:nvSpPr>
        <p:spPr>
          <a:xfrm>
            <a:off x="687705" y="517525"/>
            <a:ext cx="3186430" cy="368300"/>
          </a:xfrm>
          <a:prstGeom prst="rect">
            <a:avLst/>
          </a:prstGeom>
          <a:noFill/>
        </p:spPr>
        <p:txBody>
          <a:bodyPr wrap="square" rtlCol="0">
            <a:spAutoFit/>
          </a:bodyPr>
          <a:p>
            <a:r>
              <a:rPr lang="en-US" altLang="zh-CN" b="1">
                <a:latin typeface="黑体" panose="02010609060101010101" pitchFamily="49" charset="-122"/>
                <a:ea typeface="黑体" panose="02010609060101010101" pitchFamily="49" charset="-122"/>
              </a:rPr>
              <a:t>12.7.1 </a:t>
            </a:r>
            <a:r>
              <a:rPr lang="zh-CN" altLang="en-US" b="1">
                <a:latin typeface="黑体" panose="02010609060101010101" pitchFamily="49" charset="-122"/>
                <a:ea typeface="黑体" panose="02010609060101010101" pitchFamily="49" charset="-122"/>
              </a:rPr>
              <a:t>多周期系统测试策略</a:t>
            </a:r>
            <a:endParaRPr lang="zh-CN" altLang="en-US" b="1">
              <a:latin typeface="黑体" panose="02010609060101010101" pitchFamily="49" charset="-122"/>
              <a:ea typeface="黑体" panose="02010609060101010101" pitchFamily="49" charset="-122"/>
            </a:endParaRPr>
          </a:p>
        </p:txBody>
      </p:sp>
      <p:sp>
        <p:nvSpPr>
          <p:cNvPr id="6" name="椭圆 5"/>
          <p:cNvSpPr/>
          <p:nvPr/>
        </p:nvSpPr>
        <p:spPr>
          <a:xfrm>
            <a:off x="1689100" y="2139315"/>
            <a:ext cx="75565" cy="36004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solidFill>
                <a:schemeClr val="tx1"/>
              </a:solidFill>
            </a:endParaRPr>
          </a:p>
        </p:txBody>
      </p:sp>
      <p:sp>
        <p:nvSpPr>
          <p:cNvPr id="8" name="椭圆 7"/>
          <p:cNvSpPr/>
          <p:nvPr/>
        </p:nvSpPr>
        <p:spPr>
          <a:xfrm>
            <a:off x="6877685" y="1277620"/>
            <a:ext cx="266700" cy="208407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solidFill>
                <a:schemeClr val="tx1"/>
              </a:solidFill>
            </a:endParaRPr>
          </a:p>
        </p:txBody>
      </p:sp>
      <p:sp>
        <p:nvSpPr>
          <p:cNvPr id="9" name="椭圆 8"/>
          <p:cNvSpPr/>
          <p:nvPr/>
        </p:nvSpPr>
        <p:spPr>
          <a:xfrm>
            <a:off x="5200015" y="1493520"/>
            <a:ext cx="219710" cy="1650365"/>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solidFill>
                <a:schemeClr val="tx1"/>
              </a:solidFill>
            </a:endParaRPr>
          </a:p>
        </p:txBody>
      </p:sp>
      <p:cxnSp>
        <p:nvCxnSpPr>
          <p:cNvPr id="10" name="直接连接符 9"/>
          <p:cNvCxnSpPr/>
          <p:nvPr/>
        </p:nvCxnSpPr>
        <p:spPr>
          <a:xfrm flipV="1">
            <a:off x="1727200" y="1969770"/>
            <a:ext cx="1261745" cy="179705"/>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1727200" y="2499360"/>
            <a:ext cx="1261745" cy="179705"/>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stCxn id="7" idx="0"/>
            <a:endCxn id="13" idx="0"/>
          </p:cNvCxnSpPr>
          <p:nvPr/>
        </p:nvCxnSpPr>
        <p:spPr>
          <a:xfrm>
            <a:off x="2988945" y="1959610"/>
            <a:ext cx="1056640" cy="635"/>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stCxn id="7" idx="4"/>
            <a:endCxn id="13" idx="4"/>
          </p:cNvCxnSpPr>
          <p:nvPr/>
        </p:nvCxnSpPr>
        <p:spPr>
          <a:xfrm>
            <a:off x="2988945" y="2679065"/>
            <a:ext cx="1056640" cy="63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V="1">
            <a:off x="4045585" y="1494790"/>
            <a:ext cx="1264285" cy="466725"/>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4045585" y="2679065"/>
            <a:ext cx="1264285" cy="464185"/>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5315585" y="1494790"/>
            <a:ext cx="769620" cy="1270"/>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365115" y="3143250"/>
            <a:ext cx="718820" cy="444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6079490" y="1278890"/>
            <a:ext cx="931545" cy="21717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6079490" y="3147695"/>
            <a:ext cx="931545" cy="21653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stCxn id="7" idx="0"/>
          </p:cNvCxnSpPr>
          <p:nvPr/>
        </p:nvCxnSpPr>
        <p:spPr>
          <a:xfrm>
            <a:off x="2988945" y="1959610"/>
            <a:ext cx="0" cy="683895"/>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a:stCxn id="14" idx="0"/>
          </p:cNvCxnSpPr>
          <p:nvPr/>
        </p:nvCxnSpPr>
        <p:spPr>
          <a:xfrm>
            <a:off x="6079490" y="1494790"/>
            <a:ext cx="5715" cy="165290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7" name="直接连接符 26"/>
          <p:cNvCxnSpPr>
            <a:stCxn id="13" idx="0"/>
          </p:cNvCxnSpPr>
          <p:nvPr/>
        </p:nvCxnSpPr>
        <p:spPr>
          <a:xfrm>
            <a:off x="4045585" y="1960245"/>
            <a:ext cx="23495" cy="683260"/>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8" name="椭圆 27"/>
          <p:cNvSpPr/>
          <p:nvPr/>
        </p:nvSpPr>
        <p:spPr>
          <a:xfrm>
            <a:off x="2951480" y="1941195"/>
            <a:ext cx="75565" cy="72009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9" name="文本框 28"/>
          <p:cNvSpPr txBox="1"/>
          <p:nvPr/>
        </p:nvSpPr>
        <p:spPr>
          <a:xfrm>
            <a:off x="1915160" y="2149475"/>
            <a:ext cx="785495" cy="368300"/>
          </a:xfrm>
          <a:prstGeom prst="rect">
            <a:avLst/>
          </a:prstGeom>
          <a:noFill/>
        </p:spPr>
        <p:txBody>
          <a:bodyPr wrap="square" rtlCol="0">
            <a:spAutoFit/>
          </a:bodyPr>
          <a:p>
            <a:r>
              <a:rPr lang="zh-CN" altLang="en-US"/>
              <a:t>周期</a:t>
            </a:r>
            <a:r>
              <a:rPr lang="en-US" altLang="zh-CN"/>
              <a:t>1</a:t>
            </a:r>
            <a:endParaRPr lang="en-US" altLang="zh-CN"/>
          </a:p>
        </p:txBody>
      </p:sp>
      <p:sp>
        <p:nvSpPr>
          <p:cNvPr id="30" name="文本框 29"/>
          <p:cNvSpPr txBox="1"/>
          <p:nvPr/>
        </p:nvSpPr>
        <p:spPr>
          <a:xfrm>
            <a:off x="4131945" y="2117090"/>
            <a:ext cx="803910" cy="368300"/>
          </a:xfrm>
          <a:prstGeom prst="rect">
            <a:avLst/>
          </a:prstGeom>
          <a:noFill/>
        </p:spPr>
        <p:txBody>
          <a:bodyPr wrap="square" rtlCol="0">
            <a:spAutoFit/>
          </a:bodyPr>
          <a:p>
            <a:r>
              <a:rPr lang="zh-CN" altLang="en-US"/>
              <a:t>周期</a:t>
            </a:r>
            <a:r>
              <a:rPr lang="en-US" altLang="zh-CN"/>
              <a:t>2</a:t>
            </a:r>
            <a:endParaRPr lang="en-US" altLang="zh-CN"/>
          </a:p>
        </p:txBody>
      </p:sp>
      <p:sp>
        <p:nvSpPr>
          <p:cNvPr id="31" name="文本框 30"/>
          <p:cNvSpPr txBox="1"/>
          <p:nvPr/>
        </p:nvSpPr>
        <p:spPr>
          <a:xfrm>
            <a:off x="6076950" y="2188845"/>
            <a:ext cx="793115" cy="368300"/>
          </a:xfrm>
          <a:prstGeom prst="rect">
            <a:avLst/>
          </a:prstGeom>
          <a:noFill/>
        </p:spPr>
        <p:txBody>
          <a:bodyPr wrap="square" rtlCol="0">
            <a:spAutoFit/>
          </a:bodyPr>
          <a:p>
            <a:r>
              <a:rPr lang="zh-CN" altLang="en-US"/>
              <a:t>周期</a:t>
            </a:r>
            <a:r>
              <a:rPr lang="en-US" altLang="zh-CN"/>
              <a:t>3</a:t>
            </a:r>
            <a:endParaRPr lang="en-US" altLang="zh-CN"/>
          </a:p>
        </p:txBody>
      </p:sp>
      <p:sp>
        <p:nvSpPr>
          <p:cNvPr id="33" name="文本框 32"/>
          <p:cNvSpPr txBox="1"/>
          <p:nvPr/>
        </p:nvSpPr>
        <p:spPr>
          <a:xfrm>
            <a:off x="405765" y="2050415"/>
            <a:ext cx="954405" cy="645160"/>
          </a:xfrm>
          <a:prstGeom prst="rect">
            <a:avLst/>
          </a:prstGeom>
          <a:noFill/>
        </p:spPr>
        <p:txBody>
          <a:bodyPr wrap="square" rtlCol="0">
            <a:spAutoFit/>
          </a:bodyPr>
          <a:p>
            <a:r>
              <a:rPr lang="zh-CN" altLang="en-US" b="1"/>
              <a:t>开始时</a:t>
            </a:r>
            <a:endParaRPr lang="zh-CN" altLang="en-US" b="1"/>
          </a:p>
          <a:p>
            <a:r>
              <a:rPr lang="zh-CN" altLang="en-US" b="1"/>
              <a:t>的质量</a:t>
            </a:r>
            <a:endParaRPr lang="zh-CN" altLang="en-US" b="1"/>
          </a:p>
        </p:txBody>
      </p:sp>
      <p:sp>
        <p:nvSpPr>
          <p:cNvPr id="34" name="文本框 33"/>
          <p:cNvSpPr txBox="1"/>
          <p:nvPr/>
        </p:nvSpPr>
        <p:spPr>
          <a:xfrm>
            <a:off x="7716520" y="1969770"/>
            <a:ext cx="1085215" cy="645160"/>
          </a:xfrm>
          <a:prstGeom prst="rect">
            <a:avLst/>
          </a:prstGeom>
          <a:noFill/>
        </p:spPr>
        <p:txBody>
          <a:bodyPr wrap="square" rtlCol="0">
            <a:spAutoFit/>
          </a:bodyPr>
          <a:p>
            <a:r>
              <a:rPr lang="zh-CN" altLang="en-US" b="1"/>
              <a:t>结束时的质量</a:t>
            </a:r>
            <a:endParaRPr lang="zh-CN" altLang="en-US" b="1"/>
          </a:p>
        </p:txBody>
      </p:sp>
      <p:sp>
        <p:nvSpPr>
          <p:cNvPr id="35" name="文本框 34"/>
          <p:cNvSpPr txBox="1"/>
          <p:nvPr/>
        </p:nvSpPr>
        <p:spPr>
          <a:xfrm>
            <a:off x="567690" y="3741420"/>
            <a:ext cx="7624445" cy="645160"/>
          </a:xfrm>
          <a:prstGeom prst="rect">
            <a:avLst/>
          </a:prstGeom>
          <a:noFill/>
        </p:spPr>
        <p:txBody>
          <a:bodyPr wrap="square" rtlCol="0">
            <a:spAutoFit/>
          </a:bodyPr>
          <a:p>
            <a:r>
              <a:rPr lang="zh-CN" altLang="en-US" b="1">
                <a:sym typeface="+mn-ea"/>
              </a:rPr>
              <a:t>在一个测试周期中，整个测试套件</a:t>
            </a:r>
            <a:r>
              <a:rPr lang="en-US" altLang="zh-CN" b="1">
                <a:sym typeface="+mn-ea"/>
              </a:rPr>
              <a:t>T</a:t>
            </a:r>
            <a:r>
              <a:rPr lang="zh-CN" altLang="en-US" b="1">
                <a:sym typeface="+mn-ea"/>
              </a:rPr>
              <a:t>或精心选择的</a:t>
            </a:r>
            <a:r>
              <a:rPr lang="en-US" altLang="zh-CN" b="1">
                <a:sym typeface="+mn-ea"/>
              </a:rPr>
              <a:t>T</a:t>
            </a:r>
            <a:r>
              <a:rPr lang="zh-CN" altLang="en-US" b="1">
                <a:sym typeface="+mn-ea"/>
              </a:rPr>
              <a:t>的子集的</a:t>
            </a:r>
            <a:r>
              <a:rPr lang="zh-CN" altLang="en-US" b="1">
                <a:solidFill>
                  <a:srgbClr val="FF0000"/>
                </a:solidFill>
                <a:sym typeface="+mn-ea"/>
              </a:rPr>
              <a:t>所有测试用例</a:t>
            </a:r>
            <a:r>
              <a:rPr lang="zh-CN" altLang="en-US" b="1">
                <a:sym typeface="+mn-ea"/>
              </a:rPr>
              <a:t>至少被执行一次。</a:t>
            </a:r>
            <a:endParaRPr lang="zh-CN" altLang="en-US"/>
          </a:p>
        </p:txBody>
      </p:sp>
      <p:sp>
        <p:nvSpPr>
          <p:cNvPr id="3" name="椭圆形标注 2"/>
          <p:cNvSpPr/>
          <p:nvPr/>
        </p:nvSpPr>
        <p:spPr>
          <a:xfrm rot="1560000">
            <a:off x="7548245" y="473075"/>
            <a:ext cx="1558925" cy="1169035"/>
          </a:xfrm>
          <a:prstGeom prst="wedgeEllipseCallout">
            <a:avLst/>
          </a:prstGeom>
          <a:noFill/>
          <a:ln>
            <a:solidFill>
              <a:srgbClr val="2E75B6"/>
            </a:solidFill>
          </a:ln>
          <a:extLst>
            <a:ext uri="{909E8E84-426E-40DD-AFC4-6F175D3DCCD1}">
              <a14:hiddenFill xmlns:a14="http://schemas.microsoft.com/office/drawing/2010/main">
                <a:solidFill>
                  <a:srgbClr val="00B0F0"/>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ln>
                <a:solidFill>
                  <a:sysClr val="windowText" lastClr="000000"/>
                </a:solidFill>
              </a:ln>
              <a:solidFill>
                <a:srgbClr val="FF0000"/>
              </a:solidFill>
            </a:endParaRPr>
          </a:p>
        </p:txBody>
      </p:sp>
      <p:sp>
        <p:nvSpPr>
          <p:cNvPr id="4" name="文本框 3"/>
          <p:cNvSpPr txBox="1"/>
          <p:nvPr/>
        </p:nvSpPr>
        <p:spPr>
          <a:xfrm>
            <a:off x="7796530" y="603250"/>
            <a:ext cx="1217930" cy="922020"/>
          </a:xfrm>
          <a:prstGeom prst="rect">
            <a:avLst/>
          </a:prstGeom>
          <a:noFill/>
        </p:spPr>
        <p:txBody>
          <a:bodyPr wrap="square" rtlCol="0">
            <a:spAutoFit/>
          </a:bodyPr>
          <a:p>
            <a:r>
              <a:rPr lang="zh-CN" altLang="en-US"/>
              <a:t>质量等级的期望增加量</a:t>
            </a:r>
            <a:endParaRPr lang="zh-CN" altLang="en-US"/>
          </a:p>
        </p:txBody>
      </p:sp>
      <p:sp>
        <p:nvSpPr>
          <p:cNvPr id="7" name="灯片编号占位符 6"/>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9" name="矩形 48"/>
          <p:cNvSpPr/>
          <p:nvPr/>
        </p:nvSpPr>
        <p:spPr>
          <a:xfrm>
            <a:off x="567690" y="59690"/>
            <a:ext cx="2711450" cy="368300"/>
          </a:xfrm>
          <a:prstGeom prst="rect">
            <a:avLst/>
          </a:prstGeom>
        </p:spPr>
        <p:txBody>
          <a:bodyPr wrap="square">
            <a:spAutoFit/>
          </a:bodyPr>
          <a:lstStyle/>
          <a:p>
            <a:pPr algn="ctr"/>
            <a:r>
              <a:rPr lang="zh-CN" altLang="en-US" b="1" dirty="0">
                <a:latin typeface="黑体" panose="02010609060101010101" pitchFamily="49" charset="-122"/>
                <a:ea typeface="黑体" panose="02010609060101010101" pitchFamily="49" charset="-122"/>
              </a:rPr>
              <a:t>软件测试与质量保证</a:t>
            </a:r>
            <a:endParaRPr lang="zh-CN" altLang="en-US" b="1" dirty="0">
              <a:latin typeface="黑体" panose="02010609060101010101" pitchFamily="49" charset="-122"/>
              <a:ea typeface="黑体" panose="02010609060101010101" pitchFamily="49" charset="-122"/>
            </a:endParaRPr>
          </a:p>
        </p:txBody>
      </p:sp>
      <p:cxnSp>
        <p:nvCxnSpPr>
          <p:cNvPr id="50" name="直接连接符 49"/>
          <p:cNvCxnSpPr/>
          <p:nvPr/>
        </p:nvCxnSpPr>
        <p:spPr>
          <a:xfrm flipV="1">
            <a:off x="971600" y="428085"/>
            <a:ext cx="7662758" cy="16406"/>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431405" y="76200"/>
            <a:ext cx="1654810" cy="368300"/>
          </a:xfrm>
          <a:prstGeom prst="rect">
            <a:avLst/>
          </a:prstGeom>
          <a:noFill/>
        </p:spPr>
        <p:txBody>
          <a:bodyPr wrap="square" rtlCol="0">
            <a:spAutoFit/>
          </a:bodyPr>
          <a:p>
            <a:r>
              <a:rPr lang="zh-CN" altLang="en-US" b="1">
                <a:sym typeface="+mn-ea"/>
              </a:rPr>
              <a:t>测试执行策略</a:t>
            </a:r>
            <a:endParaRPr lang="zh-CN" altLang="en-US" b="1"/>
          </a:p>
        </p:txBody>
      </p:sp>
      <p:sp>
        <p:nvSpPr>
          <p:cNvPr id="15" name="文本框 14"/>
          <p:cNvSpPr txBox="1"/>
          <p:nvPr/>
        </p:nvSpPr>
        <p:spPr>
          <a:xfrm>
            <a:off x="687705" y="517525"/>
            <a:ext cx="3186430" cy="368300"/>
          </a:xfrm>
          <a:prstGeom prst="rect">
            <a:avLst/>
          </a:prstGeom>
          <a:noFill/>
        </p:spPr>
        <p:txBody>
          <a:bodyPr wrap="square" rtlCol="0">
            <a:spAutoFit/>
          </a:bodyPr>
          <a:p>
            <a:r>
              <a:rPr lang="en-US" altLang="zh-CN" b="1">
                <a:latin typeface="黑体" panose="02010609060101010101" pitchFamily="49" charset="-122"/>
                <a:ea typeface="黑体" panose="02010609060101010101" pitchFamily="49" charset="-122"/>
              </a:rPr>
              <a:t>12.7.1 </a:t>
            </a:r>
            <a:r>
              <a:rPr lang="zh-CN" altLang="en-US" b="1">
                <a:latin typeface="黑体" panose="02010609060101010101" pitchFamily="49" charset="-122"/>
                <a:ea typeface="黑体" panose="02010609060101010101" pitchFamily="49" charset="-122"/>
              </a:rPr>
              <a:t>多周期系统测试策略</a:t>
            </a:r>
            <a:endParaRPr lang="zh-CN" altLang="en-US" b="1">
              <a:latin typeface="黑体" panose="02010609060101010101" pitchFamily="49" charset="-122"/>
              <a:ea typeface="黑体" panose="02010609060101010101" pitchFamily="49" charset="-122"/>
            </a:endParaRPr>
          </a:p>
        </p:txBody>
      </p:sp>
      <p:grpSp>
        <p:nvGrpSpPr>
          <p:cNvPr id="10243" name="组合 57"/>
          <p:cNvGrpSpPr/>
          <p:nvPr/>
        </p:nvGrpSpPr>
        <p:grpSpPr>
          <a:xfrm>
            <a:off x="287655" y="926465"/>
            <a:ext cx="8578850" cy="3689350"/>
            <a:chOff x="215900" y="1428750"/>
            <a:chExt cx="8578850" cy="3689350"/>
          </a:xfrm>
        </p:grpSpPr>
        <p:grpSp>
          <p:nvGrpSpPr>
            <p:cNvPr id="10245" name="组合 43"/>
            <p:cNvGrpSpPr/>
            <p:nvPr/>
          </p:nvGrpSpPr>
          <p:grpSpPr>
            <a:xfrm>
              <a:off x="215900" y="2451100"/>
              <a:ext cx="8578850" cy="1600200"/>
              <a:chOff x="215900" y="2451100"/>
              <a:chExt cx="8578850" cy="1600200"/>
            </a:xfrm>
          </p:grpSpPr>
          <p:sp>
            <p:nvSpPr>
              <p:cNvPr id="10254" name="矩形 33"/>
              <p:cNvSpPr/>
              <p:nvPr/>
            </p:nvSpPr>
            <p:spPr>
              <a:xfrm>
                <a:off x="1549400" y="2851150"/>
                <a:ext cx="844550" cy="488950"/>
              </a:xfrm>
              <a:prstGeom prst="rect">
                <a:avLst/>
              </a:prstGeom>
              <a:noFill/>
              <a:ln w="9525" cap="flat" cmpd="sng">
                <a:solidFill>
                  <a:schemeClr val="tx1"/>
                </a:solidFill>
                <a:prstDash val="solid"/>
                <a:round/>
                <a:headEnd type="none" w="med" len="med"/>
                <a:tailEnd type="none" w="med" len="med"/>
              </a:ln>
            </p:spPr>
            <p:txBody>
              <a:bodyPr/>
              <a:p>
                <a:endParaRPr lang="zh-CN" altLang="en-US" b="1" dirty="0">
                  <a:latin typeface="Arial" panose="020B0604020202020204" pitchFamily="34" charset="0"/>
                </a:endParaRPr>
              </a:p>
            </p:txBody>
          </p:sp>
          <p:sp>
            <p:nvSpPr>
              <p:cNvPr id="10255" name="圆角矩形 18"/>
              <p:cNvSpPr/>
              <p:nvPr/>
            </p:nvSpPr>
            <p:spPr>
              <a:xfrm>
                <a:off x="1760538" y="3206750"/>
                <a:ext cx="1511300" cy="444500"/>
              </a:xfrm>
              <a:prstGeom prst="roundRect">
                <a:avLst>
                  <a:gd name="adj" fmla="val 16667"/>
                </a:avLst>
              </a:prstGeom>
              <a:solidFill>
                <a:schemeClr val="bg1"/>
              </a:solidFill>
              <a:ln w="9525" cap="flat" cmpd="sng">
                <a:solidFill>
                  <a:schemeClr val="tx1"/>
                </a:solidFill>
                <a:prstDash val="solid"/>
                <a:headEnd type="none" w="med" len="med"/>
                <a:tailEnd type="none" w="med" len="med"/>
              </a:ln>
            </p:spPr>
            <p:txBody>
              <a:bodyPr/>
              <a:p>
                <a:pPr algn="ctr"/>
                <a:r>
                  <a:rPr lang="zh-CN" altLang="en-US" b="1" dirty="0">
                    <a:latin typeface="Arial" panose="020B0604020202020204" pitchFamily="34" charset="0"/>
                  </a:rPr>
                  <a:t>测试周期</a:t>
                </a:r>
                <a:r>
                  <a:rPr lang="en-US" altLang="zh-CN" b="1" dirty="0">
                    <a:latin typeface="Arial" panose="020B0604020202020204" pitchFamily="34" charset="0"/>
                  </a:rPr>
                  <a:t>1</a:t>
                </a:r>
                <a:endParaRPr lang="zh-CN" altLang="en-US" b="1" dirty="0">
                  <a:latin typeface="Arial" panose="020B0604020202020204" pitchFamily="34" charset="0"/>
                </a:endParaRPr>
              </a:p>
            </p:txBody>
          </p:sp>
          <p:sp>
            <p:nvSpPr>
              <p:cNvPr id="10256" name="流程图: 顺序访问存储器 21"/>
              <p:cNvSpPr/>
              <p:nvPr/>
            </p:nvSpPr>
            <p:spPr>
              <a:xfrm>
                <a:off x="215900" y="3028950"/>
                <a:ext cx="1066800" cy="533400"/>
              </a:xfrm>
              <a:prstGeom prst="flowChartMagneticTape">
                <a:avLst/>
              </a:prstGeom>
              <a:noFill/>
              <a:ln w="9525" cap="flat" cmpd="sng">
                <a:solidFill>
                  <a:schemeClr val="tx1"/>
                </a:solidFill>
                <a:prstDash val="solid"/>
                <a:round/>
                <a:headEnd type="none" w="med" len="med"/>
                <a:tailEnd type="none" w="med" len="med"/>
              </a:ln>
            </p:spPr>
            <p:txBody>
              <a:bodyPr/>
              <a:p>
                <a:pPr algn="ctr"/>
                <a:r>
                  <a:rPr lang="zh-CN" altLang="en-US" b="1" dirty="0">
                    <a:latin typeface="Arial" panose="020B0604020202020204" pitchFamily="34" charset="0"/>
                  </a:rPr>
                  <a:t>开始</a:t>
                </a:r>
                <a:endParaRPr lang="zh-CN" altLang="en-US" b="1" dirty="0">
                  <a:latin typeface="Arial" panose="020B0604020202020204" pitchFamily="34" charset="0"/>
                </a:endParaRPr>
              </a:p>
            </p:txBody>
          </p:sp>
          <p:sp>
            <p:nvSpPr>
              <p:cNvPr id="10257" name="流程图: 顺序访问存储器 22"/>
              <p:cNvSpPr/>
              <p:nvPr/>
            </p:nvSpPr>
            <p:spPr>
              <a:xfrm rot="10800000">
                <a:off x="7727950" y="3517900"/>
                <a:ext cx="1066800" cy="533400"/>
              </a:xfrm>
              <a:prstGeom prst="flowChartMagneticTape">
                <a:avLst/>
              </a:prstGeom>
              <a:noFill/>
              <a:ln w="9525" cap="flat" cmpd="sng">
                <a:solidFill>
                  <a:schemeClr val="tx1"/>
                </a:solidFill>
                <a:prstDash val="solid"/>
                <a:round/>
                <a:headEnd type="none" w="med" len="med"/>
                <a:tailEnd type="none" w="med" len="med"/>
              </a:ln>
            </p:spPr>
            <p:txBody>
              <a:bodyPr wrap="none"/>
              <a:p>
                <a:pPr algn="ctr"/>
                <a:endParaRPr lang="zh-CN" altLang="en-US" b="1" dirty="0">
                  <a:latin typeface="Arial" panose="020B0604020202020204" pitchFamily="34" charset="0"/>
                </a:endParaRPr>
              </a:p>
            </p:txBody>
          </p:sp>
          <p:sp>
            <p:nvSpPr>
              <p:cNvPr id="10258" name="圆角矩形 23"/>
              <p:cNvSpPr/>
              <p:nvPr/>
            </p:nvSpPr>
            <p:spPr>
              <a:xfrm>
                <a:off x="7905750" y="3562350"/>
                <a:ext cx="711200" cy="444500"/>
              </a:xfrm>
              <a:prstGeom prst="roundRect">
                <a:avLst>
                  <a:gd name="adj" fmla="val 16667"/>
                </a:avLst>
              </a:prstGeom>
              <a:noFill/>
              <a:ln w="9525">
                <a:noFill/>
              </a:ln>
            </p:spPr>
            <p:txBody>
              <a:bodyPr/>
              <a:p>
                <a:pPr algn="ctr"/>
                <a:r>
                  <a:rPr lang="zh-CN" altLang="en-US" b="1" dirty="0">
                    <a:latin typeface="Arial" panose="020B0604020202020204" pitchFamily="34" charset="0"/>
                  </a:rPr>
                  <a:t>结束</a:t>
                </a:r>
                <a:endParaRPr lang="zh-CN" altLang="en-US" b="1" dirty="0">
                  <a:latin typeface="Arial" panose="020B0604020202020204" pitchFamily="34" charset="0"/>
                </a:endParaRPr>
              </a:p>
            </p:txBody>
          </p:sp>
          <p:cxnSp>
            <p:nvCxnSpPr>
              <p:cNvPr id="10259" name="直接箭头连接符 26"/>
              <p:cNvCxnSpPr/>
              <p:nvPr/>
            </p:nvCxnSpPr>
            <p:spPr>
              <a:xfrm flipV="1">
                <a:off x="1323619" y="3517900"/>
                <a:ext cx="396000" cy="0"/>
              </a:xfrm>
              <a:prstGeom prst="straightConnector1">
                <a:avLst/>
              </a:prstGeom>
              <a:ln w="9525" cap="flat" cmpd="sng">
                <a:solidFill>
                  <a:schemeClr val="tx1"/>
                </a:solidFill>
                <a:prstDash val="solid"/>
                <a:headEnd type="none" w="med" len="med"/>
                <a:tailEnd type="arrow" w="med" len="med"/>
              </a:ln>
            </p:spPr>
          </p:cxnSp>
          <p:cxnSp>
            <p:nvCxnSpPr>
              <p:cNvPr id="10260" name="直接箭头连接符 27"/>
              <p:cNvCxnSpPr/>
              <p:nvPr/>
            </p:nvCxnSpPr>
            <p:spPr>
              <a:xfrm flipV="1">
                <a:off x="3312757" y="3517900"/>
                <a:ext cx="396000" cy="0"/>
              </a:xfrm>
              <a:prstGeom prst="straightConnector1">
                <a:avLst/>
              </a:prstGeom>
              <a:ln w="9525" cap="flat" cmpd="sng">
                <a:solidFill>
                  <a:schemeClr val="tx1"/>
                </a:solidFill>
                <a:prstDash val="solid"/>
                <a:headEnd type="none" w="med" len="med"/>
                <a:tailEnd type="arrow" w="med" len="med"/>
              </a:ln>
            </p:spPr>
          </p:cxnSp>
          <p:cxnSp>
            <p:nvCxnSpPr>
              <p:cNvPr id="10261" name="直接箭头连接符 28"/>
              <p:cNvCxnSpPr/>
              <p:nvPr/>
            </p:nvCxnSpPr>
            <p:spPr>
              <a:xfrm flipV="1">
                <a:off x="5301895" y="3517900"/>
                <a:ext cx="396000" cy="0"/>
              </a:xfrm>
              <a:prstGeom prst="straightConnector1">
                <a:avLst/>
              </a:prstGeom>
              <a:ln w="9525" cap="flat" cmpd="sng">
                <a:solidFill>
                  <a:schemeClr val="tx1"/>
                </a:solidFill>
                <a:prstDash val="solid"/>
                <a:headEnd type="none" w="med" len="med"/>
                <a:tailEnd type="arrow" w="med" len="med"/>
              </a:ln>
            </p:spPr>
          </p:cxnSp>
          <p:cxnSp>
            <p:nvCxnSpPr>
              <p:cNvPr id="10262" name="直接箭头连接符 29"/>
              <p:cNvCxnSpPr/>
              <p:nvPr/>
            </p:nvCxnSpPr>
            <p:spPr>
              <a:xfrm flipV="1">
                <a:off x="7291033" y="3562350"/>
                <a:ext cx="396000" cy="0"/>
              </a:xfrm>
              <a:prstGeom prst="straightConnector1">
                <a:avLst/>
              </a:prstGeom>
              <a:ln w="9525" cap="flat" cmpd="sng">
                <a:solidFill>
                  <a:schemeClr val="tx1"/>
                </a:solidFill>
                <a:prstDash val="solid"/>
                <a:headEnd type="none" w="med" len="med"/>
                <a:tailEnd type="arrow" w="med" len="med"/>
              </a:ln>
            </p:spPr>
          </p:cxnSp>
          <p:sp>
            <p:nvSpPr>
              <p:cNvPr id="10263" name="矩形 34"/>
              <p:cNvSpPr/>
              <p:nvPr/>
            </p:nvSpPr>
            <p:spPr>
              <a:xfrm>
                <a:off x="3505200" y="2851150"/>
                <a:ext cx="844550" cy="488950"/>
              </a:xfrm>
              <a:prstGeom prst="rect">
                <a:avLst/>
              </a:prstGeom>
              <a:noFill/>
              <a:ln w="9525" cap="flat" cmpd="sng">
                <a:solidFill>
                  <a:schemeClr val="tx1"/>
                </a:solidFill>
                <a:prstDash val="solid"/>
                <a:round/>
                <a:headEnd type="none" w="med" len="med"/>
                <a:tailEnd type="none" w="med" len="med"/>
              </a:ln>
            </p:spPr>
            <p:txBody>
              <a:bodyPr/>
              <a:p>
                <a:endParaRPr lang="zh-CN" altLang="en-US" b="1" dirty="0">
                  <a:latin typeface="Arial" panose="020B0604020202020204" pitchFamily="34" charset="0"/>
                </a:endParaRPr>
              </a:p>
            </p:txBody>
          </p:sp>
          <p:sp>
            <p:nvSpPr>
              <p:cNvPr id="10264" name="圆角矩形 19"/>
              <p:cNvSpPr/>
              <p:nvPr/>
            </p:nvSpPr>
            <p:spPr>
              <a:xfrm>
                <a:off x="3749676" y="3206750"/>
                <a:ext cx="1511300" cy="444500"/>
              </a:xfrm>
              <a:prstGeom prst="roundRect">
                <a:avLst>
                  <a:gd name="adj" fmla="val 16667"/>
                </a:avLst>
              </a:prstGeom>
              <a:solidFill>
                <a:schemeClr val="bg1"/>
              </a:solidFill>
              <a:ln w="9525" cap="flat" cmpd="sng">
                <a:solidFill>
                  <a:schemeClr val="tx1"/>
                </a:solidFill>
                <a:prstDash val="solid"/>
                <a:headEnd type="none" w="med" len="med"/>
                <a:tailEnd type="none" w="med" len="med"/>
              </a:ln>
            </p:spPr>
            <p:txBody>
              <a:bodyPr/>
              <a:p>
                <a:pPr algn="ctr"/>
                <a:r>
                  <a:rPr lang="zh-CN" altLang="en-US" b="1" dirty="0">
                    <a:latin typeface="Arial" panose="020B0604020202020204" pitchFamily="34" charset="0"/>
                  </a:rPr>
                  <a:t>测试周期</a:t>
                </a:r>
                <a:r>
                  <a:rPr lang="en-US" altLang="zh-CN" b="1" dirty="0">
                    <a:latin typeface="Arial" panose="020B0604020202020204" pitchFamily="34" charset="0"/>
                  </a:rPr>
                  <a:t>2</a:t>
                </a:r>
                <a:endParaRPr lang="zh-CN" altLang="en-US" b="1" dirty="0">
                  <a:latin typeface="Arial" panose="020B0604020202020204" pitchFamily="34" charset="0"/>
                </a:endParaRPr>
              </a:p>
            </p:txBody>
          </p:sp>
          <p:sp>
            <p:nvSpPr>
              <p:cNvPr id="10265" name="矩形 35"/>
              <p:cNvSpPr/>
              <p:nvPr/>
            </p:nvSpPr>
            <p:spPr>
              <a:xfrm>
                <a:off x="5505450" y="2851150"/>
                <a:ext cx="844550" cy="488950"/>
              </a:xfrm>
              <a:prstGeom prst="rect">
                <a:avLst/>
              </a:prstGeom>
              <a:noFill/>
              <a:ln w="9525" cap="flat" cmpd="sng">
                <a:solidFill>
                  <a:schemeClr val="tx1"/>
                </a:solidFill>
                <a:prstDash val="solid"/>
                <a:round/>
                <a:headEnd type="none" w="med" len="med"/>
                <a:tailEnd type="none" w="med" len="med"/>
              </a:ln>
            </p:spPr>
            <p:txBody>
              <a:bodyPr/>
              <a:p>
                <a:endParaRPr lang="zh-CN" altLang="en-US" b="1" dirty="0">
                  <a:latin typeface="Arial" panose="020B0604020202020204" pitchFamily="34" charset="0"/>
                </a:endParaRPr>
              </a:p>
            </p:txBody>
          </p:sp>
          <p:sp>
            <p:nvSpPr>
              <p:cNvPr id="10266" name="圆角矩形 20"/>
              <p:cNvSpPr/>
              <p:nvPr/>
            </p:nvSpPr>
            <p:spPr>
              <a:xfrm>
                <a:off x="5738814" y="3206750"/>
                <a:ext cx="1511300" cy="444500"/>
              </a:xfrm>
              <a:prstGeom prst="roundRect">
                <a:avLst>
                  <a:gd name="adj" fmla="val 16667"/>
                </a:avLst>
              </a:prstGeom>
              <a:solidFill>
                <a:schemeClr val="bg1"/>
              </a:solidFill>
              <a:ln w="9525" cap="flat" cmpd="sng">
                <a:solidFill>
                  <a:schemeClr val="tx1"/>
                </a:solidFill>
                <a:prstDash val="solid"/>
                <a:headEnd type="none" w="med" len="med"/>
                <a:tailEnd type="none" w="med" len="med"/>
              </a:ln>
            </p:spPr>
            <p:txBody>
              <a:bodyPr/>
              <a:p>
                <a:pPr algn="ctr"/>
                <a:r>
                  <a:rPr lang="zh-CN" altLang="en-US" b="1" dirty="0">
                    <a:latin typeface="Arial" panose="020B0604020202020204" pitchFamily="34" charset="0"/>
                  </a:rPr>
                  <a:t>测试周期</a:t>
                </a:r>
                <a:r>
                  <a:rPr lang="en-US" altLang="zh-CN" b="1" dirty="0">
                    <a:latin typeface="Arial" panose="020B0604020202020204" pitchFamily="34" charset="0"/>
                  </a:rPr>
                  <a:t>3</a:t>
                </a:r>
                <a:endParaRPr lang="zh-CN" altLang="en-US" b="1" dirty="0">
                  <a:latin typeface="Arial" panose="020B0604020202020204" pitchFamily="34" charset="0"/>
                </a:endParaRPr>
              </a:p>
            </p:txBody>
          </p:sp>
          <p:cxnSp>
            <p:nvCxnSpPr>
              <p:cNvPr id="10267" name="直接箭头连接符 36"/>
              <p:cNvCxnSpPr/>
              <p:nvPr/>
            </p:nvCxnSpPr>
            <p:spPr>
              <a:xfrm flipV="1">
                <a:off x="1555650" y="3340100"/>
                <a:ext cx="216000" cy="0"/>
              </a:xfrm>
              <a:prstGeom prst="straightConnector1">
                <a:avLst/>
              </a:prstGeom>
              <a:ln w="9525" cap="flat" cmpd="sng">
                <a:solidFill>
                  <a:schemeClr val="tx1"/>
                </a:solidFill>
                <a:prstDash val="solid"/>
                <a:headEnd type="none" w="med" len="med"/>
                <a:tailEnd type="arrow" w="med" len="med"/>
              </a:ln>
            </p:spPr>
          </p:cxnSp>
          <p:cxnSp>
            <p:nvCxnSpPr>
              <p:cNvPr id="10268" name="直接箭头连接符 37"/>
              <p:cNvCxnSpPr/>
              <p:nvPr/>
            </p:nvCxnSpPr>
            <p:spPr>
              <a:xfrm flipV="1">
                <a:off x="5505450" y="3340100"/>
                <a:ext cx="216000" cy="0"/>
              </a:xfrm>
              <a:prstGeom prst="straightConnector1">
                <a:avLst/>
              </a:prstGeom>
              <a:ln w="9525" cap="flat" cmpd="sng">
                <a:solidFill>
                  <a:schemeClr val="tx1"/>
                </a:solidFill>
                <a:prstDash val="solid"/>
                <a:headEnd type="none" w="med" len="med"/>
                <a:tailEnd type="arrow" w="med" len="med"/>
              </a:ln>
            </p:spPr>
          </p:cxnSp>
          <p:cxnSp>
            <p:nvCxnSpPr>
              <p:cNvPr id="10269" name="直接箭头连接符 38"/>
              <p:cNvCxnSpPr/>
              <p:nvPr/>
            </p:nvCxnSpPr>
            <p:spPr>
              <a:xfrm flipV="1">
                <a:off x="3555900" y="3340100"/>
                <a:ext cx="216000" cy="0"/>
              </a:xfrm>
              <a:prstGeom prst="straightConnector1">
                <a:avLst/>
              </a:prstGeom>
              <a:ln w="9525" cap="flat" cmpd="sng">
                <a:solidFill>
                  <a:schemeClr val="tx1"/>
                </a:solidFill>
                <a:prstDash val="solid"/>
                <a:headEnd type="none" w="med" len="med"/>
                <a:tailEnd type="arrow" w="med" len="med"/>
              </a:ln>
            </p:spPr>
          </p:cxnSp>
          <p:sp>
            <p:nvSpPr>
              <p:cNvPr id="10270" name="圆角矩形 39"/>
              <p:cNvSpPr/>
              <p:nvPr/>
            </p:nvSpPr>
            <p:spPr>
              <a:xfrm>
                <a:off x="1504950" y="2451100"/>
                <a:ext cx="711200" cy="444500"/>
              </a:xfrm>
              <a:prstGeom prst="roundRect">
                <a:avLst>
                  <a:gd name="adj" fmla="val 16667"/>
                </a:avLst>
              </a:prstGeom>
              <a:noFill/>
              <a:ln w="9525">
                <a:noFill/>
              </a:ln>
            </p:spPr>
            <p:txBody>
              <a:bodyPr/>
              <a:p>
                <a:pPr algn="ctr"/>
                <a:r>
                  <a:rPr lang="zh-CN" altLang="en-US" b="1" dirty="0">
                    <a:latin typeface="Arial" panose="020B0604020202020204" pitchFamily="34" charset="0"/>
                  </a:rPr>
                  <a:t>重做</a:t>
                </a:r>
                <a:endParaRPr lang="zh-CN" altLang="en-US" b="1" dirty="0">
                  <a:latin typeface="Arial" panose="020B0604020202020204" pitchFamily="34" charset="0"/>
                </a:endParaRPr>
              </a:p>
            </p:txBody>
          </p:sp>
        </p:grpSp>
        <p:sp>
          <p:nvSpPr>
            <p:cNvPr id="10246" name="椭圆 40"/>
            <p:cNvSpPr/>
            <p:nvPr/>
          </p:nvSpPr>
          <p:spPr>
            <a:xfrm>
              <a:off x="3082925" y="1428750"/>
              <a:ext cx="2844800" cy="800100"/>
            </a:xfrm>
            <a:prstGeom prst="ellipse">
              <a:avLst/>
            </a:prstGeom>
            <a:noFill/>
            <a:ln w="9525" cap="flat" cmpd="sng">
              <a:solidFill>
                <a:schemeClr val="tx1"/>
              </a:solidFill>
              <a:prstDash val="solid"/>
              <a:headEnd type="none" w="med" len="med"/>
              <a:tailEnd type="none" w="med" len="med"/>
            </a:ln>
          </p:spPr>
          <p:txBody>
            <a:bodyPr/>
            <a:p>
              <a:pPr algn="ctr"/>
              <a:r>
                <a:rPr lang="zh-CN" altLang="en-US" b="1" dirty="0">
                  <a:latin typeface="Arial" panose="020B0604020202020204" pitchFamily="34" charset="0"/>
                </a:rPr>
                <a:t>由</a:t>
              </a:r>
              <a:r>
                <a:rPr lang="zh-CN" altLang="en-US" b="1" dirty="0">
                  <a:solidFill>
                    <a:srgbClr val="FF0000"/>
                  </a:solidFill>
                  <a:latin typeface="Arial" panose="020B0604020202020204" pitchFamily="34" charset="0"/>
                </a:rPr>
                <a:t>开发团队</a:t>
              </a:r>
              <a:endParaRPr lang="zh-CN" altLang="en-US" b="1" dirty="0">
                <a:solidFill>
                  <a:srgbClr val="FF0000"/>
                </a:solidFill>
                <a:latin typeface="Arial" panose="020B0604020202020204" pitchFamily="34" charset="0"/>
              </a:endParaRPr>
            </a:p>
            <a:p>
              <a:pPr algn="ctr"/>
              <a:r>
                <a:rPr lang="zh-CN" altLang="en-US" b="1" dirty="0">
                  <a:latin typeface="Arial" panose="020B0604020202020204" pitchFamily="34" charset="0"/>
                </a:rPr>
                <a:t>进行的原因分析</a:t>
              </a:r>
              <a:endParaRPr lang="zh-CN" altLang="en-US" b="1" dirty="0">
                <a:latin typeface="Arial" panose="020B0604020202020204" pitchFamily="34" charset="0"/>
              </a:endParaRPr>
            </a:p>
          </p:txBody>
        </p:sp>
        <p:sp>
          <p:nvSpPr>
            <p:cNvPr id="10247" name="椭圆 42"/>
            <p:cNvSpPr/>
            <p:nvPr/>
          </p:nvSpPr>
          <p:spPr>
            <a:xfrm>
              <a:off x="3082925" y="4318000"/>
              <a:ext cx="2844800" cy="800100"/>
            </a:xfrm>
            <a:prstGeom prst="ellipse">
              <a:avLst/>
            </a:prstGeom>
            <a:noFill/>
            <a:ln w="9525" cap="flat" cmpd="sng">
              <a:solidFill>
                <a:schemeClr val="tx1"/>
              </a:solidFill>
              <a:prstDash val="solid"/>
              <a:headEnd type="none" w="med" len="med"/>
              <a:tailEnd type="none" w="med" len="med"/>
            </a:ln>
          </p:spPr>
          <p:txBody>
            <a:bodyPr/>
            <a:p>
              <a:pPr algn="ctr"/>
              <a:r>
                <a:rPr lang="zh-CN" altLang="en-US" b="1" dirty="0">
                  <a:latin typeface="Arial" panose="020B0604020202020204" pitchFamily="34" charset="0"/>
                </a:rPr>
                <a:t>由</a:t>
              </a:r>
              <a:r>
                <a:rPr lang="zh-CN" altLang="en-US" b="1" dirty="0">
                  <a:solidFill>
                    <a:srgbClr val="FF0000"/>
                  </a:solidFill>
                  <a:latin typeface="Arial" panose="020B0604020202020204" pitchFamily="34" charset="0"/>
                </a:rPr>
                <a:t>系统测试团队</a:t>
              </a:r>
              <a:endParaRPr lang="zh-CN" altLang="en-US" b="1" dirty="0">
                <a:solidFill>
                  <a:srgbClr val="FF0000"/>
                </a:solidFill>
                <a:latin typeface="Arial" panose="020B0604020202020204" pitchFamily="34" charset="0"/>
              </a:endParaRPr>
            </a:p>
            <a:p>
              <a:pPr algn="ctr"/>
              <a:r>
                <a:rPr lang="zh-CN" altLang="en-US" b="1" dirty="0">
                  <a:latin typeface="Arial" panose="020B0604020202020204" pitchFamily="34" charset="0"/>
                </a:rPr>
                <a:t>进行的原因分析</a:t>
              </a:r>
              <a:endParaRPr lang="zh-CN" altLang="en-US" b="1" dirty="0">
                <a:latin typeface="Arial" panose="020B0604020202020204" pitchFamily="34" charset="0"/>
              </a:endParaRPr>
            </a:p>
          </p:txBody>
        </p:sp>
        <p:cxnSp>
          <p:nvCxnSpPr>
            <p:cNvPr id="10248" name="直接箭头连接符 45"/>
            <p:cNvCxnSpPr>
              <a:endCxn id="10246" idx="3"/>
            </p:cNvCxnSpPr>
            <p:nvPr/>
          </p:nvCxnSpPr>
          <p:spPr>
            <a:xfrm rot="5400000" flipH="1" flipV="1">
              <a:off x="2577006" y="2284221"/>
              <a:ext cx="1095072" cy="749987"/>
            </a:xfrm>
            <a:prstGeom prst="straightConnector1">
              <a:avLst/>
            </a:prstGeom>
            <a:ln w="9525" cap="flat" cmpd="sng">
              <a:solidFill>
                <a:schemeClr val="tx1"/>
              </a:solidFill>
              <a:prstDash val="dash"/>
              <a:headEnd type="none" w="med" len="med"/>
              <a:tailEnd type="arrow" w="med" len="med"/>
            </a:ln>
          </p:spPr>
        </p:cxnSp>
        <p:cxnSp>
          <p:nvCxnSpPr>
            <p:cNvPr id="10249" name="直接箭头连接符 46"/>
            <p:cNvCxnSpPr>
              <a:endCxn id="10247" idx="7"/>
            </p:cNvCxnSpPr>
            <p:nvPr/>
          </p:nvCxnSpPr>
          <p:spPr>
            <a:xfrm rot="-10800000" flipV="1">
              <a:off x="5511114" y="3679524"/>
              <a:ext cx="1461187" cy="755648"/>
            </a:xfrm>
            <a:prstGeom prst="straightConnector1">
              <a:avLst/>
            </a:prstGeom>
            <a:ln w="9525" cap="flat" cmpd="sng">
              <a:solidFill>
                <a:schemeClr val="tx1"/>
              </a:solidFill>
              <a:prstDash val="dash"/>
              <a:headEnd type="none" w="med" len="med"/>
              <a:tailEnd type="arrow" w="med" len="med"/>
            </a:ln>
          </p:spPr>
        </p:cxnSp>
        <p:cxnSp>
          <p:nvCxnSpPr>
            <p:cNvPr id="10250" name="直接箭头连接符 47"/>
            <p:cNvCxnSpPr>
              <a:endCxn id="10247" idx="0"/>
            </p:cNvCxnSpPr>
            <p:nvPr/>
          </p:nvCxnSpPr>
          <p:spPr>
            <a:xfrm rot="5400000">
              <a:off x="4197200" y="3987649"/>
              <a:ext cx="638477" cy="22225"/>
            </a:xfrm>
            <a:prstGeom prst="straightConnector1">
              <a:avLst/>
            </a:prstGeom>
            <a:ln w="9525" cap="flat" cmpd="sng">
              <a:solidFill>
                <a:schemeClr val="tx1"/>
              </a:solidFill>
              <a:prstDash val="dash"/>
              <a:headEnd type="none" w="med" len="med"/>
              <a:tailEnd type="arrow" w="med" len="med"/>
            </a:ln>
          </p:spPr>
        </p:cxnSp>
        <p:cxnSp>
          <p:nvCxnSpPr>
            <p:cNvPr id="10251" name="直接箭头连接符 48"/>
            <p:cNvCxnSpPr>
              <a:endCxn id="10247" idx="1"/>
            </p:cNvCxnSpPr>
            <p:nvPr/>
          </p:nvCxnSpPr>
          <p:spPr>
            <a:xfrm>
              <a:off x="2705100" y="3679522"/>
              <a:ext cx="794437" cy="755650"/>
            </a:xfrm>
            <a:prstGeom prst="straightConnector1">
              <a:avLst/>
            </a:prstGeom>
            <a:ln w="9525" cap="flat" cmpd="sng">
              <a:solidFill>
                <a:schemeClr val="tx1"/>
              </a:solidFill>
              <a:prstDash val="dash"/>
              <a:headEnd type="none" w="med" len="med"/>
              <a:tailEnd type="arrow" w="med" len="med"/>
            </a:ln>
          </p:spPr>
        </p:cxnSp>
        <p:cxnSp>
          <p:nvCxnSpPr>
            <p:cNvPr id="10252" name="直接箭头连接符 49"/>
            <p:cNvCxnSpPr>
              <a:endCxn id="10246" idx="5"/>
            </p:cNvCxnSpPr>
            <p:nvPr/>
          </p:nvCxnSpPr>
          <p:spPr>
            <a:xfrm rot="10800000">
              <a:off x="5511114" y="2111678"/>
              <a:ext cx="1416737" cy="1078896"/>
            </a:xfrm>
            <a:prstGeom prst="straightConnector1">
              <a:avLst/>
            </a:prstGeom>
            <a:ln w="9525" cap="flat" cmpd="sng">
              <a:solidFill>
                <a:schemeClr val="tx1"/>
              </a:solidFill>
              <a:prstDash val="dash"/>
              <a:headEnd type="none" w="med" len="med"/>
              <a:tailEnd type="arrow" w="med" len="med"/>
            </a:ln>
          </p:spPr>
        </p:cxnSp>
        <p:cxnSp>
          <p:nvCxnSpPr>
            <p:cNvPr id="10253" name="直接箭头连接符 50"/>
            <p:cNvCxnSpPr>
              <a:stCxn id="10264" idx="0"/>
              <a:endCxn id="10246" idx="4"/>
            </p:cNvCxnSpPr>
            <p:nvPr/>
          </p:nvCxnSpPr>
          <p:spPr>
            <a:xfrm rot="-5400000" flipV="1">
              <a:off x="4016375" y="2717799"/>
              <a:ext cx="977900" cy="1"/>
            </a:xfrm>
            <a:prstGeom prst="straightConnector1">
              <a:avLst/>
            </a:prstGeom>
            <a:ln w="9525" cap="flat" cmpd="sng">
              <a:solidFill>
                <a:schemeClr val="tx1"/>
              </a:solidFill>
              <a:prstDash val="dash"/>
              <a:headEnd type="none" w="med" len="med"/>
              <a:tailEnd type="arrow" w="med" len="med"/>
            </a:ln>
          </p:spPr>
        </p:cxnSp>
      </p:grpSp>
      <p:sp>
        <p:nvSpPr>
          <p:cNvPr id="3" name="椭圆形标注 2"/>
          <p:cNvSpPr/>
          <p:nvPr/>
        </p:nvSpPr>
        <p:spPr>
          <a:xfrm rot="1560000">
            <a:off x="6731000" y="623570"/>
            <a:ext cx="1734185" cy="1169035"/>
          </a:xfrm>
          <a:prstGeom prst="wedgeEllipseCallout">
            <a:avLst/>
          </a:prstGeom>
          <a:ln>
            <a:solidFill>
              <a:srgbClr val="2E75B6"/>
            </a:solidFill>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4" name="文本框 3"/>
          <p:cNvSpPr txBox="1"/>
          <p:nvPr/>
        </p:nvSpPr>
        <p:spPr>
          <a:xfrm>
            <a:off x="7058025" y="769620"/>
            <a:ext cx="1114425" cy="922020"/>
          </a:xfrm>
          <a:prstGeom prst="rect">
            <a:avLst/>
          </a:prstGeom>
          <a:noFill/>
        </p:spPr>
        <p:txBody>
          <a:bodyPr wrap="square" rtlCol="0">
            <a:spAutoFit/>
          </a:bodyPr>
          <a:p>
            <a:r>
              <a:rPr lang="zh-CN" altLang="en-US"/>
              <a:t>系统测试过程中的测试周期</a:t>
            </a:r>
            <a:endParaRPr lang="zh-CN" altLang="en-US"/>
          </a:p>
        </p:txBody>
      </p:sp>
      <p:sp>
        <p:nvSpPr>
          <p:cNvPr id="6" name="灯片编号占位符 5"/>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2814</Words>
  <Application>WPS 演示</Application>
  <PresentationFormat>全屏显示(16:9)</PresentationFormat>
  <Paragraphs>564</Paragraphs>
  <Slides>29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40" baseType="lpstr">
      <vt:lpstr>Arial</vt:lpstr>
      <vt:lpstr>宋体</vt:lpstr>
      <vt:lpstr>Wingdings</vt:lpstr>
      <vt:lpstr>微软雅黑</vt:lpstr>
      <vt:lpstr>黑体</vt:lpstr>
      <vt:lpstr>Calibri</vt:lpstr>
      <vt:lpstr>Arial Unicode MS</vt:lpstr>
      <vt:lpstr>1_Office 主题</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Grace Wang</dc:creator>
  <cp:lastModifiedBy>Forever</cp:lastModifiedBy>
  <cp:revision>221</cp:revision>
  <dcterms:created xsi:type="dcterms:W3CDTF">2017-12-21T02:57:00Z</dcterms:created>
  <dcterms:modified xsi:type="dcterms:W3CDTF">2018-05-19T02:47:06Z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